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1" r:id="rId3"/>
    <p:sldMasterId id="2147483699" r:id="rId4"/>
    <p:sldMasterId id="2147483707" r:id="rId5"/>
    <p:sldMasterId id="2147483715" r:id="rId6"/>
    <p:sldMasterId id="2147483723" r:id="rId7"/>
  </p:sldMasterIdLst>
  <p:notesMasterIdLst>
    <p:notesMasterId r:id="rId55"/>
  </p:notesMasterIdLst>
  <p:sldIdLst>
    <p:sldId id="283" r:id="rId8"/>
    <p:sldId id="319" r:id="rId9"/>
    <p:sldId id="405" r:id="rId10"/>
    <p:sldId id="475" r:id="rId11"/>
    <p:sldId id="399" r:id="rId12"/>
    <p:sldId id="400" r:id="rId13"/>
    <p:sldId id="395" r:id="rId14"/>
    <p:sldId id="394" r:id="rId15"/>
    <p:sldId id="397" r:id="rId16"/>
    <p:sldId id="404" r:id="rId17"/>
    <p:sldId id="463" r:id="rId18"/>
    <p:sldId id="464" r:id="rId19"/>
    <p:sldId id="465" r:id="rId20"/>
    <p:sldId id="471" r:id="rId21"/>
    <p:sldId id="466" r:id="rId22"/>
    <p:sldId id="476" r:id="rId23"/>
    <p:sldId id="380" r:id="rId24"/>
    <p:sldId id="408" r:id="rId25"/>
    <p:sldId id="458" r:id="rId26"/>
    <p:sldId id="467" r:id="rId27"/>
    <p:sldId id="468" r:id="rId28"/>
    <p:sldId id="459" r:id="rId29"/>
    <p:sldId id="460" r:id="rId30"/>
    <p:sldId id="461" r:id="rId31"/>
    <p:sldId id="450" r:id="rId32"/>
    <p:sldId id="452" r:id="rId33"/>
    <p:sldId id="453" r:id="rId34"/>
    <p:sldId id="410" r:id="rId35"/>
    <p:sldId id="411" r:id="rId36"/>
    <p:sldId id="412" r:id="rId37"/>
    <p:sldId id="414" r:id="rId38"/>
    <p:sldId id="434" r:id="rId39"/>
    <p:sldId id="444" r:id="rId40"/>
    <p:sldId id="473" r:id="rId41"/>
    <p:sldId id="445" r:id="rId42"/>
    <p:sldId id="326" r:id="rId43"/>
    <p:sldId id="301" r:id="rId44"/>
    <p:sldId id="303" r:id="rId45"/>
    <p:sldId id="431" r:id="rId46"/>
    <p:sldId id="430" r:id="rId47"/>
    <p:sldId id="457" r:id="rId48"/>
    <p:sldId id="440" r:id="rId49"/>
    <p:sldId id="470" r:id="rId50"/>
    <p:sldId id="469" r:id="rId51"/>
    <p:sldId id="442" r:id="rId52"/>
    <p:sldId id="472" r:id="rId53"/>
    <p:sldId id="447" r:id="rId5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1" autoAdjust="0"/>
    <p:restoredTop sz="85435" autoAdjust="0"/>
  </p:normalViewPr>
  <p:slideViewPr>
    <p:cSldViewPr>
      <p:cViewPr varScale="1">
        <p:scale>
          <a:sx n="45" d="100"/>
          <a:sy n="45" d="100"/>
        </p:scale>
        <p:origin x="131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9F0D78B-910E-4F0A-B2AC-4F2635FE4D7D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CAA0982-0C34-4F29-A615-F2D649A2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9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working hard to involve residents and businesses along the Open Streets route.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a neighborhood-focused event, and our goal is to invite neighbors to join in the fun by participating in or hosting activities near their homes or businesses.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4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00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52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52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2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6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6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00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98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16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80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r>
              <a:rPr lang="en-US" dirty="0"/>
              <a:t>This is a chance to pause and reflect on what we’ve all accomplished, and to set a vision for how Open Streets 704 will continue</a:t>
            </a:r>
            <a:r>
              <a:rPr lang="en-US" baseline="0" dirty="0"/>
              <a:t> to bring people together in the future.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15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  <a:endParaRPr lang="en-US" sz="1200" dirty="0"/>
          </a:p>
          <a:p>
            <a:r>
              <a:rPr lang="en-US" sz="1200" dirty="0"/>
              <a:t>Results</a:t>
            </a:r>
            <a:r>
              <a:rPr lang="en-US" sz="1200" baseline="0" dirty="0"/>
              <a:t> from May 2017 Event</a:t>
            </a:r>
          </a:p>
          <a:p>
            <a:endParaRPr lang="en-US" sz="1200" baseline="0" dirty="0"/>
          </a:p>
          <a:p>
            <a:r>
              <a:rPr lang="en-US" sz="1200" b="1" u="sng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Participant Surveys</a:t>
            </a:r>
          </a:p>
          <a:p>
            <a:pPr marL="302066" indent="-302066">
              <a:spcBef>
                <a:spcPts val="1269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72.5% said they discovered a new store or restaurant</a:t>
            </a:r>
          </a:p>
          <a:p>
            <a:pPr marL="302066" indent="-302066">
              <a:spcBef>
                <a:spcPts val="1269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said they spent money along the route</a:t>
            </a:r>
          </a:p>
          <a:p>
            <a:pPr>
              <a:spcBef>
                <a:spcPts val="1269"/>
              </a:spcBef>
            </a:pP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u="sng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Business Surveys</a:t>
            </a:r>
          </a:p>
          <a:p>
            <a:pPr marL="302066" indent="-302066">
              <a:spcBef>
                <a:spcPts val="1269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87.5% believe Open Streets 704 exposed their business to new customers</a:t>
            </a:r>
          </a:p>
          <a:p>
            <a:pPr marL="302066" indent="-302066">
              <a:spcBef>
                <a:spcPts val="1269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reported an increase in customers and sales</a:t>
            </a:r>
          </a:p>
          <a:p>
            <a:pPr marL="328172" lvl="0" indent="-30206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community: initially skeptical – now very enthusiastic</a:t>
            </a:r>
          </a:p>
          <a:p>
            <a:pPr marL="328172" lvl="0" indent="-30206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Requests from neighborhoods to bring Open Streets 704 to them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23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73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64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86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2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3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4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MONICA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92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9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2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7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02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SCOTT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0982-0C34-4F29-A615-F2D649A26F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3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8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7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35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39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49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68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9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2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43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0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82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14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47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25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6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18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24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0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8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17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6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29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17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8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9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58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55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1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30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25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58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3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3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36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89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3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39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93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239000" y="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"/>
            <a:ext cx="1905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F6BB49-28EA-4414-8BA2-07B5B2356FC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CE4DB2-6979-46DE-9EAF-3D48878BE38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74" r:id="rId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6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98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96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00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69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F6BB49-28EA-4414-8BA2-07B5B2356FC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4/10/2018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CE4DB2-6979-46DE-9EAF-3D48878BE3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0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onica.holmes@charlottenc.gov" TargetMode="External"/><Relationship Id="rId4" Type="http://schemas.openxmlformats.org/officeDocument/2006/relationships/hyperlink" Target="mailto:Alfred.Bangoura@mecklenburgcountync.go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s://www.youtube.com/watch?v=QFJL7ch74lU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youtube.com/watch?v=QFJL7ch74l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14000">
              <a:schemeClr val="tx1"/>
            </a:gs>
            <a:gs pos="100000">
              <a:schemeClr val="tx1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Thursday, April 12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Centralina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Council of Governments Regional Conference</a:t>
            </a:r>
          </a:p>
        </p:txBody>
      </p:sp>
    </p:spTree>
    <p:extLst>
      <p:ext uri="{BB962C8B-B14F-4D97-AF65-F5344CB8AC3E}">
        <p14:creationId xmlns:p14="http://schemas.microsoft.com/office/powerpoint/2010/main" val="213427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5000"/>
            <a:ext cx="9144000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905000"/>
            <a:ext cx="9144000" cy="4953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Values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 fontScale="85000" lnSpcReduction="20000"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800" b="1" dirty="0">
                <a:latin typeface="+mj-lt"/>
              </a:rPr>
              <a:t>CONNECTIVITY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>
                <a:latin typeface="+mj-lt"/>
              </a:rPr>
              <a:t>Community Building 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>
                <a:latin typeface="+mj-lt"/>
              </a:rPr>
              <a:t>Connect people and neighborhoods; Shorten perception of distance</a:t>
            </a: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WELLNESS</a:t>
            </a:r>
          </a:p>
          <a:p>
            <a:pPr lvl="1"/>
            <a:r>
              <a:rPr lang="en-US" dirty="0">
                <a:latin typeface="+mj-lt"/>
              </a:rPr>
              <a:t>Public Health </a:t>
            </a:r>
          </a:p>
          <a:p>
            <a:pPr lvl="1"/>
            <a:r>
              <a:rPr lang="en-US" dirty="0">
                <a:latin typeface="+mj-lt"/>
              </a:rPr>
              <a:t>Get people moving! </a:t>
            </a:r>
          </a:p>
          <a:p>
            <a:pPr lvl="1"/>
            <a:r>
              <a:rPr lang="en-US" dirty="0">
                <a:latin typeface="+mj-lt"/>
              </a:rPr>
              <a:t>Encourage different behavior (BEYOND a 4-hour event).</a:t>
            </a: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EQUITY</a:t>
            </a:r>
          </a:p>
          <a:p>
            <a:pPr lvl="1"/>
            <a:r>
              <a:rPr lang="en-US" dirty="0">
                <a:latin typeface="+mj-lt"/>
              </a:rPr>
              <a:t>Access to recreation and active transportation opportunities</a:t>
            </a:r>
          </a:p>
          <a:p>
            <a:pPr lvl="1"/>
            <a:r>
              <a:rPr lang="en-US" dirty="0">
                <a:latin typeface="+mj-lt"/>
              </a:rPr>
              <a:t>Diversity and inclusivity in programming</a:t>
            </a:r>
          </a:p>
          <a:p>
            <a:endParaRPr lang="en-US" sz="2800" b="1" dirty="0">
              <a:latin typeface="Myriad Pro" pitchFamily="34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Goals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1752600"/>
            <a:ext cx="7543800" cy="5029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en-US" sz="24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Public Health – </a:t>
            </a:r>
            <a:r>
              <a:rPr lang="en-US" sz="2800" dirty="0">
                <a:latin typeface="+mj-lt"/>
              </a:rPr>
              <a:t>Get people moving!</a:t>
            </a:r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Community Building – </a:t>
            </a:r>
            <a:r>
              <a:rPr lang="en-US" sz="2800" dirty="0">
                <a:latin typeface="+mj-lt"/>
              </a:rPr>
              <a:t>Connect people and neighborhoods; Shorten perception of distance</a:t>
            </a:r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Active Transportation – </a:t>
            </a:r>
            <a:r>
              <a:rPr lang="en-US" sz="2800" dirty="0">
                <a:latin typeface="+mj-lt"/>
              </a:rPr>
              <a:t>Encourage different behavior (BEYOND a 4-hour event).</a:t>
            </a:r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Recreation – </a:t>
            </a:r>
            <a:r>
              <a:rPr lang="en-US" sz="2800" dirty="0">
                <a:latin typeface="+mj-lt"/>
              </a:rPr>
              <a:t>Celebrate parks!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4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37" y="0"/>
            <a:ext cx="5299363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12700"/>
            <a:ext cx="5257800" cy="387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Routes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935480"/>
            <a:ext cx="3505200" cy="46939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+mj-lt"/>
              </a:rPr>
              <a:t>Many different models</a:t>
            </a:r>
          </a:p>
          <a:p>
            <a:pPr lvl="1"/>
            <a:r>
              <a:rPr lang="en-US" dirty="0">
                <a:latin typeface="+mj-lt"/>
              </a:rPr>
              <a:t>Simplest and least disruptive is typically a linear route with vehicular traffic permitted to cross at key points</a:t>
            </a:r>
          </a:p>
          <a:p>
            <a:r>
              <a:rPr lang="en-US" b="1" u="sng" dirty="0">
                <a:latin typeface="+mj-lt"/>
              </a:rPr>
              <a:t>Avg. route length </a:t>
            </a:r>
          </a:p>
          <a:p>
            <a:pPr lvl="1"/>
            <a:r>
              <a:rPr lang="en-US" dirty="0">
                <a:latin typeface="+mj-lt"/>
              </a:rPr>
              <a:t>3.95 miles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886200"/>
            <a:ext cx="5257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743200" cy="685802"/>
          </a:xfrm>
        </p:spPr>
        <p:txBody>
          <a:bodyPr/>
          <a:lstStyle/>
          <a:p>
            <a:r>
              <a:rPr lang="en-US" sz="4800" dirty="0"/>
              <a:t>Routes	</a:t>
            </a:r>
            <a:r>
              <a:rPr lang="en-US" dirty="0"/>
              <a:t>	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3581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+mj-lt"/>
                <a:cs typeface="Arial" panose="020B0604020202020204" pitchFamily="34" charset="0"/>
              </a:rPr>
              <a:t>Route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Location: </a:t>
            </a:r>
            <a:r>
              <a:rPr lang="en-US" sz="1600" b="1" dirty="0" err="1">
                <a:latin typeface="+mj-lt"/>
                <a:cs typeface="Arial" panose="020B0604020202020204" pitchFamily="34" charset="0"/>
              </a:rPr>
              <a:t>NoDa</a:t>
            </a:r>
            <a:r>
              <a:rPr lang="en-US" sz="1600" b="1" dirty="0">
                <a:latin typeface="+mj-lt"/>
                <a:cs typeface="Arial" panose="020B0604020202020204" pitchFamily="34" charset="0"/>
              </a:rPr>
              <a:t> to Elizabeth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Length: 3.12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Type: Linear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  <a:cs typeface="Arial" panose="020B0604020202020204" pitchFamily="34" charset="0"/>
            </a:endParaRPr>
          </a:p>
          <a:p>
            <a:r>
              <a:rPr lang="en-US" sz="1600" b="1" u="sng" dirty="0">
                <a:latin typeface="+mj-lt"/>
                <a:cs typeface="Arial" panose="020B0604020202020204" pitchFamily="34" charset="0"/>
              </a:rPr>
              <a:t>Route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Location: Five Points to </a:t>
            </a:r>
            <a:r>
              <a:rPr lang="en-US" sz="1600" b="1" dirty="0" err="1">
                <a:latin typeface="+mj-lt"/>
                <a:cs typeface="Arial" panose="020B0604020202020204" pitchFamily="34" charset="0"/>
              </a:rPr>
              <a:t>SouthEnd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Length: 3.19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Type: Linear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  <a:cs typeface="Arial" panose="020B0604020202020204" pitchFamily="34" charset="0"/>
            </a:endParaRPr>
          </a:p>
          <a:p>
            <a:r>
              <a:rPr lang="en-US" sz="1600" b="1" u="sng" dirty="0">
                <a:latin typeface="+mj-lt"/>
                <a:cs typeface="Arial" panose="020B0604020202020204" pitchFamily="34" charset="0"/>
              </a:rPr>
              <a:t>Route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Location: Elizabeth to Plaza </a:t>
            </a:r>
            <a:r>
              <a:rPr lang="en-US" sz="1600" b="1" dirty="0" err="1">
                <a:latin typeface="+mj-lt"/>
                <a:cs typeface="Arial" panose="020B0604020202020204" pitchFamily="34" charset="0"/>
              </a:rPr>
              <a:t>Midwood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Length: 2.42 miles </a:t>
            </a:r>
            <a:br>
              <a:rPr lang="en-US" sz="1600" b="1" dirty="0">
                <a:latin typeface="+mj-lt"/>
                <a:cs typeface="Arial" panose="020B0604020202020204" pitchFamily="34" charset="0"/>
              </a:rPr>
            </a:br>
            <a:r>
              <a:rPr lang="en-US" sz="1600" b="1" dirty="0">
                <a:latin typeface="+mj-lt"/>
                <a:cs typeface="Arial" panose="020B0604020202020204" pitchFamily="34" charset="0"/>
              </a:rPr>
              <a:t>	(+ 0.7mi. bike lane demo)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Type: Arm &amp;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  <a:cs typeface="Arial" panose="020B0604020202020204" pitchFamily="34" charset="0"/>
            </a:endParaRPr>
          </a:p>
          <a:p>
            <a:r>
              <a:rPr lang="en-US" sz="1600" b="1" u="sng" dirty="0">
                <a:latin typeface="+mj-lt"/>
                <a:cs typeface="Arial" panose="020B0604020202020204" pitchFamily="34" charset="0"/>
              </a:rPr>
              <a:t>Route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Location: Freedom Park to </a:t>
            </a:r>
            <a:r>
              <a:rPr lang="en-US" sz="1600" b="1" dirty="0" err="1">
                <a:latin typeface="+mj-lt"/>
                <a:cs typeface="Arial" panose="020B0604020202020204" pitchFamily="34" charset="0"/>
              </a:rPr>
              <a:t>LoSo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Length: 5.5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Type: Arm &amp;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1" y="1953022"/>
            <a:ext cx="5333399" cy="4904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1" y="1953021"/>
            <a:ext cx="5333399" cy="4904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1952469"/>
            <a:ext cx="5334000" cy="4905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3" y="1953022"/>
            <a:ext cx="5333398" cy="4904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3" y="1953022"/>
            <a:ext cx="5333398" cy="49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D031-F29C-4FFE-992C-6E879A4B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4352"/>
            <a:ext cx="8153400" cy="1162050"/>
          </a:xfrm>
        </p:spPr>
        <p:txBody>
          <a:bodyPr/>
          <a:lstStyle/>
          <a:p>
            <a:r>
              <a:rPr lang="en-US" sz="4800" dirty="0"/>
              <a:t>Routes – Selection Criteria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A7C5C8F-1F5F-48B4-B87C-D8858997F7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5800" y="1676402"/>
            <a:ext cx="8153400" cy="4953000"/>
          </a:xfrm>
        </p:spPr>
        <p:txBody>
          <a:bodyPr numCol="2">
            <a:normAutofit/>
          </a:bodyPr>
          <a:lstStyle/>
          <a:p>
            <a:pPr marL="393192" lvl="1">
              <a:spcBef>
                <a:spcPts val="1200"/>
              </a:spcBef>
            </a:pPr>
            <a:endParaRPr lang="en-US" sz="2400" b="1" dirty="0">
              <a:latin typeface="+mj-lt"/>
            </a:endParaRPr>
          </a:p>
          <a:p>
            <a:pPr marL="736092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latin typeface="+mj-lt"/>
              </a:rPr>
              <a:t>Accessibility/Visibility</a:t>
            </a:r>
          </a:p>
          <a:p>
            <a:pPr lvl="2"/>
            <a:r>
              <a:rPr lang="en-US" sz="2400" dirty="0">
                <a:latin typeface="+mj-lt"/>
              </a:rPr>
              <a:t>Transit</a:t>
            </a:r>
          </a:p>
          <a:p>
            <a:pPr lvl="2"/>
            <a:r>
              <a:rPr lang="en-US" sz="2400" dirty="0">
                <a:latin typeface="+mj-lt"/>
              </a:rPr>
              <a:t>Greenways</a:t>
            </a:r>
          </a:p>
          <a:p>
            <a:pPr marL="736092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latin typeface="+mj-lt"/>
              </a:rPr>
              <a:t>Diversity/Discovery</a:t>
            </a:r>
          </a:p>
          <a:p>
            <a:pPr lvl="2"/>
            <a:r>
              <a:rPr lang="en-US" sz="2400" dirty="0">
                <a:latin typeface="+mj-lt"/>
              </a:rPr>
              <a:t>Income/age/race</a:t>
            </a:r>
          </a:p>
          <a:p>
            <a:pPr lvl="2"/>
            <a:r>
              <a:rPr lang="en-US" sz="2400" dirty="0">
                <a:latin typeface="+mj-lt"/>
              </a:rPr>
              <a:t>Overcome barriers</a:t>
            </a:r>
          </a:p>
          <a:p>
            <a:pPr lvl="2"/>
            <a:r>
              <a:rPr lang="en-US" sz="2400" dirty="0">
                <a:latin typeface="+mj-lt"/>
              </a:rPr>
              <a:t>Imagine possibilities</a:t>
            </a:r>
          </a:p>
          <a:p>
            <a:pPr lvl="2"/>
            <a:endParaRPr lang="en-US" sz="2400" dirty="0">
              <a:latin typeface="+mj-lt"/>
            </a:endParaRPr>
          </a:p>
          <a:p>
            <a:pPr lvl="2"/>
            <a:endParaRPr lang="en-US" sz="2400" dirty="0">
              <a:latin typeface="+mj-lt"/>
            </a:endParaRPr>
          </a:p>
          <a:p>
            <a:pPr marL="393192" lvl="1">
              <a:spcBef>
                <a:spcPts val="1200"/>
              </a:spcBef>
            </a:pPr>
            <a:endParaRPr lang="en-US" sz="2400" b="1" dirty="0">
              <a:latin typeface="+mj-lt"/>
            </a:endParaRPr>
          </a:p>
          <a:p>
            <a:pPr marL="736092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latin typeface="+mj-lt"/>
              </a:rPr>
              <a:t>Proximity/Connections</a:t>
            </a:r>
          </a:p>
          <a:p>
            <a:pPr lvl="2"/>
            <a:r>
              <a:rPr lang="en-US" sz="2400" dirty="0">
                <a:latin typeface="+mj-lt"/>
              </a:rPr>
              <a:t>Parks</a:t>
            </a:r>
          </a:p>
          <a:p>
            <a:pPr lvl="2"/>
            <a:r>
              <a:rPr lang="en-US" sz="2400" dirty="0">
                <a:latin typeface="+mj-lt"/>
              </a:rPr>
              <a:t>Commercial nodes</a:t>
            </a:r>
          </a:p>
          <a:p>
            <a:pPr lvl="2"/>
            <a:r>
              <a:rPr lang="en-US" sz="2400" dirty="0">
                <a:latin typeface="+mj-lt"/>
              </a:rPr>
              <a:t>Population density</a:t>
            </a:r>
          </a:p>
          <a:p>
            <a:pPr marL="736092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latin typeface="+mj-lt"/>
              </a:rPr>
              <a:t>Operations/Management</a:t>
            </a:r>
          </a:p>
          <a:p>
            <a:pPr lvl="2"/>
            <a:r>
              <a:rPr lang="en-US" sz="2400" dirty="0">
                <a:latin typeface="+mj-lt"/>
              </a:rPr>
              <a:t>Emergency services</a:t>
            </a:r>
          </a:p>
          <a:p>
            <a:pPr lvl="2"/>
            <a:r>
              <a:rPr lang="en-US" sz="2400" dirty="0">
                <a:latin typeface="+mj-lt"/>
              </a:rPr>
              <a:t>Cost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231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943600" y="4953000"/>
            <a:ext cx="3048000" cy="1752600"/>
          </a:xfrm>
          <a:solidFill>
            <a:schemeClr val="bg1"/>
          </a:solidFill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4 Activity Zones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Neighborhood-focused event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7315200" y="1041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 Black" panose="020B0A04020102020204" pitchFamily="34" charset="0"/>
              </a:rPr>
              <a:t>NoDa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3937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Belmont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5950" y="2438400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Villa 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58746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First Ward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2438400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Optimist Park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59391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Elizabeth</a:t>
            </a:r>
          </a:p>
        </p:txBody>
      </p:sp>
    </p:spTree>
    <p:extLst>
      <p:ext uri="{BB962C8B-B14F-4D97-AF65-F5344CB8AC3E}">
        <p14:creationId xmlns:p14="http://schemas.microsoft.com/office/powerpoint/2010/main" val="16026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7DC2-2A9C-4E98-B790-CDA72F73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 &amp; Outreach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9F902-DB5E-4081-8EF1-0D1B0738B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229600" cy="4434840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Interaction with elected officials and city/county leaders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Website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Media coverage (TV, radio, newspaper)</a:t>
            </a:r>
            <a:endParaRPr lang="en-US" sz="2800" b="1" i="1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Direct mail and door-to-door outreach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Public Meetings</a:t>
            </a:r>
            <a:endParaRPr lang="en-US" sz="2000" b="1" i="1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Calls/meetings with businesses, and institutions on the routes</a:t>
            </a:r>
            <a:endParaRPr lang="en-US" sz="2000" b="1" i="1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800" dirty="0" err="1">
                <a:latin typeface="+mj-lt"/>
              </a:rPr>
              <a:t>NextDoor</a:t>
            </a:r>
            <a:r>
              <a:rPr lang="en-US" sz="2800" dirty="0">
                <a:latin typeface="+mj-lt"/>
              </a:rPr>
              <a:t>, Facebook, and Instagram posts</a:t>
            </a:r>
            <a:endParaRPr lang="en-US" sz="2000" b="1" i="1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10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Streets 704	timeline	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 rot="18347249">
            <a:off x="-1178311" y="4442129"/>
            <a:ext cx="2518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Oct. 2015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Penalosa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3398" y="3241774"/>
            <a:ext cx="8686800" cy="0"/>
          </a:xfrm>
          <a:prstGeom prst="straightConnector1">
            <a:avLst/>
          </a:prstGeom>
          <a:ln w="85725" cap="rnd">
            <a:solidFill>
              <a:schemeClr val="tx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8347249">
            <a:off x="-834538" y="4670676"/>
            <a:ext cx="31576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 2015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Application to Knight Foundation Cycling Fund for a 4-event pilot</a:t>
            </a:r>
          </a:p>
        </p:txBody>
      </p:sp>
      <p:sp>
        <p:nvSpPr>
          <p:cNvPr id="8" name="TextBox 7"/>
          <p:cNvSpPr txBox="1"/>
          <p:nvPr/>
        </p:nvSpPr>
        <p:spPr>
          <a:xfrm rot="18347249">
            <a:off x="-398545" y="4905105"/>
            <a:ext cx="3663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2016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 Foundation grant awarded</a:t>
            </a:r>
          </a:p>
        </p:txBody>
      </p:sp>
      <p:sp>
        <p:nvSpPr>
          <p:cNvPr id="9" name="TextBox 8"/>
          <p:cNvSpPr txBox="1"/>
          <p:nvPr/>
        </p:nvSpPr>
        <p:spPr>
          <a:xfrm rot="18347249">
            <a:off x="421441" y="4900605"/>
            <a:ext cx="3663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2016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#1: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NoDa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  <a:r>
              <a:rPr lang="en-US" sz="11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Ward</a:t>
            </a:r>
          </a:p>
        </p:txBody>
      </p:sp>
      <p:sp>
        <p:nvSpPr>
          <p:cNvPr id="10" name="TextBox 9"/>
          <p:cNvSpPr txBox="1"/>
          <p:nvPr/>
        </p:nvSpPr>
        <p:spPr>
          <a:xfrm rot="18347249">
            <a:off x="2420854" y="4905105"/>
            <a:ext cx="3663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Oct. 2016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#2: West End to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SouthEnd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8347249">
            <a:off x="4498022" y="4905106"/>
            <a:ext cx="3663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#3: Plaza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Midwood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Elizabeth</a:t>
            </a:r>
          </a:p>
        </p:txBody>
      </p:sp>
      <p:sp>
        <p:nvSpPr>
          <p:cNvPr id="12" name="TextBox 11"/>
          <p:cNvSpPr txBox="1"/>
          <p:nvPr/>
        </p:nvSpPr>
        <p:spPr>
          <a:xfrm rot="18347249">
            <a:off x="4260764" y="4534943"/>
            <a:ext cx="28371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Feb. 2017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 of BCBS of NC </a:t>
            </a:r>
            <a:b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Title Sponsor</a:t>
            </a:r>
          </a:p>
        </p:txBody>
      </p:sp>
      <p:sp>
        <p:nvSpPr>
          <p:cNvPr id="13" name="TextBox 12"/>
          <p:cNvSpPr txBox="1"/>
          <p:nvPr/>
        </p:nvSpPr>
        <p:spPr>
          <a:xfrm rot="18347249">
            <a:off x="2354762" y="4412332"/>
            <a:ext cx="2534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Aug. 2016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research &amp; benchmarking @ Open Streets Summit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69"/>
          <a:stretch/>
        </p:blipFill>
        <p:spPr>
          <a:xfrm>
            <a:off x="3429000" y="1953089"/>
            <a:ext cx="1531682" cy="9050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347249">
            <a:off x="5563705" y="4869965"/>
            <a:ext cx="36631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2017</a:t>
            </a:r>
          </a:p>
          <a:p>
            <a:pPr algn="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#4: South Park to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LoSo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20598" y="3013174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58798" y="3013173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73198" y="3013172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35198" y="3015263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01998" y="3015263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92598" y="3013171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06998" y="3013170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97598" y="3015262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188198" y="3007480"/>
            <a:ext cx="0" cy="45302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5534"/>
          <a:stretch/>
        </p:blipFill>
        <p:spPr>
          <a:xfrm>
            <a:off x="5956736" y="1953088"/>
            <a:ext cx="935620" cy="905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5"/>
          <a:stretch/>
        </p:blipFill>
        <p:spPr>
          <a:xfrm>
            <a:off x="6921867" y="1952120"/>
            <a:ext cx="1037108" cy="9246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r="22509"/>
          <a:stretch/>
        </p:blipFill>
        <p:spPr>
          <a:xfrm>
            <a:off x="2490841" y="1953089"/>
            <a:ext cx="895499" cy="905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r="10918"/>
          <a:stretch/>
        </p:blipFill>
        <p:spPr>
          <a:xfrm>
            <a:off x="5000400" y="1953088"/>
            <a:ext cx="911669" cy="905042"/>
          </a:xfrm>
          <a:prstGeom prst="rect">
            <a:avLst/>
          </a:prstGeom>
        </p:spPr>
      </p:pic>
      <p:pic>
        <p:nvPicPr>
          <p:cNvPr id="2050" name="Picture 2" descr="K:\CDOT Planning Div\Pedestrian Program\Policy Initiatives\Charlotte WALKS\Charlotte Walks Photos\Knight Foundation 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9"/>
          <a:stretch/>
        </p:blipFill>
        <p:spPr bwMode="auto">
          <a:xfrm>
            <a:off x="1593589" y="2045950"/>
            <a:ext cx="844818" cy="68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CDOT Planning Div\Pedestrian Program\Education &amp; Outreach\AARP\Walkability Audits\Uptown Audit with Gil Penalosa\Walk Audit - credit Juan Ossa (1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5" r="46802" b="24048"/>
          <a:stretch/>
        </p:blipFill>
        <p:spPr bwMode="auto">
          <a:xfrm>
            <a:off x="284220" y="1952120"/>
            <a:ext cx="1246980" cy="9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:\CDOT Planning Div\Pedestrian Program\Policy Initiatives\Charlotte WALKS\Charlotte Walks Photos\Knight Foundation log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/>
          <a:stretch/>
        </p:blipFill>
        <p:spPr bwMode="auto">
          <a:xfrm>
            <a:off x="1558798" y="2630655"/>
            <a:ext cx="914400" cy="1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:\CDOT Planning Div\Pedestrian Program\Policy Initiatives\Open Streets 704\Logos\OS704 + BCBS Logo\BCBS Logo\Shield Cross 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736" y="2582611"/>
            <a:ext cx="935620" cy="2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:\CDOT Planning Div\Pedestrian Program\Policy Initiatives\Open Streets 704\Event #4 - Oct. 2017\Photos\Scott's Photos\IMG_467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29" y="1953089"/>
            <a:ext cx="1206720" cy="9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Streets 704		    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5" b="18785"/>
          <a:stretch/>
        </p:blipFill>
        <p:spPr>
          <a:xfrm>
            <a:off x="-76200" y="2085975"/>
            <a:ext cx="4300734" cy="2014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67" y="4172507"/>
            <a:ext cx="3958633" cy="2969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09" y="4172507"/>
            <a:ext cx="2225250" cy="29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0" b="8652"/>
          <a:stretch/>
        </p:blipFill>
        <p:spPr>
          <a:xfrm>
            <a:off x="4300734" y="2085975"/>
            <a:ext cx="4843266" cy="2014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4"/>
          <a:stretch/>
        </p:blipFill>
        <p:spPr>
          <a:xfrm>
            <a:off x="0" y="4172507"/>
            <a:ext cx="3126658" cy="29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62"/>
            <a:ext cx="4000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148" y="914400"/>
            <a:ext cx="3387852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Welcome!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1752600"/>
            <a:ext cx="7924800" cy="5029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en-US" sz="2400" b="1" dirty="0">
              <a:latin typeface="+mj-lt"/>
            </a:endParaRPr>
          </a:p>
          <a:p>
            <a:pPr marL="0" indent="0">
              <a:buFont typeface="Wingdings 2"/>
              <a:buNone/>
            </a:pPr>
            <a:endParaRPr lang="en-US" sz="2400" b="1" dirty="0"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en-US" sz="2800" b="1" dirty="0">
                <a:latin typeface="+mj-lt"/>
              </a:rPr>
              <a:t>Al Bangoura</a:t>
            </a:r>
          </a:p>
          <a:p>
            <a:pPr lvl="1"/>
            <a:r>
              <a:rPr lang="en-US" sz="2000" dirty="0">
                <a:latin typeface="+mj-lt"/>
              </a:rPr>
              <a:t>Mecklenburg County Park &amp; Recreation</a:t>
            </a:r>
          </a:p>
          <a:p>
            <a:pPr lvl="1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hlinkClick r:id="rId4"/>
              </a:rPr>
              <a:t>alfred.bangoura@mecklenburgcountync.gov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800" b="1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800" b="1" dirty="0">
                <a:latin typeface="+mj-lt"/>
              </a:rPr>
              <a:t>Monica Holmes</a:t>
            </a:r>
          </a:p>
          <a:p>
            <a:pPr lvl="1"/>
            <a:r>
              <a:rPr lang="en-US" sz="2000" dirty="0">
                <a:latin typeface="+mj-lt"/>
              </a:rPr>
              <a:t>Charlotte Urban Design</a:t>
            </a:r>
          </a:p>
          <a:p>
            <a:pPr lvl="1"/>
            <a:r>
              <a:rPr lang="en-US" sz="2000" b="1" dirty="0">
                <a:latin typeface="+mj-lt"/>
                <a:hlinkClick r:id="rId5"/>
              </a:rPr>
              <a:t>monica.holmes@charlottenc.gov</a:t>
            </a:r>
            <a:r>
              <a:rPr lang="en-US" sz="2000" b="1" dirty="0">
                <a:latin typeface="+mj-lt"/>
              </a:rPr>
              <a:t> 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22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5329-3112-4554-B623-7E0F862E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8BC49C-2209-4DF1-BF2D-74B1228923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>
          <a:xfrm>
            <a:off x="784415" y="2209801"/>
            <a:ext cx="780376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1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C9A4-D50C-4ED0-BE8D-561551BD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B805A-CC3E-4C66-8421-9AEB93726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669536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What works…</a:t>
            </a:r>
          </a:p>
          <a:p>
            <a:pPr lvl="1"/>
            <a:r>
              <a:rPr lang="en-US" sz="3000" dirty="0">
                <a:latin typeface="+mj-lt"/>
              </a:rPr>
              <a:t>Music</a:t>
            </a:r>
          </a:p>
          <a:p>
            <a:pPr lvl="1"/>
            <a:r>
              <a:rPr lang="en-US" sz="3000" dirty="0">
                <a:latin typeface="+mj-lt"/>
              </a:rPr>
              <a:t>Interactive (games &amp; crafts)</a:t>
            </a:r>
          </a:p>
          <a:p>
            <a:pPr lvl="1"/>
            <a:r>
              <a:rPr lang="en-US" sz="3000" dirty="0">
                <a:latin typeface="+mj-lt"/>
              </a:rPr>
              <a:t>Pilot projects</a:t>
            </a:r>
          </a:p>
          <a:p>
            <a:pPr lvl="1"/>
            <a:r>
              <a:rPr lang="en-US" sz="3000" dirty="0">
                <a:latin typeface="+mj-lt"/>
              </a:rPr>
              <a:t>Anything catered toward children</a:t>
            </a:r>
          </a:p>
          <a:p>
            <a:pPr lvl="1"/>
            <a:r>
              <a:rPr lang="en-US" sz="3000" dirty="0">
                <a:latin typeface="+mj-lt"/>
              </a:rPr>
              <a:t>Activities ON the street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5A376-2EEF-4B3A-8857-F7BEDB900749}"/>
              </a:ext>
            </a:extLst>
          </p:cNvPr>
          <p:cNvSpPr txBox="1"/>
          <p:nvPr/>
        </p:nvSpPr>
        <p:spPr>
          <a:xfrm>
            <a:off x="5105400" y="1847088"/>
            <a:ext cx="3810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What doesn’t…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Timed activities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Flyers/Hand Outs</a:t>
            </a:r>
            <a:endParaRPr lang="en-US" sz="30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E413B-976E-4B81-BF12-FC23C52505D5}"/>
              </a:ext>
            </a:extLst>
          </p:cNvPr>
          <p:cNvSpPr txBox="1"/>
          <p:nvPr/>
        </p:nvSpPr>
        <p:spPr>
          <a:xfrm>
            <a:off x="5486400" y="3750634"/>
            <a:ext cx="3429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Activities are there to supplement the street and the fact that it is OPEN!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88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35300" y="4800600"/>
            <a:ext cx="6032500" cy="198120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“Unprogrammed” 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space is good!</a:t>
            </a:r>
          </a:p>
        </p:txBody>
      </p:sp>
    </p:spTree>
    <p:extLst>
      <p:ext uri="{BB962C8B-B14F-4D97-AF65-F5344CB8AC3E}">
        <p14:creationId xmlns:p14="http://schemas.microsoft.com/office/powerpoint/2010/main" val="28405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673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0" y="0"/>
            <a:ext cx="400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Get Involved		     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-76200" y="1977311"/>
            <a:ext cx="365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b="1" dirty="0">
                <a:latin typeface="Myriad Pro" pitchFamily="34" charset="0"/>
                <a:cs typeface="Arial" panose="020B0604020202020204" pitchFamily="34" charset="0"/>
              </a:rPr>
              <a:t>Host an Activity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“Price of admission” to be on the route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Engage people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Make it fun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Exposure for your organization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Sign up online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34" r="16246"/>
          <a:stretch/>
        </p:blipFill>
        <p:spPr>
          <a:xfrm>
            <a:off x="3885063" y="1676400"/>
            <a:ext cx="525893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Get Involved		     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977311"/>
            <a:ext cx="403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1200"/>
              </a:spcBef>
            </a:pPr>
            <a:endParaRPr lang="en-US" b="1" dirty="0">
              <a:latin typeface="Myriad Pro" pitchFamily="34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1200"/>
              </a:spcBef>
              <a:buFont typeface="+mj-lt"/>
              <a:buAutoNum type="arabicPeriod" startAt="2"/>
            </a:pPr>
            <a:r>
              <a:rPr lang="en-US" sz="2800" b="1" dirty="0">
                <a:latin typeface="Myriad Pro" pitchFamily="34" charset="0"/>
                <a:cs typeface="Arial" panose="020B0604020202020204" pitchFamily="34" charset="0"/>
              </a:rPr>
              <a:t>Help Us Get the Word Out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Tell your customers, employees, friends, family…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E-mail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Social Media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Flyers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i="1" dirty="0">
              <a:latin typeface="Myriad Pro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Myriad Pro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677" y="1752600"/>
            <a:ext cx="377232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14000">
              <a:schemeClr val="tx1"/>
            </a:gs>
            <a:gs pos="100000">
              <a:schemeClr val="tx1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6172200"/>
            <a:ext cx="8229600" cy="6096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buClr>
                <a:srgbClr val="0BD0D9"/>
              </a:buClr>
            </a:pPr>
            <a:endParaRPr lang="en-US" sz="1600" b="1" i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47800" cy="193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0"/>
            <a:ext cx="1447800" cy="1085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1085850"/>
            <a:ext cx="1447800" cy="193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0400"/>
            <a:ext cx="1447800" cy="1085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016250"/>
            <a:ext cx="1447800" cy="96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9900"/>
            <a:ext cx="1447800" cy="193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981450"/>
            <a:ext cx="1447800" cy="96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1250"/>
            <a:ext cx="1447800" cy="965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921250"/>
            <a:ext cx="1447799" cy="965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2800"/>
            <a:ext cx="1447800" cy="965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5886449"/>
            <a:ext cx="1447800" cy="9715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4419600" cy="654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6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Get Involved		     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426256"/>
            <a:ext cx="5562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1200"/>
              </a:spcBef>
            </a:pPr>
            <a:r>
              <a:rPr lang="en-US" sz="2800" b="1" dirty="0">
                <a:latin typeface="Myriad Pro" pitchFamily="34" charset="0"/>
                <a:cs typeface="Arial" panose="020B0604020202020204" pitchFamily="34" charset="0"/>
              </a:rPr>
              <a:t>3. Sponsor the Program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Sponsorship benefits available at different levels</a:t>
            </a: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" pitchFamily="34" charset="0"/>
                <a:cs typeface="Arial" panose="020B0604020202020204" pitchFamily="34" charset="0"/>
              </a:rPr>
              <a:t>If interested contact us</a:t>
            </a:r>
            <a:endParaRPr lang="en-US" sz="2400" b="1" dirty="0">
              <a:latin typeface="Myriad Pro" pitchFamily="34" charset="0"/>
              <a:cs typeface="Arial" panose="020B0604020202020204" pitchFamily="34" charset="0"/>
            </a:endParaRPr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b="1" i="1" dirty="0">
              <a:latin typeface="Myriad Pro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Myriad Pro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632857"/>
            <a:ext cx="3048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CDOT Planning Div\Pedestrian Program\Policy Initiatives\Open Streets 704\Sponsorships\Blue Cross Blue Shield NC\Sponsorship Announcement Photos 2.3.17\Professional Photos\OpenStreetsPressRelease_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2029" r="17651" b="1799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362200"/>
            <a:ext cx="8229600" cy="3639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It’s going to turn into a tradition that’s going to surpass any other public event here in Charlotte.”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400" b="1" i="1" dirty="0">
                <a:solidFill>
                  <a:schemeClr val="bg1"/>
                </a:solidFill>
              </a:rPr>
              <a:t>Mike Restaino </a:t>
            </a:r>
            <a:r>
              <a:rPr lang="en-US" sz="2000" i="1" dirty="0">
                <a:solidFill>
                  <a:schemeClr val="bg1"/>
                </a:solidFill>
              </a:rPr>
              <a:t>– Blue Cross Blue Shield of North Carolina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>
            <a:off x="-304799" y="-1600200"/>
            <a:ext cx="167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prstClr val="white"/>
                </a:solidFill>
                <a:latin typeface="Georgia" panose="02040502050405020303" pitchFamily="18" charset="0"/>
                <a:ea typeface="Adobe Gothic Std B" pitchFamily="34" charset="-128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9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CDOT Planning Div\Pedestrian Program\Policy Initiatives\Open Streets 704\Sponsorships\Blue Cross Blue Shield NC\Sponsorship Announcement Photos 2.3.17\Professional Photos\OpenStreetsPressRelease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8614" r="616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4572000"/>
            <a:ext cx="7429500" cy="4648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BD0D9"/>
              </a:buClr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Open Streets 704 </a:t>
            </a:r>
          </a:p>
          <a:p>
            <a:pPr>
              <a:buClr>
                <a:srgbClr val="0BD0D9"/>
              </a:buClr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Results &amp; Lessons</a:t>
            </a:r>
          </a:p>
          <a:p>
            <a:pPr>
              <a:buClr>
                <a:srgbClr val="0BD0D9"/>
              </a:buClr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How Can We Keep This Going?</a:t>
            </a:r>
          </a:p>
          <a:p>
            <a:pPr marL="0" indent="0">
              <a:buClr>
                <a:srgbClr val="0BD0D9"/>
              </a:buClr>
              <a:buFont typeface="Wingdings 2"/>
              <a:buNone/>
            </a:pP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7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2700" y="0"/>
            <a:ext cx="3365500" cy="182880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3" t="19396" r="11417" b="6249"/>
          <a:stretch/>
        </p:blipFill>
        <p:spPr bwMode="auto">
          <a:xfrm>
            <a:off x="0" y="0"/>
            <a:ext cx="61012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253655" y="1219200"/>
            <a:ext cx="319514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itchFamily="34" charset="0"/>
                <a:cs typeface="Arial" panose="020B0604020202020204" pitchFamily="34" charset="0"/>
              </a:rPr>
              <a:t>4 events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itchFamily="34" charset="0"/>
                <a:cs typeface="Arial" panose="020B0604020202020204" pitchFamily="34" charset="0"/>
              </a:rPr>
              <a:t>15 miles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itchFamily="34" charset="0"/>
                <a:cs typeface="Arial" panose="020B0604020202020204" pitchFamily="34" charset="0"/>
              </a:rPr>
              <a:t>2 pilot projects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itchFamily="34" charset="0"/>
                <a:cs typeface="Arial" panose="020B0604020202020204" pitchFamily="34" charset="0"/>
              </a:rPr>
              <a:t>Over 60,000 participants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itchFamily="34" charset="0"/>
                <a:cs typeface="Arial" panose="020B0604020202020204" pitchFamily="34" charset="0"/>
              </a:rPr>
              <a:t>Building relationships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itchFamily="34" charset="0"/>
                <a:cs typeface="Arial" panose="020B0604020202020204" pitchFamily="34" charset="0"/>
                <a:hlinkClick r:id="rId4"/>
              </a:rPr>
              <a:t>2017 year </a:t>
            </a:r>
            <a:br>
              <a:rPr lang="en-US" sz="2800" dirty="0">
                <a:latin typeface="Myriad Pro" pitchFamily="34" charset="0"/>
                <a:cs typeface="Arial" panose="020B0604020202020204" pitchFamily="34" charset="0"/>
                <a:hlinkClick r:id="rId4"/>
              </a:rPr>
            </a:br>
            <a:r>
              <a:rPr lang="en-US" sz="2800" dirty="0">
                <a:latin typeface="Myriad Pro" pitchFamily="34" charset="0"/>
                <a:cs typeface="Arial" panose="020B0604020202020204" pitchFamily="34" charset="0"/>
                <a:hlinkClick r:id="rId4"/>
              </a:rPr>
              <a:t>in review video</a:t>
            </a:r>
            <a:endParaRPr lang="en-US" sz="2800" dirty="0">
              <a:latin typeface="Myriad Pro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K:\CDOT Planning Div\Pedestrian Program\Policy Initiatives\Open Streets 704\Event #4 - Oct. 2017\Photos\Scott's Photos\IMG_4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003"/>
            <a:ext cx="6101253" cy="81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:\CDOT Planning Div\Pedestrian Program\Policy Initiatives\Open Streets 704\Event #3 - May 2017\Photos\Scott's Photos\IMG_10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7004"/>
            <a:ext cx="6101253" cy="81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CDOT Planning Div\Pedestrian Program\Policy Initiatives\Open Streets 704\Event #4 - Oct. 2017\Photos\Scott's Photos\IMG_37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24192" r="7928" b="9022"/>
          <a:stretch/>
        </p:blipFill>
        <p:spPr bwMode="auto">
          <a:xfrm>
            <a:off x="0" y="3248526"/>
            <a:ext cx="6101255" cy="36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CDOT Planning Div\Pedestrian Program\Policy Initiatives\Open Streets 704\Sponsorships\Blue Cross Blue Shield NC\Sponsorship Announcement Photos 2.3.17\Professional Photos\OpenStreetsPressRelease_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b="47459"/>
          <a:stretch/>
        </p:blipFill>
        <p:spPr bwMode="auto">
          <a:xfrm>
            <a:off x="0" y="0"/>
            <a:ext cx="61012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84344" r="4383" b="365"/>
          <a:stretch/>
        </p:blipFill>
        <p:spPr>
          <a:xfrm>
            <a:off x="533400" y="5063495"/>
            <a:ext cx="8370570" cy="1794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8" b="63111"/>
          <a:stretch/>
        </p:blipFill>
        <p:spPr>
          <a:xfrm>
            <a:off x="0" y="228600"/>
            <a:ext cx="9144000" cy="2024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064" r="1154" b="37772"/>
          <a:stretch/>
        </p:blipFill>
        <p:spPr>
          <a:xfrm>
            <a:off x="6096000" y="2514600"/>
            <a:ext cx="2971800" cy="2060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730" r="1154" b="15478"/>
          <a:stretch/>
        </p:blipFill>
        <p:spPr>
          <a:xfrm>
            <a:off x="3048000" y="2895600"/>
            <a:ext cx="2971800" cy="1715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90600" y="4724400"/>
            <a:ext cx="3048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57341" r="51500" b="11493"/>
          <a:stretch/>
        </p:blipFill>
        <p:spPr>
          <a:xfrm>
            <a:off x="0" y="2743200"/>
            <a:ext cx="2899063" cy="2514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4600" y="487680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2700" y="0"/>
            <a:ext cx="3365500" cy="182880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Lessons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Big Lessons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0100" y="2209800"/>
            <a:ext cx="7048500" cy="434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3600" b="1" dirty="0">
                <a:latin typeface="+mj-lt"/>
              </a:rPr>
              <a:t>We are not alone.</a:t>
            </a:r>
          </a:p>
          <a:p>
            <a:pPr lvl="1"/>
            <a:r>
              <a:rPr lang="en-US" sz="3000" dirty="0">
                <a:latin typeface="+mj-lt"/>
              </a:rPr>
              <a:t>Many other cities! </a:t>
            </a:r>
          </a:p>
          <a:p>
            <a:pPr lvl="1"/>
            <a:r>
              <a:rPr lang="en-US" sz="3000" dirty="0">
                <a:latin typeface="+mj-lt"/>
              </a:rPr>
              <a:t>This is not a fringe movement. Open Streets are here to stay.</a:t>
            </a:r>
          </a:p>
          <a:p>
            <a:pPr lvl="1"/>
            <a:r>
              <a:rPr lang="en-US" sz="3000" dirty="0">
                <a:latin typeface="+mj-lt"/>
              </a:rPr>
              <a:t>Part of our approach to compete with other “winning cities”</a:t>
            </a:r>
          </a:p>
        </p:txBody>
      </p:sp>
    </p:spTree>
    <p:extLst>
      <p:ext uri="{BB962C8B-B14F-4D97-AF65-F5344CB8AC3E}">
        <p14:creationId xmlns:p14="http://schemas.microsoft.com/office/powerpoint/2010/main" val="165935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Big Lessons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0100" y="1905000"/>
            <a:ext cx="7543800" cy="434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3600" b="1" dirty="0">
                <a:latin typeface="+mj-lt"/>
              </a:rPr>
              <a:t>Open Streets 704 is a program…</a:t>
            </a:r>
          </a:p>
          <a:p>
            <a:pPr marL="0" indent="0">
              <a:buFont typeface="Wingdings 2"/>
              <a:buNone/>
            </a:pPr>
            <a:r>
              <a:rPr lang="en-US" sz="3600" b="1" dirty="0">
                <a:latin typeface="+mj-lt"/>
              </a:rPr>
              <a:t>				…not just an event.</a:t>
            </a:r>
            <a:br>
              <a:rPr lang="en-US" sz="3600" b="1" dirty="0">
                <a:latin typeface="+mj-lt"/>
              </a:rPr>
            </a:br>
            <a:endParaRPr lang="en-US" sz="1000" b="1" dirty="0"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en-US" sz="3000" dirty="0">
                <a:latin typeface="+mj-lt"/>
              </a:rPr>
              <a:t>It’s about a commitment to community that goes beyond a 4-hour event</a:t>
            </a:r>
          </a:p>
          <a:p>
            <a:pPr lvl="1"/>
            <a:endParaRPr lang="en-US" sz="3000" dirty="0">
              <a:latin typeface="+mj-lt"/>
            </a:endParaRPr>
          </a:p>
          <a:p>
            <a:pPr lvl="1"/>
            <a:endParaRPr lang="en-US" sz="3000" dirty="0">
              <a:latin typeface="+mj-lt"/>
            </a:endParaRPr>
          </a:p>
        </p:txBody>
      </p:sp>
      <p:pic>
        <p:nvPicPr>
          <p:cNvPr id="4" name="Picture 2" descr="K:\CDOT Planning Div\Pedestrian Program\Policy Initiatives\Open Streets 704\Event #4 - Oct. 2017\Photos\Scott's Photos\IMG_46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32252"/>
          <a:stretch/>
        </p:blipFill>
        <p:spPr bwMode="auto">
          <a:xfrm>
            <a:off x="0" y="4503760"/>
            <a:ext cx="4673600" cy="2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:\CDOT Planning Div\Pedestrian Program\Policy Initiatives\Open Streets 704\Event #3 - May 2017\Photos\Scott's Photos\IMG_10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7" r="313" b="2819"/>
          <a:stretch/>
        </p:blipFill>
        <p:spPr bwMode="auto">
          <a:xfrm>
            <a:off x="4476466" y="4503760"/>
            <a:ext cx="4692554" cy="235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5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Big Lessons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1828800"/>
            <a:ext cx="5029200" cy="434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3600" b="1" dirty="0">
                <a:latin typeface="+mj-lt"/>
              </a:rPr>
              <a:t>We are a bargain!</a:t>
            </a:r>
          </a:p>
          <a:p>
            <a:pPr lvl="1"/>
            <a:r>
              <a:rPr lang="en-US" sz="3000" b="1" dirty="0">
                <a:latin typeface="+mj-lt"/>
              </a:rPr>
              <a:t>Long Beach, CA: </a:t>
            </a:r>
            <a:r>
              <a:rPr lang="en-US" sz="3000" dirty="0">
                <a:latin typeface="+mj-lt"/>
              </a:rPr>
              <a:t>$350,000+ per event</a:t>
            </a:r>
          </a:p>
          <a:p>
            <a:pPr lvl="1"/>
            <a:r>
              <a:rPr lang="en-US" sz="3000" b="1" dirty="0">
                <a:latin typeface="+mj-lt"/>
              </a:rPr>
              <a:t>San Jose, CA: </a:t>
            </a:r>
            <a:br>
              <a:rPr lang="en-US" sz="3000" b="1" dirty="0">
                <a:latin typeface="+mj-lt"/>
              </a:rPr>
            </a:br>
            <a:r>
              <a:rPr lang="en-US" sz="3000" dirty="0">
                <a:latin typeface="+mj-lt"/>
              </a:rPr>
              <a:t>$450,000+ per event</a:t>
            </a:r>
          </a:p>
          <a:p>
            <a:pPr lvl="1"/>
            <a:endParaRPr lang="en-US" sz="3000" dirty="0">
              <a:latin typeface="+mj-lt"/>
            </a:endParaRPr>
          </a:p>
          <a:p>
            <a:pPr lvl="1"/>
            <a:r>
              <a:rPr lang="en-US" sz="3000" b="1" dirty="0">
                <a:latin typeface="+mj-lt"/>
              </a:rPr>
              <a:t>Charlotte, NC: </a:t>
            </a:r>
            <a:r>
              <a:rPr lang="en-US" sz="3000" dirty="0">
                <a:latin typeface="+mj-lt"/>
              </a:rPr>
              <a:t>Less than $60,000 per event</a:t>
            </a:r>
          </a:p>
          <a:p>
            <a:pPr lvl="2"/>
            <a:r>
              <a:rPr lang="en-US" sz="2700" i="1" dirty="0">
                <a:latin typeface="+mj-lt"/>
              </a:rPr>
              <a:t>Less than $4 per participant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85" r="14285"/>
          <a:stretch/>
        </p:blipFill>
        <p:spPr>
          <a:xfrm>
            <a:off x="5524500" y="0"/>
            <a:ext cx="361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0"/>
            <a:ext cx="91567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2700" y="5715000"/>
            <a:ext cx="9156700" cy="114300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 are OPEN STREETS?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Big Lessons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0100" y="1828800"/>
            <a:ext cx="7543800" cy="4724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atin typeface="+mj-lt"/>
              </a:rPr>
              <a:t>FUN has to be the primary focus</a:t>
            </a:r>
          </a:p>
          <a:p>
            <a:pPr lvl="1"/>
            <a:r>
              <a:rPr lang="en-US" sz="3000" dirty="0">
                <a:latin typeface="+mj-lt"/>
              </a:rPr>
              <a:t>Diversity, mobility, public health, etc. are VERY important, but FUN has to be at the center</a:t>
            </a:r>
          </a:p>
          <a:p>
            <a:pPr lvl="1"/>
            <a:r>
              <a:rPr lang="en-US" sz="3000" dirty="0">
                <a:latin typeface="+mj-lt"/>
              </a:rPr>
              <a:t>“Preachy” events don’t resonate with people</a:t>
            </a:r>
          </a:p>
          <a:p>
            <a:pPr lvl="1"/>
            <a:r>
              <a:rPr lang="en-US" sz="3000" dirty="0">
                <a:latin typeface="+mj-lt"/>
              </a:rPr>
              <a:t>Volunteers, staff, and participants burn out when it’s not fun</a:t>
            </a:r>
          </a:p>
          <a:p>
            <a:pPr lvl="1"/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9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Big Lessons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0100" y="1828800"/>
            <a:ext cx="7543800" cy="4724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3600" b="1" dirty="0">
                <a:latin typeface="+mj-lt"/>
              </a:rPr>
              <a:t>Sustainable programs have to secure financial support.</a:t>
            </a:r>
          </a:p>
          <a:p>
            <a:pPr lvl="1"/>
            <a:r>
              <a:rPr lang="en-US" sz="3000" dirty="0">
                <a:latin typeface="+mj-lt"/>
              </a:rPr>
              <a:t>Private sponsorships</a:t>
            </a:r>
          </a:p>
          <a:p>
            <a:pPr lvl="1"/>
            <a:r>
              <a:rPr lang="en-US" sz="3000" dirty="0">
                <a:latin typeface="+mj-lt"/>
              </a:rPr>
              <a:t>Foundation grants</a:t>
            </a:r>
          </a:p>
          <a:p>
            <a:pPr lvl="1"/>
            <a:r>
              <a:rPr lang="en-US" sz="3000" dirty="0">
                <a:latin typeface="+mj-lt"/>
              </a:rPr>
              <a:t>Local government</a:t>
            </a:r>
          </a:p>
          <a:p>
            <a:pPr lvl="1"/>
            <a:endParaRPr lang="en-US" sz="3000" dirty="0">
              <a:latin typeface="+mj-lt"/>
            </a:endParaRPr>
          </a:p>
          <a:p>
            <a:pPr marL="393192" lvl="1" indent="0" algn="ctr">
              <a:buNone/>
            </a:pPr>
            <a:r>
              <a:rPr lang="en-US" sz="2800" b="1" dirty="0">
                <a:latin typeface="+mj-lt"/>
                <a:cs typeface="Arial" panose="020B0604020202020204" pitchFamily="34" charset="0"/>
              </a:rPr>
              <a:t>We have to be diligent about telling our story and communicating our value!</a:t>
            </a:r>
          </a:p>
          <a:p>
            <a:pPr lvl="1"/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5000"/>
            <a:ext cx="9144000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905000"/>
            <a:ext cx="9144000" cy="4953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Lessons – Our Core Values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 fontScale="85000" lnSpcReduction="20000"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800" b="1" dirty="0">
                <a:latin typeface="Myriad Pro" pitchFamily="34" charset="0"/>
              </a:rPr>
              <a:t>CONNECTIVITY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>
                <a:latin typeface="Myriad Pro" pitchFamily="34" charset="0"/>
              </a:rPr>
              <a:t>Community Building 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>
                <a:latin typeface="Myriad Pro" pitchFamily="34" charset="0"/>
              </a:rPr>
              <a:t>Connect people and neighborhoods; Shorten perception of distance</a:t>
            </a:r>
          </a:p>
          <a:p>
            <a:endParaRPr lang="en-US" sz="2800" b="1" dirty="0">
              <a:latin typeface="Myriad Pro" pitchFamily="34" charset="0"/>
            </a:endParaRPr>
          </a:p>
          <a:p>
            <a:r>
              <a:rPr lang="en-US" sz="2800" b="1" dirty="0">
                <a:latin typeface="Myriad Pro" pitchFamily="34" charset="0"/>
              </a:rPr>
              <a:t>WELLNESS</a:t>
            </a:r>
          </a:p>
          <a:p>
            <a:pPr lvl="1"/>
            <a:r>
              <a:rPr lang="en-US" dirty="0">
                <a:latin typeface="Myriad Pro" pitchFamily="34" charset="0"/>
              </a:rPr>
              <a:t>Public Health </a:t>
            </a:r>
          </a:p>
          <a:p>
            <a:pPr lvl="1"/>
            <a:r>
              <a:rPr lang="en-US" dirty="0">
                <a:latin typeface="Myriad Pro" pitchFamily="34" charset="0"/>
              </a:rPr>
              <a:t>Get people moving! </a:t>
            </a:r>
          </a:p>
          <a:p>
            <a:pPr lvl="1"/>
            <a:r>
              <a:rPr lang="en-US" dirty="0">
                <a:latin typeface="Myriad Pro" pitchFamily="34" charset="0"/>
              </a:rPr>
              <a:t>Encourage different behavior (BEYOND a 4-hour event).</a:t>
            </a:r>
          </a:p>
          <a:p>
            <a:endParaRPr lang="en-US" sz="2800" b="1" dirty="0">
              <a:latin typeface="Myriad Pro" pitchFamily="34" charset="0"/>
            </a:endParaRPr>
          </a:p>
          <a:p>
            <a:r>
              <a:rPr lang="en-US" sz="2800" b="1" dirty="0">
                <a:latin typeface="Myriad Pro" pitchFamily="34" charset="0"/>
              </a:rPr>
              <a:t>EQUITY</a:t>
            </a:r>
          </a:p>
          <a:p>
            <a:pPr lvl="1"/>
            <a:r>
              <a:rPr lang="en-US" dirty="0">
                <a:latin typeface="Myriad Pro" pitchFamily="34" charset="0"/>
              </a:rPr>
              <a:t>Access to recreation and active transportation opportunities</a:t>
            </a:r>
          </a:p>
          <a:p>
            <a:pPr lvl="1"/>
            <a:r>
              <a:rPr lang="en-US" dirty="0">
                <a:latin typeface="Myriad Pro" pitchFamily="34" charset="0"/>
              </a:rPr>
              <a:t>Diversity and inclusivity in programming</a:t>
            </a:r>
          </a:p>
          <a:p>
            <a:endParaRPr lang="en-US" sz="2800" b="1" dirty="0">
              <a:latin typeface="Myriad Pro" pitchFamily="34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3F784-9A5E-4DCE-82D1-36F85E28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4352"/>
            <a:ext cx="6477000" cy="1162050"/>
          </a:xfrm>
        </p:spPr>
        <p:txBody>
          <a:bodyPr/>
          <a:lstStyle/>
          <a:p>
            <a:r>
              <a:rPr lang="en-US" sz="5400" dirty="0">
                <a:cs typeface="Arial" panose="020B0604020202020204" pitchFamily="34" charset="0"/>
              </a:rPr>
              <a:t>Participant Surveys</a:t>
            </a:r>
            <a:endParaRPr lang="en-US" sz="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39484-0913-4229-89D5-545DB51E3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676402"/>
            <a:ext cx="8305800" cy="502388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5100" b="1" dirty="0">
                <a:latin typeface="+mj-lt"/>
                <a:cs typeface="Arial" panose="020B0604020202020204" pitchFamily="34" charset="0"/>
              </a:rPr>
              <a:t>May 2017 Event</a:t>
            </a:r>
          </a:p>
          <a:p>
            <a:r>
              <a:rPr lang="en-US" sz="4400" b="1" u="sng" dirty="0">
                <a:latin typeface="+mj-lt"/>
                <a:cs typeface="Arial" panose="020B0604020202020204" pitchFamily="34" charset="0"/>
              </a:rPr>
              <a:t>Participant Surveys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72.5% said they discovered a new store or restaurant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77% said they spent money along the route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4400" b="1" dirty="0">
              <a:latin typeface="+mj-lt"/>
              <a:cs typeface="Arial" panose="020B0604020202020204" pitchFamily="34" charset="0"/>
            </a:endParaRPr>
          </a:p>
          <a:p>
            <a:r>
              <a:rPr lang="en-US" sz="4400" b="1" u="sng" dirty="0">
                <a:latin typeface="+mj-lt"/>
                <a:cs typeface="Arial" panose="020B0604020202020204" pitchFamily="34" charset="0"/>
              </a:rPr>
              <a:t>Business Surveys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87.5% believe Open Streets 704 exposed their business to new customers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75% reported an increase in customers and sales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4400" b="1" dirty="0"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4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What would you be doing today if you weren’t at Open Streets 704?</a:t>
            </a:r>
          </a:p>
          <a:p>
            <a:pPr algn="ctr">
              <a:spcBef>
                <a:spcPts val="1200"/>
              </a:spcBef>
            </a:pPr>
            <a:r>
              <a:rPr lang="en-US" sz="44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“Sitting at home on my butt.”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6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6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76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3F784-9A5E-4DCE-82D1-36F85E28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46" y="533400"/>
            <a:ext cx="7239000" cy="990602"/>
          </a:xfrm>
        </p:spPr>
        <p:txBody>
          <a:bodyPr/>
          <a:lstStyle/>
          <a:p>
            <a:r>
              <a:rPr lang="en-US" sz="4800" dirty="0">
                <a:cs typeface="Arial" panose="020B0604020202020204" pitchFamily="34" charset="0"/>
              </a:rPr>
              <a:t>Participant Surveys</a:t>
            </a:r>
            <a:endParaRPr lang="en-US" sz="48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39484-0913-4229-89D5-545DB51E3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8804" y="1219200"/>
            <a:ext cx="5111750" cy="5334000"/>
          </a:xfrm>
        </p:spPr>
        <p:txBody>
          <a:bodyPr>
            <a:normAutofit/>
          </a:bodyPr>
          <a:lstStyle/>
          <a:p>
            <a:pPr algn="r"/>
            <a:endParaRPr lang="en-US" sz="36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600" b="1" dirty="0">
                <a:latin typeface="+mj-lt"/>
                <a:cs typeface="Arial" panose="020B0604020202020204" pitchFamily="34" charset="0"/>
              </a:rPr>
              <a:t>May 2017 Event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Arial" panose="020B0604020202020204" pitchFamily="34" charset="0"/>
              </a:rPr>
              <a:t>65% said they are more likely to walk or bike for transportation after participating in Open Streets 704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Arial" panose="020B0604020202020204" pitchFamily="34" charset="0"/>
              </a:rPr>
              <a:t>78% said they are more likely to visit parks and greenways after participating in Open Streets 704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Arial" panose="020B0604020202020204" pitchFamily="34" charset="0"/>
              </a:rPr>
              <a:t>67% said they would have been doing something sedentary if it wasn’t for Open Streets 704</a:t>
            </a:r>
          </a:p>
          <a:p>
            <a:pPr marL="0" indent="0">
              <a:spcBef>
                <a:spcPts val="1200"/>
              </a:spcBef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1AF2A-8193-44CE-9C13-EDCA89C6B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77312"/>
            <a:ext cx="3431916" cy="45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75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5000"/>
            <a:ext cx="9144000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240" y="1868424"/>
            <a:ext cx="9144000" cy="4953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here?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" y="2700278"/>
            <a:ext cx="800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libri"/>
              </a:rPr>
              <a:t>City/County support</a:t>
            </a:r>
          </a:p>
          <a:p>
            <a:pPr marL="457200" indent="-457200">
              <a:spcBef>
                <a:spcPts val="1200"/>
              </a:spcBef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libri"/>
              </a:rPr>
              <a:t># of events per year</a:t>
            </a:r>
          </a:p>
          <a:p>
            <a:pPr marL="457200" indent="-457200">
              <a:spcBef>
                <a:spcPts val="1200"/>
              </a:spcBef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libri"/>
              </a:rPr>
              <a:t>Organizational framework</a:t>
            </a:r>
          </a:p>
          <a:p>
            <a:pPr marL="457200" indent="-457200">
              <a:spcBef>
                <a:spcPts val="1200"/>
              </a:spcBef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libri"/>
              </a:rPr>
              <a:t>Diversity and inclusion in programming</a:t>
            </a:r>
          </a:p>
          <a:p>
            <a:pPr>
              <a:spcBef>
                <a:spcPts val="1200"/>
              </a:spcBef>
              <a:buClr>
                <a:srgbClr val="0BD0D9"/>
              </a:buClr>
            </a:pPr>
            <a:endParaRPr lang="en-US" sz="2800" b="1" dirty="0">
              <a:solidFill>
                <a:srgbClr val="0F6FC6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8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5000"/>
            <a:ext cx="9144000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905000"/>
            <a:ext cx="9144000" cy="4953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800" b="1" dirty="0">
                <a:latin typeface="Myriad Pro" pitchFamily="34" charset="0"/>
              </a:rPr>
              <a:t>Create an enduring sustainable program with grassroots neighborhood support</a:t>
            </a:r>
            <a:endParaRPr lang="en-US" dirty="0">
              <a:latin typeface="Myriad Pro" pitchFamily="34" charset="0"/>
            </a:endParaRPr>
          </a:p>
          <a:p>
            <a:endParaRPr lang="en-US" sz="2800" b="1" dirty="0">
              <a:latin typeface="Myriad Pro" pitchFamily="34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3745230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buClr>
                <a:srgbClr val="0BD0D9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How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can we make it easier for residents and community groups to get involved?</a:t>
            </a:r>
          </a:p>
          <a:p>
            <a:pPr algn="r">
              <a:spcBef>
                <a:spcPts val="1200"/>
              </a:spcBef>
              <a:buClr>
                <a:srgbClr val="0BD0D9"/>
              </a:buClr>
            </a:pP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  <a:p>
            <a:pPr algn="r">
              <a:spcBef>
                <a:spcPts val="1200"/>
              </a:spcBef>
              <a:buClr>
                <a:srgbClr val="0BD0D9"/>
              </a:buClr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How can OS704 serve as a platform for community groups to achieve their goals?</a:t>
            </a:r>
          </a:p>
        </p:txBody>
      </p:sp>
    </p:spTree>
    <p:extLst>
      <p:ext uri="{BB962C8B-B14F-4D97-AF65-F5344CB8AC3E}">
        <p14:creationId xmlns:p14="http://schemas.microsoft.com/office/powerpoint/2010/main" val="16917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CDOT Planning Div\Pedestrian Program\Policy Initiatives\Open Streets 704\Sponsorships\Blue Cross Blue Shield NC\Sponsorship Announcement Photos 2.3.17\Professional Photos\OpenStreetsPressRelease_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2029" r="17651" b="1799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3639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VIDEO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hlinkClick r:id="rId4"/>
              </a:rPr>
              <a:t>2017 Year in Review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:\CDOT Planning Div\Pedestrian Program\Policy Initiatives\Open Streets 704\Event #3 - May 2017\Photos\Scott's Photos\IMG_10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5" b="640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8300"/>
            <a:ext cx="8610600" cy="33909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500" b="1" dirty="0">
                <a:latin typeface="+mj-lt"/>
              </a:rPr>
              <a:t>Open streets initiatives temporarily close streets to automobile traffic, so that people may use them for walking, bicycling, dancing, playing, and socializing.</a:t>
            </a:r>
          </a:p>
          <a:p>
            <a:pPr marL="0" indent="0" algn="ctr">
              <a:buNone/>
            </a:pPr>
            <a:endParaRPr lang="en-US" sz="4000" b="1" i="1" dirty="0">
              <a:latin typeface="+mj-lt"/>
            </a:endParaRPr>
          </a:p>
          <a:p>
            <a:pPr marL="0" indent="0" algn="ctr">
              <a:buNone/>
            </a:pPr>
            <a:r>
              <a:rPr lang="en-US" sz="4000" b="1" i="1" dirty="0">
                <a:latin typeface="+mj-lt"/>
              </a:rPr>
              <a:t>Open Streets Project</a:t>
            </a:r>
            <a:endParaRPr lang="en-US" sz="4000" i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-304799" y="-2590800"/>
            <a:ext cx="167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latin typeface="Georgia" panose="02040502050405020303" pitchFamily="18" charset="0"/>
                <a:ea typeface="Adobe Gothic Std B" pitchFamily="34" charset="-128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97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Streets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  <a:latin typeface="Myriad Pro" pitchFamily="34" charset="0"/>
              </a:rPr>
              <a:t>Over 100 initiatives in North America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9" b="9242"/>
          <a:stretch/>
        </p:blipFill>
        <p:spPr bwMode="auto">
          <a:xfrm>
            <a:off x="0" y="2590799"/>
            <a:ext cx="9144000" cy="4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5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824"/>
          <a:stretch/>
        </p:blipFill>
        <p:spPr>
          <a:xfrm>
            <a:off x="4572000" y="1676400"/>
            <a:ext cx="45720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Consultant Team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0" y="2209800"/>
            <a:ext cx="3505200" cy="4114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+mj-lt"/>
              </a:rPr>
              <a:t>8 80 Cities</a:t>
            </a:r>
          </a:p>
          <a:p>
            <a:pPr lvl="1"/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Rutgers University / Equitable Cities</a:t>
            </a: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Strategic Planning Workshop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0" y="1981200"/>
            <a:ext cx="3505200" cy="4648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Session One</a:t>
            </a:r>
          </a:p>
          <a:p>
            <a:pPr lvl="1"/>
            <a:r>
              <a:rPr lang="en-US" sz="2200" b="1" dirty="0">
                <a:latin typeface="+mj-lt"/>
              </a:rPr>
              <a:t>Day-Of Operations Team</a:t>
            </a:r>
          </a:p>
          <a:p>
            <a:pPr lvl="1"/>
            <a:r>
              <a:rPr lang="en-US" sz="2200" b="1" dirty="0">
                <a:latin typeface="+mj-lt"/>
              </a:rPr>
              <a:t>Stakeholder Workshop</a:t>
            </a:r>
          </a:p>
          <a:p>
            <a:pPr lvl="1"/>
            <a:r>
              <a:rPr lang="en-US" sz="2200" b="1" dirty="0">
                <a:latin typeface="+mj-lt"/>
              </a:rPr>
              <a:t>Neighborhood Leaders</a:t>
            </a:r>
          </a:p>
          <a:p>
            <a:pPr lvl="1"/>
            <a:endParaRPr lang="en-US" sz="22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Session Two</a:t>
            </a:r>
          </a:p>
          <a:p>
            <a:pPr lvl="1"/>
            <a:r>
              <a:rPr lang="en-US" sz="2200" b="1" dirty="0">
                <a:latin typeface="+mj-lt"/>
              </a:rPr>
              <a:t>City &amp; County Decision Makers</a:t>
            </a:r>
          </a:p>
          <a:p>
            <a:pPr lvl="1"/>
            <a:r>
              <a:rPr lang="en-US" sz="2200" b="1" dirty="0">
                <a:latin typeface="+mj-lt"/>
              </a:rPr>
              <a:t>Business Leaders &amp; Potential Funders</a:t>
            </a: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17" b="4827"/>
          <a:stretch/>
        </p:blipFill>
        <p:spPr>
          <a:xfrm>
            <a:off x="4572000" y="1676400"/>
            <a:ext cx="457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0" r="23784"/>
          <a:stretch/>
        </p:blipFill>
        <p:spPr>
          <a:xfrm>
            <a:off x="4572000" y="1676400"/>
            <a:ext cx="45720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Key Questions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905000"/>
            <a:ext cx="3810000" cy="4648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+mj-lt"/>
              </a:rPr>
              <a:t>Where?</a:t>
            </a:r>
          </a:p>
          <a:p>
            <a:pPr marL="0" indent="0">
              <a:buNone/>
            </a:pPr>
            <a:r>
              <a:rPr lang="en-US" sz="1400" i="1" dirty="0">
                <a:solidFill>
                  <a:schemeClr val="accent1"/>
                </a:solidFill>
                <a:latin typeface="+mj-lt"/>
              </a:rPr>
              <a:t>Future routes that unlock the most benefit for the most Charlotteans, reflecting our diversity and connecting to those in need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dirty="0">
                <a:latin typeface="+mj-lt"/>
              </a:rPr>
              <a:t>What?</a:t>
            </a:r>
          </a:p>
          <a:p>
            <a:pPr marL="0" indent="0">
              <a:buNone/>
            </a:pPr>
            <a:r>
              <a:rPr lang="en-US" sz="1400" i="1" dirty="0">
                <a:solidFill>
                  <a:schemeClr val="accent1"/>
                </a:solidFill>
                <a:latin typeface="+mj-lt"/>
              </a:rPr>
              <a:t>Organizational framework that is sustainable, reduces costs, and formalizes planning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dirty="0">
                <a:latin typeface="+mj-lt"/>
              </a:rPr>
              <a:t>How?</a:t>
            </a:r>
          </a:p>
          <a:p>
            <a:pPr marL="0" indent="0">
              <a:buNone/>
            </a:pPr>
            <a:r>
              <a:rPr lang="en-US" sz="1400" i="1" dirty="0">
                <a:solidFill>
                  <a:schemeClr val="accent1"/>
                </a:solidFill>
                <a:latin typeface="+mj-lt"/>
              </a:rPr>
              <a:t>Build on existing community and business enthusiasm, strengthen brand, broaden reach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dirty="0">
                <a:latin typeface="+mj-lt"/>
              </a:rPr>
              <a:t>Who?</a:t>
            </a:r>
          </a:p>
          <a:p>
            <a:pPr marL="0" indent="0">
              <a:buNone/>
            </a:pPr>
            <a:r>
              <a:rPr lang="en-US" sz="1400" i="1" dirty="0">
                <a:solidFill>
                  <a:schemeClr val="accent1"/>
                </a:solidFill>
                <a:latin typeface="+mj-lt"/>
              </a:rPr>
              <a:t>Approaching partners and stakeholders that can bring more inclusivity and diversity in programming</a:t>
            </a: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66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3733</TotalTime>
  <Words>1301</Words>
  <Application>Microsoft Office PowerPoint</Application>
  <PresentationFormat>On-screen Show (4:3)</PresentationFormat>
  <Paragraphs>349</Paragraphs>
  <Slides>47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64" baseType="lpstr">
      <vt:lpstr>Adobe Gothic Std B</vt:lpstr>
      <vt:lpstr>Arial</vt:lpstr>
      <vt:lpstr>Arial Black</vt:lpstr>
      <vt:lpstr>Calibri</vt:lpstr>
      <vt:lpstr>Century Gothic</vt:lpstr>
      <vt:lpstr>Constantia</vt:lpstr>
      <vt:lpstr>Garamond</vt:lpstr>
      <vt:lpstr>Georgia</vt:lpstr>
      <vt:lpstr>Myriad Pro</vt:lpstr>
      <vt:lpstr>Wingdings 2</vt:lpstr>
      <vt:lpstr>Flow</vt:lpstr>
      <vt:lpstr>1_Flow</vt:lpstr>
      <vt:lpstr>3_Flow</vt:lpstr>
      <vt:lpstr>4_Flow</vt:lpstr>
      <vt:lpstr>5_Flow</vt:lpstr>
      <vt:lpstr>6_Flow</vt:lpstr>
      <vt:lpstr>7_Flow</vt:lpstr>
      <vt:lpstr>PowerPoint Presentation</vt:lpstr>
      <vt:lpstr>Welcome!</vt:lpstr>
      <vt:lpstr>PowerPoint Presentation</vt:lpstr>
      <vt:lpstr>What are OPEN STREETS?</vt:lpstr>
      <vt:lpstr>PowerPoint Presentation</vt:lpstr>
      <vt:lpstr>Open Streets</vt:lpstr>
      <vt:lpstr>Consultant Team</vt:lpstr>
      <vt:lpstr>Strategic Planning Workshop</vt:lpstr>
      <vt:lpstr>Key Questions</vt:lpstr>
      <vt:lpstr>Core Values</vt:lpstr>
      <vt:lpstr>Goals</vt:lpstr>
      <vt:lpstr>Routes</vt:lpstr>
      <vt:lpstr>Routes  </vt:lpstr>
      <vt:lpstr>Routes – Selection Criteria</vt:lpstr>
      <vt:lpstr>PowerPoint Presentation</vt:lpstr>
      <vt:lpstr>Education &amp; Outreach Opportunity</vt:lpstr>
      <vt:lpstr>Open Streets 704 timeline </vt:lpstr>
      <vt:lpstr>Open Streets 704       </vt:lpstr>
      <vt:lpstr>PowerPoint Presentation</vt:lpstr>
      <vt:lpstr>Activities</vt:lpstr>
      <vt:lpstr>Activities</vt:lpstr>
      <vt:lpstr>PowerPoint Presentation</vt:lpstr>
      <vt:lpstr>PowerPoint Presentation</vt:lpstr>
      <vt:lpstr>“Unprogrammed”  space is good!</vt:lpstr>
      <vt:lpstr>PowerPoint Presentation</vt:lpstr>
      <vt:lpstr>PowerPoint Presentation</vt:lpstr>
      <vt:lpstr>PowerPoint Presentation</vt:lpstr>
      <vt:lpstr>How You Can Get Involved        </vt:lpstr>
      <vt:lpstr>How You Can Get Involved        </vt:lpstr>
      <vt:lpstr>How You Can Get Involved        </vt:lpstr>
      <vt:lpstr>It’s going to turn into a tradition that’s going to surpass any other public event here in Charlotte.”  Mike Restaino – Blue Cross Blue Shield of North Carolina </vt:lpstr>
      <vt:lpstr>PowerPoint Presentation</vt:lpstr>
      <vt:lpstr>Results</vt:lpstr>
      <vt:lpstr>PowerPoint Presentation</vt:lpstr>
      <vt:lpstr>PowerPoint Presentation</vt:lpstr>
      <vt:lpstr>Lessons</vt:lpstr>
      <vt:lpstr>Big Lessons</vt:lpstr>
      <vt:lpstr>Big Lessons</vt:lpstr>
      <vt:lpstr>Big Lessons</vt:lpstr>
      <vt:lpstr>Big Lessons</vt:lpstr>
      <vt:lpstr>Big Lessons</vt:lpstr>
      <vt:lpstr>Big Lessons – Our Core Values</vt:lpstr>
      <vt:lpstr>Participant Surveys</vt:lpstr>
      <vt:lpstr>Participant Surveys</vt:lpstr>
      <vt:lpstr>Where do we go from here?</vt:lpstr>
      <vt:lpstr>Goal</vt:lpstr>
      <vt:lpstr>VIDEO 2017 Year in Review</vt:lpstr>
    </vt:vector>
  </TitlesOfParts>
  <Company>City of Charlotte, NC 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Curry, Scott</dc:creator>
  <cp:lastModifiedBy>Rogers, Amy T</cp:lastModifiedBy>
  <cp:revision>338</cp:revision>
  <cp:lastPrinted>2018-01-23T21:19:22Z</cp:lastPrinted>
  <dcterms:created xsi:type="dcterms:W3CDTF">2016-02-05T14:43:31Z</dcterms:created>
  <dcterms:modified xsi:type="dcterms:W3CDTF">2018-04-10T20:29:39Z</dcterms:modified>
</cp:coreProperties>
</file>