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1.xml" ContentType="application/vnd.openxmlformats-officedocument.themeOverride+xml"/>
  <Override PartName="/ppt/notesSlides/notesSlide10.xml" ContentType="application/vnd.openxmlformats-officedocument.presentationml.notesSlide+xml"/>
  <Override PartName="/ppt/theme/themeOverride2.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1"/>
  </p:notesMasterIdLst>
  <p:handoutMasterIdLst>
    <p:handoutMasterId r:id="rId22"/>
  </p:handoutMasterIdLst>
  <p:sldIdLst>
    <p:sldId id="283" r:id="rId2"/>
    <p:sldId id="256" r:id="rId3"/>
    <p:sldId id="282" r:id="rId4"/>
    <p:sldId id="286" r:id="rId5"/>
    <p:sldId id="291" r:id="rId6"/>
    <p:sldId id="292" r:id="rId7"/>
    <p:sldId id="293" r:id="rId8"/>
    <p:sldId id="296" r:id="rId9"/>
    <p:sldId id="289" r:id="rId10"/>
    <p:sldId id="298" r:id="rId11"/>
    <p:sldId id="297" r:id="rId12"/>
    <p:sldId id="299" r:id="rId13"/>
    <p:sldId id="285" r:id="rId14"/>
    <p:sldId id="302" r:id="rId15"/>
    <p:sldId id="301" r:id="rId16"/>
    <p:sldId id="300" r:id="rId17"/>
    <p:sldId id="281" r:id="rId18"/>
    <p:sldId id="303" r:id="rId19"/>
    <p:sldId id="304"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ILL" initials="J"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50A5"/>
    <a:srgbClr val="1884CB"/>
    <a:srgbClr val="0C81CB"/>
    <a:srgbClr val="0D79BF"/>
    <a:srgbClr val="F9F9F9"/>
    <a:srgbClr val="128EDD"/>
    <a:srgbClr val="006AD6"/>
    <a:srgbClr val="04A5D6"/>
    <a:srgbClr val="0058B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600" autoAdjust="0"/>
  </p:normalViewPr>
  <p:slideViewPr>
    <p:cSldViewPr>
      <p:cViewPr varScale="1">
        <p:scale>
          <a:sx n="69" d="100"/>
          <a:sy n="69" d="100"/>
        </p:scale>
        <p:origin x="90"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47CCB23-A9E8-AB43-B24E-C50E83996389}" type="datetimeFigureOut">
              <a:rPr lang="en-US"/>
              <a:pPr>
                <a:defRPr/>
              </a:pPr>
              <a:t>12/1/2015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8209F4B5-0134-BD4D-AB7B-268B454DF981}" type="slidenum">
              <a:rPr lang="en-US"/>
              <a:pPr>
                <a:defRPr/>
              </a:pPr>
              <a:t>‹#›</a:t>
            </a:fld>
            <a:endParaRPr lang="en-US"/>
          </a:p>
        </p:txBody>
      </p:sp>
    </p:spTree>
    <p:extLst>
      <p:ext uri="{BB962C8B-B14F-4D97-AF65-F5344CB8AC3E}">
        <p14:creationId xmlns:p14="http://schemas.microsoft.com/office/powerpoint/2010/main" val="6858618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3993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ECC73919-24A9-1F4D-8510-E4B333FC7F76}" type="datetime1">
              <a:rPr lang="en-US"/>
              <a:pPr>
                <a:defRPr/>
              </a:pPr>
              <a:t>12/1/2015</a:t>
            </a:fld>
            <a:endParaRPr lang="en-US"/>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D4E84827-9AEE-C043-975E-535420AE5877}" type="slidenum">
              <a:rPr lang="en-US"/>
              <a:pPr>
                <a:defRPr/>
              </a:pPr>
              <a:t>‹#›</a:t>
            </a:fld>
            <a:endParaRPr lang="en-US"/>
          </a:p>
        </p:txBody>
      </p:sp>
    </p:spTree>
    <p:extLst>
      <p:ext uri="{BB962C8B-B14F-4D97-AF65-F5344CB8AC3E}">
        <p14:creationId xmlns:p14="http://schemas.microsoft.com/office/powerpoint/2010/main" val="28099633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Calibri" charset="0"/>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E84827-9AEE-C043-975E-535420AE5877}" type="slidenum">
              <a:rPr lang="en-US" smtClean="0"/>
              <a:pPr>
                <a:defRPr/>
              </a:pPr>
              <a:t>2</a:t>
            </a:fld>
            <a:endParaRPr lang="en-US"/>
          </a:p>
        </p:txBody>
      </p:sp>
    </p:spTree>
    <p:extLst>
      <p:ext uri="{BB962C8B-B14F-4D97-AF65-F5344CB8AC3E}">
        <p14:creationId xmlns:p14="http://schemas.microsoft.com/office/powerpoint/2010/main" val="1379569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defRPr/>
            </a:pPr>
            <a:r>
              <a:rPr lang="en-US" b="0" dirty="0" smtClean="0">
                <a:solidFill>
                  <a:schemeClr val="accent6">
                    <a:lumMod val="50000"/>
                  </a:schemeClr>
                </a:solidFill>
              </a:rPr>
              <a:t>Relevance</a:t>
            </a:r>
            <a:r>
              <a:rPr lang="en-US" b="1" dirty="0" smtClean="0">
                <a:solidFill>
                  <a:schemeClr val="accent6">
                    <a:lumMod val="50000"/>
                  </a:schemeClr>
                </a:solidFill>
              </a:rPr>
              <a:t>: How do we… </a:t>
            </a:r>
          </a:p>
          <a:p>
            <a:pPr marL="685800" lvl="1" indent="-228600">
              <a:buFont typeface="+mj-lt"/>
              <a:buAutoNum type="arabicPeriod"/>
              <a:defRPr/>
            </a:pPr>
            <a:r>
              <a:rPr lang="en-US" b="1" dirty="0" smtClean="0">
                <a:solidFill>
                  <a:schemeClr val="accent6">
                    <a:lumMod val="50000"/>
                  </a:schemeClr>
                </a:solidFill>
              </a:rPr>
              <a:t>Address Mobility</a:t>
            </a:r>
            <a:r>
              <a:rPr lang="en-US" b="1" baseline="0" dirty="0" smtClean="0">
                <a:solidFill>
                  <a:schemeClr val="accent6">
                    <a:lumMod val="50000"/>
                  </a:schemeClr>
                </a:solidFill>
              </a:rPr>
              <a:t> Limitations that come w/ chronic disabilities or physical impairments?</a:t>
            </a:r>
          </a:p>
          <a:p>
            <a:pPr marL="685800" lvl="1" indent="-228600">
              <a:buFont typeface="+mj-lt"/>
              <a:buAutoNum type="arabicPeriod"/>
              <a:defRPr/>
            </a:pPr>
            <a:r>
              <a:rPr lang="en-US" b="1" baseline="0" dirty="0" smtClean="0">
                <a:solidFill>
                  <a:schemeClr val="accent6">
                    <a:lumMod val="50000"/>
                  </a:schemeClr>
                </a:solidFill>
              </a:rPr>
              <a:t>Address Economic constraints come with fixed incomes?</a:t>
            </a:r>
          </a:p>
          <a:p>
            <a:pPr marL="685800" lvl="1" indent="-228600">
              <a:buFont typeface="+mj-lt"/>
              <a:buAutoNum type="arabicPeriod"/>
              <a:defRPr/>
            </a:pPr>
            <a:r>
              <a:rPr lang="en-US" b="1" baseline="0" dirty="0" smtClean="0">
                <a:solidFill>
                  <a:schemeClr val="accent6">
                    <a:lumMod val="50000"/>
                  </a:schemeClr>
                </a:solidFill>
              </a:rPr>
              <a:t>Support a key goal for our aging relatives to “age in place” and live independently for as long as possible?</a:t>
            </a:r>
          </a:p>
          <a:p>
            <a:pPr marL="685800" marR="0" lvl="1" indent="-228600" algn="l" defTabSz="457200" rtl="0" eaLnBrk="0" fontAlgn="base" latinLnBrk="0" hangingPunct="0">
              <a:lnSpc>
                <a:spcPct val="100000"/>
              </a:lnSpc>
              <a:spcBef>
                <a:spcPct val="30000"/>
              </a:spcBef>
              <a:spcAft>
                <a:spcPct val="0"/>
              </a:spcAft>
              <a:buClrTx/>
              <a:buSzTx/>
              <a:buFont typeface="+mj-lt"/>
              <a:buAutoNum type="arabicPeriod"/>
              <a:tabLst/>
              <a:defRPr/>
            </a:pPr>
            <a:r>
              <a:rPr lang="en-US" b="1" baseline="0" dirty="0" smtClean="0">
                <a:solidFill>
                  <a:schemeClr val="accent6">
                    <a:lumMod val="50000"/>
                  </a:schemeClr>
                </a:solidFill>
              </a:rPr>
              <a:t>Ensure multi-generational spaces near job, school, and home?</a:t>
            </a:r>
          </a:p>
          <a:p>
            <a:pPr marL="685800" lvl="1" indent="-228600">
              <a:buFont typeface="+mj-lt"/>
              <a:buAutoNum type="arabicPeriod"/>
              <a:defRPr/>
            </a:pPr>
            <a:r>
              <a:rPr lang="en-US" b="1" dirty="0" smtClean="0">
                <a:solidFill>
                  <a:schemeClr val="accent6">
                    <a:lumMod val="50000"/>
                  </a:schemeClr>
                </a:solidFill>
              </a:rPr>
              <a:t>Provide</a:t>
            </a:r>
            <a:r>
              <a:rPr lang="en-US" b="1" baseline="0" dirty="0" smtClean="0">
                <a:solidFill>
                  <a:schemeClr val="accent6">
                    <a:lumMod val="50000"/>
                  </a:schemeClr>
                </a:solidFill>
              </a:rPr>
              <a:t> </a:t>
            </a:r>
            <a:r>
              <a:rPr lang="en-US" b="1" dirty="0" smtClean="0">
                <a:solidFill>
                  <a:schemeClr val="accent6">
                    <a:lumMod val="50000"/>
                  </a:schemeClr>
                </a:solidFill>
              </a:rPr>
              <a:t>Centers</a:t>
            </a:r>
            <a:r>
              <a:rPr lang="en-US" b="1" baseline="0" dirty="0" smtClean="0">
                <a:solidFill>
                  <a:schemeClr val="accent6">
                    <a:lumMod val="50000"/>
                  </a:schemeClr>
                </a:solidFill>
              </a:rPr>
              <a:t> for collaboration and training?</a:t>
            </a:r>
          </a:p>
          <a:p>
            <a:pPr marL="685800" marR="0" lvl="1" indent="-228600" algn="l" defTabSz="457200" rtl="0" eaLnBrk="0" fontAlgn="base" latinLnBrk="0" hangingPunct="0">
              <a:lnSpc>
                <a:spcPct val="100000"/>
              </a:lnSpc>
              <a:spcBef>
                <a:spcPct val="30000"/>
              </a:spcBef>
              <a:spcAft>
                <a:spcPct val="0"/>
              </a:spcAft>
              <a:buClrTx/>
              <a:buSzTx/>
              <a:buFont typeface="+mj-lt"/>
              <a:buAutoNum type="arabicPeriod"/>
              <a:tabLst/>
              <a:defRPr/>
            </a:pPr>
            <a:r>
              <a:rPr lang="en-US" b="1" baseline="0" dirty="0" smtClean="0">
                <a:solidFill>
                  <a:schemeClr val="accent6">
                    <a:lumMod val="50000"/>
                  </a:schemeClr>
                </a:solidFill>
              </a:rPr>
              <a:t>Address the expected Impact on transit demand?</a:t>
            </a:r>
          </a:p>
          <a:p>
            <a:pPr marL="628650" lvl="1" indent="-171450">
              <a:buFont typeface="Arial" panose="020B0604020202020204" pitchFamily="34" charset="0"/>
              <a:buChar char="•"/>
              <a:defRPr/>
            </a:pPr>
            <a:endParaRPr lang="en-US" b="1" baseline="0" dirty="0" smtClean="0">
              <a:solidFill>
                <a:schemeClr val="accent6">
                  <a:lumMod val="50000"/>
                </a:schemeClr>
              </a:solidFill>
            </a:endParaRPr>
          </a:p>
          <a:p>
            <a:pPr marL="628650" lvl="1" indent="-171450">
              <a:buFont typeface="Arial" panose="020B0604020202020204" pitchFamily="34" charset="0"/>
              <a:buChar char="•"/>
              <a:defRPr/>
            </a:pPr>
            <a:endParaRPr lang="en-US" b="1" baseline="0" dirty="0" smtClean="0">
              <a:solidFill>
                <a:schemeClr val="accent6">
                  <a:lumMod val="50000"/>
                </a:schemeClr>
              </a:solidFill>
            </a:endParaRPr>
          </a:p>
          <a:p>
            <a:pPr marL="628650" lvl="1" indent="-171450">
              <a:buFont typeface="Arial" panose="020B0604020202020204" pitchFamily="34" charset="0"/>
              <a:buChar char="•"/>
              <a:defRPr/>
            </a:pPr>
            <a:endParaRPr lang="en-US" b="1" baseline="0" dirty="0" smtClean="0">
              <a:solidFill>
                <a:schemeClr val="accent6">
                  <a:lumMod val="50000"/>
                </a:schemeClr>
              </a:solidFill>
            </a:endParaRPr>
          </a:p>
        </p:txBody>
      </p:sp>
      <p:sp>
        <p:nvSpPr>
          <p:cNvPr id="4" name="Slide Number Placeholder 3"/>
          <p:cNvSpPr>
            <a:spLocks noGrp="1"/>
          </p:cNvSpPr>
          <p:nvPr>
            <p:ph type="sldNum" sz="quarter" idx="10"/>
          </p:nvPr>
        </p:nvSpPr>
        <p:spPr/>
        <p:txBody>
          <a:bodyPr/>
          <a:lstStyle/>
          <a:p>
            <a:pPr>
              <a:defRPr/>
            </a:pPr>
            <a:fld id="{D4E84827-9AEE-C043-975E-535420AE5877}" type="slidenum">
              <a:rPr lang="en-US" smtClean="0"/>
              <a:pPr>
                <a:defRPr/>
              </a:pPr>
              <a:t>11</a:t>
            </a:fld>
            <a:endParaRPr lang="en-US"/>
          </a:p>
        </p:txBody>
      </p:sp>
    </p:spTree>
    <p:extLst>
      <p:ext uri="{BB962C8B-B14F-4D97-AF65-F5344CB8AC3E}">
        <p14:creationId xmlns:p14="http://schemas.microsoft.com/office/powerpoint/2010/main" val="3139227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defRPr/>
            </a:pPr>
            <a:r>
              <a:rPr lang="en-US" b="0" baseline="0" dirty="0" smtClean="0">
                <a:solidFill>
                  <a:schemeClr val="accent6">
                    <a:lumMod val="50000"/>
                  </a:schemeClr>
                </a:solidFill>
              </a:rPr>
              <a:t>Meaning</a:t>
            </a:r>
            <a:r>
              <a:rPr lang="en-US" b="1" baseline="0" dirty="0" smtClean="0">
                <a:solidFill>
                  <a:schemeClr val="accent6">
                    <a:lumMod val="50000"/>
                  </a:schemeClr>
                </a:solidFill>
              </a:rPr>
              <a:t>:  </a:t>
            </a:r>
            <a:r>
              <a:rPr lang="en-US" altLang="en-US" sz="1200" b="1" dirty="0" smtClean="0"/>
              <a:t>Innovation Corridors </a:t>
            </a:r>
            <a:r>
              <a:rPr lang="en-US" b="1" baseline="0" dirty="0" smtClean="0">
                <a:solidFill>
                  <a:schemeClr val="accent6">
                    <a:lumMod val="50000"/>
                  </a:schemeClr>
                </a:solidFill>
              </a:rPr>
              <a:t>can address things like:</a:t>
            </a:r>
          </a:p>
          <a:p>
            <a:pPr marL="685800" lvl="1" indent="-228600">
              <a:buFont typeface="+mj-lt"/>
              <a:buAutoNum type="arabicPeriod"/>
              <a:defRPr/>
            </a:pPr>
            <a:r>
              <a:rPr lang="en-US" b="1" baseline="0" dirty="0" smtClean="0">
                <a:solidFill>
                  <a:schemeClr val="accent6">
                    <a:lumMod val="50000"/>
                  </a:schemeClr>
                </a:solidFill>
              </a:rPr>
              <a:t>General Accessibility of businesses, home, workplace, and public spaces have to be considered in our design across multiple age groups</a:t>
            </a:r>
          </a:p>
          <a:p>
            <a:pPr marL="685800" lvl="1" indent="-228600">
              <a:buFont typeface="+mj-lt"/>
              <a:buAutoNum type="arabicPeriod"/>
              <a:defRPr/>
            </a:pPr>
            <a:r>
              <a:rPr lang="en-US" b="1" baseline="0" dirty="0" smtClean="0">
                <a:solidFill>
                  <a:schemeClr val="accent6">
                    <a:lumMod val="50000"/>
                  </a:schemeClr>
                </a:solidFill>
              </a:rPr>
              <a:t>Co-location and access to affordable housing and transportation for the elderly and families is enabling and empowering</a:t>
            </a:r>
          </a:p>
          <a:p>
            <a:pPr marL="685800" marR="0" lvl="1" indent="-228600" algn="l" defTabSz="457200" rtl="0" eaLnBrk="0" fontAlgn="base" latinLnBrk="0" hangingPunct="0">
              <a:lnSpc>
                <a:spcPct val="100000"/>
              </a:lnSpc>
              <a:spcBef>
                <a:spcPct val="30000"/>
              </a:spcBef>
              <a:spcAft>
                <a:spcPct val="0"/>
              </a:spcAft>
              <a:buClrTx/>
              <a:buSzTx/>
              <a:buFont typeface="+mj-lt"/>
              <a:buAutoNum type="arabicPeriod"/>
              <a:tabLst/>
              <a:defRPr/>
            </a:pPr>
            <a:r>
              <a:rPr lang="en-US" b="1" baseline="0" dirty="0" smtClean="0">
                <a:solidFill>
                  <a:schemeClr val="accent6">
                    <a:lumMod val="50000"/>
                  </a:schemeClr>
                </a:solidFill>
              </a:rPr>
              <a:t>Housing and work located within easy access of Services; E.g.-Childcare options</a:t>
            </a:r>
          </a:p>
          <a:p>
            <a:pPr marL="685800" marR="0" lvl="1" indent="-228600" algn="l" defTabSz="457200" rtl="0" eaLnBrk="0" fontAlgn="base" latinLnBrk="0" hangingPunct="0">
              <a:lnSpc>
                <a:spcPct val="100000"/>
              </a:lnSpc>
              <a:spcBef>
                <a:spcPct val="30000"/>
              </a:spcBef>
              <a:spcAft>
                <a:spcPct val="0"/>
              </a:spcAft>
              <a:buClrTx/>
              <a:buSzTx/>
              <a:buFont typeface="+mj-lt"/>
              <a:buAutoNum type="arabicPeriod"/>
              <a:tabLst/>
              <a:defRPr/>
            </a:pPr>
            <a:r>
              <a:rPr lang="en-US" b="1" baseline="0" dirty="0" smtClean="0">
                <a:solidFill>
                  <a:schemeClr val="accent6">
                    <a:lumMod val="50000"/>
                  </a:schemeClr>
                </a:solidFill>
              </a:rPr>
              <a:t>Housing will need to be Senior-friendly/include universal design </a:t>
            </a:r>
          </a:p>
          <a:p>
            <a:pPr marL="685800" marR="0" lvl="1" indent="-228600" algn="l" defTabSz="457200" rtl="0" eaLnBrk="0" fontAlgn="base" latinLnBrk="0" hangingPunct="0">
              <a:lnSpc>
                <a:spcPct val="100000"/>
              </a:lnSpc>
              <a:spcBef>
                <a:spcPct val="30000"/>
              </a:spcBef>
              <a:spcAft>
                <a:spcPct val="0"/>
              </a:spcAft>
              <a:buClrTx/>
              <a:buSzTx/>
              <a:buFont typeface="+mj-lt"/>
              <a:buAutoNum type="arabicPeriod"/>
              <a:tabLst/>
              <a:defRPr/>
            </a:pPr>
            <a:r>
              <a:rPr lang="en-US" b="1" baseline="0" dirty="0" smtClean="0">
                <a:solidFill>
                  <a:schemeClr val="accent6">
                    <a:lumMod val="50000"/>
                  </a:schemeClr>
                </a:solidFill>
              </a:rPr>
              <a:t>Transit Options need to remain economically competitive</a:t>
            </a:r>
          </a:p>
          <a:p>
            <a:pPr marL="685800" marR="0" lvl="1" indent="-228600" algn="l" defTabSz="457200" rtl="0" eaLnBrk="0" fontAlgn="base" latinLnBrk="0" hangingPunct="0">
              <a:lnSpc>
                <a:spcPct val="100000"/>
              </a:lnSpc>
              <a:spcBef>
                <a:spcPct val="30000"/>
              </a:spcBef>
              <a:spcAft>
                <a:spcPct val="0"/>
              </a:spcAft>
              <a:buClrTx/>
              <a:buSzTx/>
              <a:buFont typeface="+mj-lt"/>
              <a:buAutoNum type="arabicPeriod"/>
              <a:tabLst/>
              <a:defRPr/>
            </a:pPr>
            <a:r>
              <a:rPr lang="en-US" b="1" baseline="0" dirty="0" smtClean="0">
                <a:solidFill>
                  <a:schemeClr val="accent6">
                    <a:lumMod val="50000"/>
                  </a:schemeClr>
                </a:solidFill>
              </a:rPr>
              <a:t>We should have set expectations for access to information technology across all population groups</a:t>
            </a:r>
          </a:p>
          <a:p>
            <a:pPr marL="685800" marR="0" lvl="1" indent="-228600" algn="l" defTabSz="457200" rtl="0" eaLnBrk="0" fontAlgn="base" latinLnBrk="0" hangingPunct="0">
              <a:lnSpc>
                <a:spcPct val="100000"/>
              </a:lnSpc>
              <a:spcBef>
                <a:spcPct val="30000"/>
              </a:spcBef>
              <a:spcAft>
                <a:spcPct val="0"/>
              </a:spcAft>
              <a:buClrTx/>
              <a:buSzTx/>
              <a:buFont typeface="+mj-lt"/>
              <a:buAutoNum type="arabicPeriod"/>
              <a:tabLst/>
              <a:defRPr/>
            </a:pPr>
            <a:endParaRPr lang="en-US" b="1" baseline="0" dirty="0" smtClean="0">
              <a:solidFill>
                <a:schemeClr val="accent6">
                  <a:lumMod val="50000"/>
                </a:schemeClr>
              </a:solidFill>
            </a:endParaRPr>
          </a:p>
          <a:p>
            <a:pPr marL="685800" lvl="1" indent="-228600">
              <a:buFont typeface="+mj-lt"/>
              <a:buAutoNum type="arabicPeriod"/>
              <a:defRPr/>
            </a:pPr>
            <a:endParaRPr lang="en-US" b="1" baseline="0" dirty="0" smtClean="0">
              <a:solidFill>
                <a:schemeClr val="accent6">
                  <a:lumMod val="50000"/>
                </a:schemeClr>
              </a:solidFill>
            </a:endParaRPr>
          </a:p>
          <a:p>
            <a:pPr marL="171450" indent="-171450">
              <a:buFont typeface="Arial" panose="020B0604020202020204" pitchFamily="34" charset="0"/>
              <a:buChar char="•"/>
              <a:defRPr/>
            </a:pPr>
            <a:endParaRPr lang="en-US" b="1" dirty="0" smtClean="0">
              <a:solidFill>
                <a:schemeClr val="accent6">
                  <a:lumMod val="50000"/>
                </a:schemeClr>
              </a:solidFill>
            </a:endParaRPr>
          </a:p>
          <a:p>
            <a:endParaRPr lang="en-US" dirty="0"/>
          </a:p>
        </p:txBody>
      </p:sp>
      <p:sp>
        <p:nvSpPr>
          <p:cNvPr id="4" name="Slide Number Placeholder 3"/>
          <p:cNvSpPr>
            <a:spLocks noGrp="1"/>
          </p:cNvSpPr>
          <p:nvPr>
            <p:ph type="sldNum" sz="quarter" idx="10"/>
          </p:nvPr>
        </p:nvSpPr>
        <p:spPr/>
        <p:txBody>
          <a:bodyPr/>
          <a:lstStyle/>
          <a:p>
            <a:pPr>
              <a:defRPr/>
            </a:pPr>
            <a:fld id="{D4E84827-9AEE-C043-975E-535420AE5877}" type="slidenum">
              <a:rPr lang="en-US" smtClean="0"/>
              <a:pPr>
                <a:defRPr/>
              </a:pPr>
              <a:t>12</a:t>
            </a:fld>
            <a:endParaRPr lang="en-US"/>
          </a:p>
        </p:txBody>
      </p:sp>
    </p:spTree>
    <p:extLst>
      <p:ext uri="{BB962C8B-B14F-4D97-AF65-F5344CB8AC3E}">
        <p14:creationId xmlns:p14="http://schemas.microsoft.com/office/powerpoint/2010/main" val="263792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E84827-9AEE-C043-975E-535420AE5877}" type="slidenum">
              <a:rPr lang="en-US" smtClean="0"/>
              <a:pPr>
                <a:defRPr/>
              </a:pPr>
              <a:t>16</a:t>
            </a:fld>
            <a:endParaRPr lang="en-US"/>
          </a:p>
        </p:txBody>
      </p:sp>
    </p:spTree>
    <p:extLst>
      <p:ext uri="{BB962C8B-B14F-4D97-AF65-F5344CB8AC3E}">
        <p14:creationId xmlns:p14="http://schemas.microsoft.com/office/powerpoint/2010/main" val="3429990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E84827-9AEE-C043-975E-535420AE5877}" type="slidenum">
              <a:rPr lang="en-US" smtClean="0"/>
              <a:pPr>
                <a:defRPr/>
              </a:pPr>
              <a:t>3</a:t>
            </a:fld>
            <a:endParaRPr lang="en-US"/>
          </a:p>
        </p:txBody>
      </p:sp>
    </p:spTree>
    <p:extLst>
      <p:ext uri="{BB962C8B-B14F-4D97-AF65-F5344CB8AC3E}">
        <p14:creationId xmlns:p14="http://schemas.microsoft.com/office/powerpoint/2010/main" val="2518104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i="1" kern="1200" dirty="0" smtClean="0">
                <a:solidFill>
                  <a:schemeClr val="tx1"/>
                </a:solidFill>
                <a:effectLst/>
                <a:latin typeface="Calibri" charset="0"/>
                <a:ea typeface="ＭＳ Ｐゴシック" charset="0"/>
                <a:cs typeface="ＭＳ Ｐゴシック" charset="0"/>
              </a:rPr>
              <a:t>Innovation Corridors</a:t>
            </a:r>
            <a:r>
              <a:rPr lang="en-US" sz="1200" b="0" i="1" kern="1200" dirty="0" smtClean="0">
                <a:solidFill>
                  <a:schemeClr val="tx1"/>
                </a:solidFill>
                <a:effectLst/>
                <a:latin typeface="Calibri" charset="0"/>
                <a:ea typeface="ＭＳ Ｐゴシック" charset="0"/>
                <a:cs typeface="ＭＳ Ｐゴシック" charset="0"/>
              </a:rPr>
              <a:t> </a:t>
            </a:r>
            <a:r>
              <a:rPr lang="en-US" sz="1200" b="0" kern="1200" dirty="0" smtClean="0">
                <a:solidFill>
                  <a:schemeClr val="tx1"/>
                </a:solidFill>
                <a:effectLst/>
                <a:latin typeface="Calibri" charset="0"/>
                <a:ea typeface="ＭＳ Ｐゴシック" charset="0"/>
                <a:cs typeface="ＭＳ Ｐゴシック" charset="0"/>
              </a:rPr>
              <a:t>refers to a systematic approach to promoting economic development along key transportation corridors designated as part of the CONNECT Regional Growth Framework. The </a:t>
            </a:r>
            <a:r>
              <a:rPr lang="en-US" sz="1200" b="1" i="1" kern="1200" dirty="0" smtClean="0">
                <a:solidFill>
                  <a:schemeClr val="tx1"/>
                </a:solidFill>
                <a:effectLst/>
                <a:latin typeface="Calibri" charset="0"/>
                <a:ea typeface="ＭＳ Ｐゴシック" charset="0"/>
                <a:cs typeface="ＭＳ Ｐゴシック" charset="0"/>
              </a:rPr>
              <a:t>Innovation Corridors</a:t>
            </a:r>
            <a:r>
              <a:rPr lang="en-US" sz="1200" b="0" kern="1200" dirty="0" smtClean="0">
                <a:solidFill>
                  <a:schemeClr val="tx1"/>
                </a:solidFill>
                <a:effectLst/>
                <a:latin typeface="Calibri" charset="0"/>
                <a:ea typeface="ＭＳ Ｐゴシック" charset="0"/>
                <a:cs typeface="ＭＳ Ｐゴシック" charset="0"/>
              </a:rPr>
              <a:t> concept will explore the potential to unify </a:t>
            </a:r>
            <a:r>
              <a:rPr lang="en-US" sz="1200" b="1" kern="1200" dirty="0" smtClean="0">
                <a:solidFill>
                  <a:schemeClr val="tx1"/>
                </a:solidFill>
                <a:effectLst/>
                <a:latin typeface="Calibri" charset="0"/>
                <a:ea typeface="ＭＳ Ｐゴシック" charset="0"/>
                <a:cs typeface="ＭＳ Ｐゴシック" charset="0"/>
              </a:rPr>
              <a:t>place making, economic development/innovation hubs, </a:t>
            </a:r>
            <a:r>
              <a:rPr lang="en-US" sz="1200" b="0" kern="1200" dirty="0" smtClean="0">
                <a:solidFill>
                  <a:schemeClr val="tx1"/>
                </a:solidFill>
                <a:effectLst/>
                <a:latin typeface="Calibri" charset="0"/>
                <a:ea typeface="ＭＳ Ｐゴシック" charset="0"/>
                <a:cs typeface="ＭＳ Ｐゴシック" charset="0"/>
              </a:rPr>
              <a:t>and</a:t>
            </a:r>
            <a:r>
              <a:rPr lang="en-US" sz="1200" b="1" kern="1200" dirty="0" smtClean="0">
                <a:solidFill>
                  <a:schemeClr val="tx1"/>
                </a:solidFill>
                <a:effectLst/>
                <a:latin typeface="Calibri" charset="0"/>
                <a:ea typeface="ＭＳ Ｐゴシック" charset="0"/>
                <a:cs typeface="ＭＳ Ｐゴシック" charset="0"/>
              </a:rPr>
              <a:t> transit</a:t>
            </a:r>
            <a:r>
              <a:rPr lang="en-US" sz="1200" b="0" kern="1200" dirty="0" smtClean="0">
                <a:solidFill>
                  <a:schemeClr val="tx1"/>
                </a:solidFill>
                <a:effectLst/>
                <a:latin typeface="Calibri" charset="0"/>
                <a:ea typeface="ＭＳ Ｐゴシック" charset="0"/>
                <a:cs typeface="ＭＳ Ｐゴシック" charset="0"/>
              </a:rPr>
              <a:t>.  Communities specifically could utilize this framework to promote public transit and high-performance broadband coordinated with transit-oriented housing, commercial development and important public services, including education.  For the systems that make up the implementation phase of “CONNECT” to move forward, a work plan that gauges and grows ongoing organizational support must be designed.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b="0" i="0" kern="1200" baseline="0" dirty="0" smtClean="0">
              <a:solidFill>
                <a:schemeClr val="tx1"/>
              </a:solidFill>
              <a:effectLst/>
              <a:latin typeface="Calibri" charset="0"/>
              <a:ea typeface="ＭＳ Ｐゴシック" charset="0"/>
              <a:cs typeface="ＭＳ Ｐゴシック"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b="0" i="0" kern="1200" baseline="0" dirty="0" smtClean="0">
                <a:solidFill>
                  <a:schemeClr val="tx1"/>
                </a:solidFill>
                <a:effectLst/>
                <a:latin typeface="Calibri" charset="0"/>
                <a:ea typeface="ＭＳ Ｐゴシック" charset="0"/>
                <a:cs typeface="ＭＳ Ｐゴシック" charset="0"/>
              </a:rPr>
              <a:t>One way of describing this concept is:</a:t>
            </a:r>
            <a:r>
              <a:rPr lang="en-US" sz="1200" b="1" i="0" kern="1200" baseline="0" dirty="0" smtClean="0">
                <a:solidFill>
                  <a:schemeClr val="tx1"/>
                </a:solidFill>
                <a:effectLst/>
                <a:latin typeface="Calibri" charset="0"/>
                <a:ea typeface="ＭＳ Ｐゴシック" charset="0"/>
                <a:cs typeface="ＭＳ Ｐゴシック" charset="0"/>
              </a:rPr>
              <a:t> </a:t>
            </a:r>
            <a:r>
              <a:rPr lang="en-US" sz="1200" b="1" i="0" u="sng" kern="1200" baseline="0" dirty="0" smtClean="0">
                <a:solidFill>
                  <a:schemeClr val="tx1"/>
                </a:solidFill>
                <a:effectLst/>
                <a:latin typeface="Calibri" charset="0"/>
                <a:ea typeface="ＭＳ Ｐゴシック" charset="0"/>
                <a:cs typeface="ＭＳ Ｐゴシック" charset="0"/>
              </a:rPr>
              <a:t>Intentionally</a:t>
            </a:r>
            <a:r>
              <a:rPr lang="en-US" sz="1200" b="1" i="0" u="none" kern="1200" baseline="0" dirty="0" smtClean="0">
                <a:solidFill>
                  <a:schemeClr val="tx1"/>
                </a:solidFill>
                <a:effectLst/>
                <a:latin typeface="Calibri" charset="0"/>
                <a:ea typeface="ＭＳ Ｐゴシック" charset="0"/>
                <a:cs typeface="ＭＳ Ｐゴシック" charset="0"/>
              </a:rPr>
              <a:t> </a:t>
            </a:r>
            <a:r>
              <a:rPr lang="en-US" sz="1200" b="1" i="0" kern="1200" baseline="0" dirty="0" smtClean="0">
                <a:solidFill>
                  <a:schemeClr val="tx1"/>
                </a:solidFill>
                <a:effectLst/>
                <a:latin typeface="Calibri" charset="0"/>
                <a:ea typeface="ＭＳ Ｐゴシック" charset="0"/>
                <a:cs typeface="ＭＳ Ｐゴシック" charset="0"/>
              </a:rPr>
              <a:t>p</a:t>
            </a:r>
            <a:r>
              <a:rPr lang="en-US" sz="1200" b="1" i="0" kern="1200" dirty="0" smtClean="0">
                <a:solidFill>
                  <a:schemeClr val="tx1"/>
                </a:solidFill>
                <a:effectLst/>
                <a:latin typeface="Calibri" charset="0"/>
                <a:ea typeface="ＭＳ Ｐゴシック" charset="0"/>
                <a:cs typeface="ＭＳ Ｐゴシック" charset="0"/>
              </a:rPr>
              <a:t>lanning</a:t>
            </a:r>
            <a:r>
              <a:rPr lang="en-US" sz="1200" b="1" i="0" kern="1200" baseline="0" dirty="0" smtClean="0">
                <a:solidFill>
                  <a:schemeClr val="tx1"/>
                </a:solidFill>
                <a:effectLst/>
                <a:latin typeface="Calibri" charset="0"/>
                <a:ea typeface="ＭＳ Ｐゴシック" charset="0"/>
                <a:cs typeface="ＭＳ Ｐゴシック" charset="0"/>
              </a:rPr>
              <a:t> and developing our communities around the parallel goals of </a:t>
            </a:r>
            <a:r>
              <a:rPr lang="en-US" sz="1200" b="1" i="0" u="sng" kern="1200" baseline="0" dirty="0" err="1" smtClean="0">
                <a:solidFill>
                  <a:schemeClr val="tx1"/>
                </a:solidFill>
                <a:effectLst/>
                <a:latin typeface="Calibri" charset="0"/>
                <a:ea typeface="ＭＳ Ｐゴシック" charset="0"/>
                <a:cs typeface="ＭＳ Ｐゴシック" charset="0"/>
              </a:rPr>
              <a:t>Placemaking</a:t>
            </a:r>
            <a:r>
              <a:rPr lang="en-US" sz="1200" b="1" i="0" u="sng" kern="1200" baseline="0" dirty="0" smtClean="0">
                <a:solidFill>
                  <a:schemeClr val="tx1"/>
                </a:solidFill>
                <a:effectLst/>
                <a:latin typeface="Calibri" charset="0"/>
                <a:ea typeface="ＭＳ Ｐゴシック" charset="0"/>
                <a:cs typeface="ＭＳ Ｐゴシック" charset="0"/>
              </a:rPr>
              <a:t>, Economic Development, and Transit.</a:t>
            </a:r>
          </a:p>
        </p:txBody>
      </p:sp>
      <p:sp>
        <p:nvSpPr>
          <p:cNvPr id="4" name="Slide Number Placeholder 3"/>
          <p:cNvSpPr>
            <a:spLocks noGrp="1"/>
          </p:cNvSpPr>
          <p:nvPr>
            <p:ph type="sldNum" sz="quarter" idx="10"/>
          </p:nvPr>
        </p:nvSpPr>
        <p:spPr/>
        <p:txBody>
          <a:bodyPr/>
          <a:lstStyle/>
          <a:p>
            <a:pPr>
              <a:defRPr/>
            </a:pPr>
            <a:fld id="{D4E84827-9AEE-C043-975E-535420AE5877}" type="slidenum">
              <a:rPr lang="en-US" smtClean="0"/>
              <a:pPr>
                <a:defRPr/>
              </a:pPr>
              <a:t>4</a:t>
            </a:fld>
            <a:endParaRPr lang="en-US"/>
          </a:p>
        </p:txBody>
      </p:sp>
    </p:spTree>
    <p:extLst>
      <p:ext uri="{BB962C8B-B14F-4D97-AF65-F5344CB8AC3E}">
        <p14:creationId xmlns:p14="http://schemas.microsoft.com/office/powerpoint/2010/main" val="3607914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34959" lvl="1" indent="-177821">
              <a:buFont typeface="Arial" panose="020B0604020202020204" pitchFamily="34" charset="0"/>
              <a:buChar char="•"/>
              <a:defRPr/>
            </a:pPr>
            <a:endParaRPr lang="en-US" dirty="0" smtClean="0">
              <a:ea typeface="ＭＳ Ｐゴシック" charset="0"/>
            </a:endParaRPr>
          </a:p>
          <a:p>
            <a:pPr marL="634959" lvl="1" indent="-177821">
              <a:buFont typeface="Arial" panose="020B0604020202020204" pitchFamily="34" charset="0"/>
              <a:buChar char="•"/>
              <a:defRPr/>
            </a:pPr>
            <a:r>
              <a:rPr lang="en-US" dirty="0" smtClean="0">
                <a:ea typeface="ＭＳ Ｐゴシック" charset="0"/>
              </a:rPr>
              <a:t>FIRST COMPONENT of the Regional Growth FRAMEWORK is the Priorities</a:t>
            </a:r>
          </a:p>
          <a:p>
            <a:pPr marL="634959" lvl="1" indent="-177821">
              <a:buFont typeface="Arial" panose="020B0604020202020204" pitchFamily="34" charset="0"/>
              <a:buChar char="•"/>
              <a:defRPr/>
            </a:pPr>
            <a:endParaRPr lang="en-US" dirty="0" smtClean="0">
              <a:ea typeface="ＭＳ Ｐゴシック" charset="0"/>
            </a:endParaRPr>
          </a:p>
          <a:p>
            <a:pPr marL="634959" lvl="1" indent="-177821">
              <a:buFont typeface="Arial" panose="020B0604020202020204" pitchFamily="34" charset="0"/>
              <a:buChar char="•"/>
              <a:defRPr/>
            </a:pPr>
            <a:r>
              <a:rPr lang="en-US" dirty="0" smtClean="0">
                <a:ea typeface="ＭＳ Ｐゴシック" charset="0"/>
              </a:rPr>
              <a:t>Regional Growth Priorities (top 10)</a:t>
            </a:r>
          </a:p>
          <a:p>
            <a:pPr marL="634959" lvl="1" indent="-177821">
              <a:buFont typeface="Arial" panose="020B0604020202020204" pitchFamily="34" charset="0"/>
              <a:buChar char="•"/>
              <a:defRPr/>
            </a:pPr>
            <a:endParaRPr lang="en-US" dirty="0" smtClean="0">
              <a:ea typeface="ＭＳ Ｐゴシック" charset="0"/>
            </a:endParaRPr>
          </a:p>
          <a:p>
            <a:pPr marL="635021" lvl="1" indent="-177821">
              <a:buFont typeface="Arial" panose="020B0604020202020204" pitchFamily="34" charset="0"/>
              <a:buChar char="•"/>
              <a:defRPr/>
            </a:pPr>
            <a:r>
              <a:rPr lang="en-US" dirty="0" smtClean="0">
                <a:ea typeface="ＭＳ Ｐゴシック" charset="0"/>
              </a:rPr>
              <a:t>Over 8,400 participants</a:t>
            </a:r>
          </a:p>
          <a:p>
            <a:endParaRPr lang="en-US" dirty="0"/>
          </a:p>
        </p:txBody>
      </p:sp>
      <p:sp>
        <p:nvSpPr>
          <p:cNvPr id="4" name="Slide Number Placeholder 3"/>
          <p:cNvSpPr>
            <a:spLocks noGrp="1"/>
          </p:cNvSpPr>
          <p:nvPr>
            <p:ph type="sldNum" sz="quarter" idx="10"/>
          </p:nvPr>
        </p:nvSpPr>
        <p:spPr/>
        <p:txBody>
          <a:bodyPr/>
          <a:lstStyle/>
          <a:p>
            <a:pPr>
              <a:defRPr/>
            </a:pPr>
            <a:fld id="{D4E84827-9AEE-C043-975E-535420AE5877}" type="slidenum">
              <a:rPr lang="en-US" smtClean="0"/>
              <a:pPr>
                <a:defRPr/>
              </a:pPr>
              <a:t>5</a:t>
            </a:fld>
            <a:endParaRPr lang="en-US"/>
          </a:p>
        </p:txBody>
      </p:sp>
    </p:spTree>
    <p:extLst>
      <p:ext uri="{BB962C8B-B14F-4D97-AF65-F5344CB8AC3E}">
        <p14:creationId xmlns:p14="http://schemas.microsoft.com/office/powerpoint/2010/main" val="3650529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r>
              <a:rPr lang="en-US" altLang="en-US" dirty="0" smtClean="0">
                <a:latin typeface="Calibri" panose="020F0502020204030204" pitchFamily="34" charset="0"/>
              </a:rPr>
              <a:t>SECOND COMPONENT</a:t>
            </a:r>
          </a:p>
          <a:p>
            <a:pPr marL="633413" lvl="1" indent="-176213">
              <a:buFontTx/>
              <a:buChar char="•"/>
              <a:defRPr/>
            </a:pPr>
            <a:r>
              <a:rPr lang="en-US" altLang="en-US" dirty="0" smtClean="0">
                <a:latin typeface="Calibri" panose="020F0502020204030204" pitchFamily="34" charset="0"/>
              </a:rPr>
              <a:t>Preferred Growth Concept – </a:t>
            </a:r>
            <a:r>
              <a:rPr lang="en-US" altLang="en-US" b="1" dirty="0" smtClean="0">
                <a:latin typeface="Calibri" panose="020F0502020204030204" pitchFamily="34" charset="0"/>
              </a:rPr>
              <a:t>a quilt of local –level preferred growth maps from 14 counties</a:t>
            </a:r>
            <a:r>
              <a:rPr lang="en-US" altLang="en-US" dirty="0" smtClean="0">
                <a:latin typeface="Calibri" panose="020F0502020204030204" pitchFamily="34" charset="0"/>
              </a:rPr>
              <a:t>.  Created from existing community plans, on-going discussions with local leaders, stakeholders and staff.</a:t>
            </a:r>
          </a:p>
          <a:p>
            <a:pPr marL="633413" lvl="1" indent="-176213">
              <a:buFontTx/>
              <a:buChar char="•"/>
              <a:defRPr/>
            </a:pPr>
            <a:endParaRPr lang="en-US" altLang="en-US" dirty="0" smtClean="0">
              <a:latin typeface="Calibri" panose="020F0502020204030204" pitchFamily="34" charset="0"/>
            </a:endParaRPr>
          </a:p>
          <a:p>
            <a:pPr marL="633413" lvl="1" indent="-176213">
              <a:buFontTx/>
              <a:buChar char="•"/>
              <a:defRPr/>
            </a:pPr>
            <a:r>
              <a:rPr lang="en-US" altLang="en-US" dirty="0" smtClean="0">
                <a:latin typeface="Calibri" panose="020F0502020204030204" pitchFamily="34" charset="0"/>
              </a:rPr>
              <a:t>Regional Preferred Growth Concept   </a:t>
            </a:r>
            <a:r>
              <a:rPr lang="en-US" altLang="en-US" sz="1000" i="1" dirty="0" smtClean="0">
                <a:latin typeface="Calibri" panose="020F0502020204030204" pitchFamily="34" charset="0"/>
              </a:rPr>
              <a:t>----Affirmed July 29, 2014</a:t>
            </a:r>
            <a:br>
              <a:rPr lang="en-US" altLang="en-US" sz="1000" i="1" dirty="0" smtClean="0">
                <a:latin typeface="Calibri" panose="020F0502020204030204" pitchFamily="34" charset="0"/>
              </a:rPr>
            </a:br>
            <a:endParaRPr lang="en-US" altLang="en-US" sz="1000" i="1" dirty="0" smtClean="0">
              <a:latin typeface="Calibri" panose="020F0502020204030204" pitchFamily="34" charset="0"/>
            </a:endParaRPr>
          </a:p>
          <a:p>
            <a:pPr marL="633413" lvl="1" indent="-176213">
              <a:buFontTx/>
              <a:buChar char="•"/>
              <a:defRPr/>
            </a:pPr>
            <a:r>
              <a:rPr lang="en-US" altLang="en-US" dirty="0" smtClean="0">
                <a:latin typeface="Calibri" panose="020F0502020204030204" pitchFamily="34" charset="0"/>
              </a:rPr>
              <a:t>The final preferred growth concept points to the REGIONAL SYSTEMS that we need to grow and the need for local tools. </a:t>
            </a:r>
            <a:br>
              <a:rPr lang="en-US" altLang="en-US" dirty="0" smtClean="0">
                <a:latin typeface="Calibri" panose="020F0502020204030204" pitchFamily="34" charset="0"/>
              </a:rPr>
            </a:br>
            <a:endParaRPr lang="en-US" altLang="en-US" dirty="0" smtClean="0">
              <a:latin typeface="Calibri" panose="020F0502020204030204" pitchFamily="34" charset="0"/>
            </a:endParaRPr>
          </a:p>
          <a:p>
            <a:pPr marL="633413" lvl="1" indent="-176213">
              <a:buFontTx/>
              <a:buChar char="•"/>
              <a:defRPr/>
            </a:pPr>
            <a:r>
              <a:rPr lang="en-US" altLang="en-US" dirty="0" smtClean="0">
                <a:latin typeface="Calibri" panose="020F0502020204030204" pitchFamily="34" charset="0"/>
              </a:rPr>
              <a:t>Major systems include:  Transportation, Workforce and Economic Development, Housing, Land Use and Water</a:t>
            </a:r>
          </a:p>
          <a:p>
            <a:endParaRPr lang="en-US" dirty="0"/>
          </a:p>
        </p:txBody>
      </p:sp>
      <p:sp>
        <p:nvSpPr>
          <p:cNvPr id="4" name="Slide Number Placeholder 3"/>
          <p:cNvSpPr>
            <a:spLocks noGrp="1"/>
          </p:cNvSpPr>
          <p:nvPr>
            <p:ph type="sldNum" sz="quarter" idx="10"/>
          </p:nvPr>
        </p:nvSpPr>
        <p:spPr/>
        <p:txBody>
          <a:bodyPr/>
          <a:lstStyle/>
          <a:p>
            <a:pPr>
              <a:defRPr/>
            </a:pPr>
            <a:fld id="{D4E84827-9AEE-C043-975E-535420AE5877}" type="slidenum">
              <a:rPr lang="en-US" smtClean="0"/>
              <a:pPr>
                <a:defRPr/>
              </a:pPr>
              <a:t>6</a:t>
            </a:fld>
            <a:endParaRPr lang="en-US"/>
          </a:p>
        </p:txBody>
      </p:sp>
    </p:spTree>
    <p:extLst>
      <p:ext uri="{BB962C8B-B14F-4D97-AF65-F5344CB8AC3E}">
        <p14:creationId xmlns:p14="http://schemas.microsoft.com/office/powerpoint/2010/main" val="2275868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defRPr/>
            </a:pPr>
            <a:r>
              <a:rPr lang="en-US" altLang="en-US" sz="1200" b="1" dirty="0" smtClean="0"/>
              <a:t>Innovation Corridors Framework: </a:t>
            </a:r>
            <a:endParaRPr lang="en-US" b="1" dirty="0" smtClean="0">
              <a:ea typeface="ＭＳ Ｐゴシック" charset="0"/>
            </a:endParaRPr>
          </a:p>
          <a:p>
            <a:pPr marL="635045" lvl="1" indent="-177845">
              <a:buFont typeface="Arial" panose="020B0604020202020204" pitchFamily="34" charset="0"/>
              <a:buChar char="•"/>
              <a:defRPr/>
            </a:pPr>
            <a:r>
              <a:rPr lang="en-US" dirty="0" smtClean="0">
                <a:ea typeface="ＭＳ Ｐゴシック" charset="0"/>
              </a:rPr>
              <a:t>THIRD COMPONENT of the Regional Growth FRAMEWORK is the Toolkit</a:t>
            </a:r>
          </a:p>
          <a:p>
            <a:pPr marL="635045" lvl="1" indent="-177845">
              <a:buFont typeface="Arial" panose="020B0604020202020204" pitchFamily="34" charset="0"/>
              <a:buChar char="•"/>
              <a:defRPr/>
            </a:pPr>
            <a:r>
              <a:rPr lang="en-US" dirty="0" smtClean="0">
                <a:ea typeface="ＭＳ Ｐゴシック" charset="0"/>
              </a:rPr>
              <a:t>Close to 80 tools for local governments.</a:t>
            </a:r>
          </a:p>
          <a:p>
            <a:pPr>
              <a:defRPr/>
            </a:pPr>
            <a:endParaRPr lang="en-US" dirty="0" smtClean="0">
              <a:ea typeface="ＭＳ Ｐゴシック"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fld id="{290E6483-9E74-4C04-9DE1-E1AB6175CA1E}" type="slidenum">
              <a:rPr lang="en-US" altLang="en-US"/>
              <a:pPr>
                <a:defRPr/>
              </a:pPr>
              <a:t>7</a:t>
            </a:fld>
            <a:endParaRPr lang="en-US" altLang="en-US"/>
          </a:p>
        </p:txBody>
      </p:sp>
    </p:spTree>
    <p:extLst>
      <p:ext uri="{BB962C8B-B14F-4D97-AF65-F5344CB8AC3E}">
        <p14:creationId xmlns:p14="http://schemas.microsoft.com/office/powerpoint/2010/main" val="4018065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Context: </a:t>
            </a:r>
            <a:r>
              <a:rPr lang="en-US" b="1" dirty="0" smtClean="0"/>
              <a:t>As Dr. Johnson notes, we are “the place to be”—the people and jobs are coming.</a:t>
            </a:r>
            <a:endParaRPr lang="en-US" b="1" dirty="0"/>
          </a:p>
        </p:txBody>
      </p:sp>
      <p:sp>
        <p:nvSpPr>
          <p:cNvPr id="4" name="Slide Number Placeholder 3"/>
          <p:cNvSpPr>
            <a:spLocks noGrp="1"/>
          </p:cNvSpPr>
          <p:nvPr>
            <p:ph type="sldNum" sz="quarter" idx="10"/>
          </p:nvPr>
        </p:nvSpPr>
        <p:spPr/>
        <p:txBody>
          <a:bodyPr/>
          <a:lstStyle/>
          <a:p>
            <a:pPr>
              <a:defRPr/>
            </a:pPr>
            <a:fld id="{D4E84827-9AEE-C043-975E-535420AE5877}" type="slidenum">
              <a:rPr lang="en-US" smtClean="0"/>
              <a:pPr>
                <a:defRPr/>
              </a:pPr>
              <a:t>8</a:t>
            </a:fld>
            <a:endParaRPr lang="en-US"/>
          </a:p>
        </p:txBody>
      </p:sp>
    </p:spTree>
    <p:extLst>
      <p:ext uri="{BB962C8B-B14F-4D97-AF65-F5344CB8AC3E}">
        <p14:creationId xmlns:p14="http://schemas.microsoft.com/office/powerpoint/2010/main" val="2416973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0" dirty="0" smtClean="0">
                <a:solidFill>
                  <a:schemeClr val="accent6">
                    <a:lumMod val="50000"/>
                  </a:schemeClr>
                </a:solidFill>
              </a:rPr>
              <a:t>Context</a:t>
            </a:r>
            <a:r>
              <a:rPr lang="en-US" b="1" dirty="0" smtClean="0">
                <a:solidFill>
                  <a:schemeClr val="accent6">
                    <a:lumMod val="50000"/>
                  </a:schemeClr>
                </a:solidFill>
              </a:rPr>
              <a:t>: As we also learned from Dr. Johnson, our population is aging with early and late senior populations growing and expected to continue to grow.  Our future </a:t>
            </a:r>
            <a:r>
              <a:rPr lang="en-US" b="1" u="sng" dirty="0" smtClean="0">
                <a:solidFill>
                  <a:schemeClr val="accent6">
                    <a:lumMod val="50000"/>
                  </a:schemeClr>
                </a:solidFill>
              </a:rPr>
              <a:t>places</a:t>
            </a:r>
            <a:r>
              <a:rPr lang="en-US" b="1" dirty="0" smtClean="0">
                <a:solidFill>
                  <a:schemeClr val="accent6">
                    <a:lumMod val="50000"/>
                  </a:schemeClr>
                </a:solidFill>
              </a:rPr>
              <a:t> need to address this reality.</a:t>
            </a:r>
          </a:p>
          <a:p>
            <a:endParaRPr lang="en-US" dirty="0"/>
          </a:p>
        </p:txBody>
      </p:sp>
      <p:sp>
        <p:nvSpPr>
          <p:cNvPr id="4" name="Slide Number Placeholder 3"/>
          <p:cNvSpPr>
            <a:spLocks noGrp="1"/>
          </p:cNvSpPr>
          <p:nvPr>
            <p:ph type="sldNum" sz="quarter" idx="10"/>
          </p:nvPr>
        </p:nvSpPr>
        <p:spPr/>
        <p:txBody>
          <a:bodyPr/>
          <a:lstStyle/>
          <a:p>
            <a:pPr>
              <a:defRPr/>
            </a:pPr>
            <a:fld id="{D4E84827-9AEE-C043-975E-535420AE5877}" type="slidenum">
              <a:rPr lang="en-US" smtClean="0"/>
              <a:pPr>
                <a:defRPr/>
              </a:pPr>
              <a:t>9</a:t>
            </a:fld>
            <a:endParaRPr lang="en-US"/>
          </a:p>
        </p:txBody>
      </p:sp>
    </p:spTree>
    <p:extLst>
      <p:ext uri="{BB962C8B-B14F-4D97-AF65-F5344CB8AC3E}">
        <p14:creationId xmlns:p14="http://schemas.microsoft.com/office/powerpoint/2010/main" val="2538428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dirty="0" smtClean="0">
                <a:solidFill>
                  <a:schemeClr val="accent6">
                    <a:lumMod val="50000"/>
                  </a:schemeClr>
                </a:solidFill>
              </a:rPr>
              <a:t>Context</a:t>
            </a:r>
            <a:r>
              <a:rPr lang="en-US" b="1" dirty="0" smtClean="0">
                <a:solidFill>
                  <a:schemeClr val="accent6">
                    <a:lumMod val="50000"/>
                  </a:schemeClr>
                </a:solidFill>
              </a:rPr>
              <a:t>:  Further, we are seeing…</a:t>
            </a:r>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1" dirty="0" smtClean="0">
                <a:solidFill>
                  <a:schemeClr val="accent6">
                    <a:lumMod val="50000"/>
                  </a:schemeClr>
                </a:solidFill>
              </a:rPr>
              <a:t>A growth in millennials,</a:t>
            </a:r>
            <a:r>
              <a:rPr lang="en-US" b="1" baseline="0" dirty="0" smtClean="0">
                <a:solidFill>
                  <a:schemeClr val="accent6">
                    <a:lumMod val="50000"/>
                  </a:schemeClr>
                </a:solidFill>
              </a:rPr>
              <a:t> including those entering and increasingly making up the workplace</a:t>
            </a:r>
            <a:endParaRPr lang="en-US" b="1" dirty="0" smtClean="0">
              <a:solidFill>
                <a:schemeClr val="accent6">
                  <a:lumMod val="50000"/>
                </a:schemeClr>
              </a:solidFill>
            </a:endParaRPr>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1" dirty="0" smtClean="0">
                <a:solidFill>
                  <a:schemeClr val="accent6">
                    <a:lumMod val="50000"/>
                  </a:schemeClr>
                </a:solidFill>
              </a:rPr>
              <a:t>Seniors raising children; multi-generational households; female heads of households</a:t>
            </a:r>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1" dirty="0" smtClean="0">
                <a:solidFill>
                  <a:schemeClr val="accent6">
                    <a:lumMod val="50000"/>
                  </a:schemeClr>
                </a:solidFill>
              </a:rPr>
              <a:t>And the list goes</a:t>
            </a:r>
            <a:r>
              <a:rPr lang="en-US" b="1" baseline="0" dirty="0" smtClean="0">
                <a:solidFill>
                  <a:schemeClr val="accent6">
                    <a:lumMod val="50000"/>
                  </a:schemeClr>
                </a:solidFill>
              </a:rPr>
              <a:t> on…</a:t>
            </a:r>
            <a:endParaRPr lang="en-US" b="1" dirty="0" smtClean="0">
              <a:solidFill>
                <a:schemeClr val="accent6">
                  <a:lumMod val="50000"/>
                </a:schemeClr>
              </a:solidFill>
            </a:endParaRPr>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b="1" dirty="0" smtClean="0">
              <a:solidFill>
                <a:schemeClr val="accent6">
                  <a:lumMod val="50000"/>
                </a:schemeClr>
              </a:solidFill>
            </a:endParaRPr>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b="1" dirty="0" smtClean="0">
              <a:solidFill>
                <a:schemeClr val="accent6">
                  <a:lumMod val="50000"/>
                </a:schemeClr>
              </a:solidFill>
            </a:endParaRPr>
          </a:p>
          <a:p>
            <a:pPr marL="171450" indent="-171450">
              <a:buFont typeface="Arial" panose="020B0604020202020204" pitchFamily="34" charset="0"/>
              <a:buChar char="•"/>
              <a:defRPr/>
            </a:pPr>
            <a:endParaRPr lang="en-US" b="1" dirty="0" smtClean="0">
              <a:solidFill>
                <a:schemeClr val="accent6">
                  <a:lumMod val="50000"/>
                </a:schemeClr>
              </a:solidFill>
            </a:endParaRPr>
          </a:p>
          <a:p>
            <a:endParaRPr lang="en-US" dirty="0"/>
          </a:p>
        </p:txBody>
      </p:sp>
      <p:sp>
        <p:nvSpPr>
          <p:cNvPr id="4" name="Slide Number Placeholder 3"/>
          <p:cNvSpPr>
            <a:spLocks noGrp="1"/>
          </p:cNvSpPr>
          <p:nvPr>
            <p:ph type="sldNum" sz="quarter" idx="10"/>
          </p:nvPr>
        </p:nvSpPr>
        <p:spPr/>
        <p:txBody>
          <a:bodyPr/>
          <a:lstStyle/>
          <a:p>
            <a:pPr>
              <a:defRPr/>
            </a:pPr>
            <a:fld id="{D4E84827-9AEE-C043-975E-535420AE5877}" type="slidenum">
              <a:rPr lang="en-US" smtClean="0"/>
              <a:pPr>
                <a:defRPr/>
              </a:pPr>
              <a:t>10</a:t>
            </a:fld>
            <a:endParaRPr lang="en-US"/>
          </a:p>
        </p:txBody>
      </p:sp>
    </p:spTree>
    <p:extLst>
      <p:ext uri="{BB962C8B-B14F-4D97-AF65-F5344CB8AC3E}">
        <p14:creationId xmlns:p14="http://schemas.microsoft.com/office/powerpoint/2010/main" val="10260401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s bottom">
    <p:spTree>
      <p:nvGrpSpPr>
        <p:cNvPr id="1" name=""/>
        <p:cNvGrpSpPr/>
        <p:nvPr/>
      </p:nvGrpSpPr>
      <p:grpSpPr>
        <a:xfrm>
          <a:off x="0" y="0"/>
          <a:ext cx="0" cy="0"/>
          <a:chOff x="0" y="0"/>
          <a:chExt cx="0" cy="0"/>
        </a:xfrm>
      </p:grpSpPr>
      <p:sp>
        <p:nvSpPr>
          <p:cNvPr id="14" name="Rectangle 13"/>
          <p:cNvSpPr/>
          <p:nvPr userDrawn="1"/>
        </p:nvSpPr>
        <p:spPr>
          <a:xfrm>
            <a:off x="0" y="0"/>
            <a:ext cx="9144000" cy="6248400"/>
          </a:xfrm>
          <a:prstGeom prst="rect">
            <a:avLst/>
          </a:prstGeom>
          <a:gradFill flip="none" rotWithShape="1">
            <a:gsLst>
              <a:gs pos="69000">
                <a:srgbClr val="1884CB">
                  <a:alpha val="80000"/>
                </a:srgbClr>
              </a:gs>
              <a:gs pos="17000">
                <a:srgbClr val="FFFFFF">
                  <a:alpha val="0"/>
                </a:srgb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C9145801-821B-A64F-B584-6042380AF0FB}" type="slidenum">
              <a:rPr lang="en-US"/>
              <a:pPr>
                <a:defRPr/>
              </a:pPr>
              <a:t>‹#›</a:t>
            </a:fld>
            <a:endParaRPr lang="en-US" dirty="0"/>
          </a:p>
        </p:txBody>
      </p:sp>
      <p:sp>
        <p:nvSpPr>
          <p:cNvPr id="11" name="Rectangle 10"/>
          <p:cNvSpPr>
            <a:spLocks noGrp="1" noChangeArrowheads="1"/>
          </p:cNvSpPr>
          <p:nvPr userDrawn="1"/>
        </p:nvSpPr>
        <p:spPr bwMode="auto">
          <a:xfrm>
            <a:off x="1806776" y="6384924"/>
            <a:ext cx="5486400" cy="320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ctr">
              <a:defRPr/>
            </a:pPr>
            <a:r>
              <a:rPr lang="en-US" sz="900" dirty="0" smtClean="0">
                <a:solidFill>
                  <a:schemeClr val="bg1"/>
                </a:solidFill>
              </a:rPr>
              <a:t>GROWING Jobs and Our Economy | CONTROLLING Cost of Government | IMPROVING Quality of Life</a:t>
            </a:r>
            <a:endParaRPr lang="en-US" sz="900" dirty="0">
              <a:solidFill>
                <a:schemeClr val="bg1"/>
              </a:solidFill>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7391400" y="6216649"/>
            <a:ext cx="1226161" cy="4889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48422" y="5715000"/>
            <a:ext cx="1382580" cy="968500"/>
          </a:xfrm>
          <a:prstGeom prst="rect">
            <a:avLst/>
          </a:prstGeom>
        </p:spPr>
      </p:pic>
      <p:sp>
        <p:nvSpPr>
          <p:cNvPr id="15" name="Title 4"/>
          <p:cNvSpPr>
            <a:spLocks noGrp="1"/>
          </p:cNvSpPr>
          <p:nvPr>
            <p:ph type="ctrTitle"/>
          </p:nvPr>
        </p:nvSpPr>
        <p:spPr>
          <a:xfrm>
            <a:off x="685800" y="1752599"/>
            <a:ext cx="7772400" cy="1600201"/>
          </a:xfrm>
        </p:spPr>
        <p:txBody>
          <a:bodyPr anchor="t" anchorCtr="0"/>
          <a:lstStyle/>
          <a:p>
            <a:endParaRPr lang="en-US" dirty="0">
              <a:solidFill>
                <a:srgbClr val="F9F9F9"/>
              </a:solidFill>
            </a:endParaRPr>
          </a:p>
        </p:txBody>
      </p:sp>
    </p:spTree>
    <p:extLst>
      <p:ext uri="{BB962C8B-B14F-4D97-AF65-F5344CB8AC3E}">
        <p14:creationId xmlns:p14="http://schemas.microsoft.com/office/powerpoint/2010/main" val="472439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ig Conf logo">
    <p:spTree>
      <p:nvGrpSpPr>
        <p:cNvPr id="1" name=""/>
        <p:cNvGrpSpPr/>
        <p:nvPr/>
      </p:nvGrpSpPr>
      <p:grpSpPr>
        <a:xfrm>
          <a:off x="0" y="0"/>
          <a:ext cx="0" cy="0"/>
          <a:chOff x="0" y="0"/>
          <a:chExt cx="0" cy="0"/>
        </a:xfrm>
      </p:grpSpPr>
      <p:sp>
        <p:nvSpPr>
          <p:cNvPr id="10" name="Rectangle 9"/>
          <p:cNvSpPr/>
          <p:nvPr userDrawn="1"/>
        </p:nvSpPr>
        <p:spPr>
          <a:xfrm>
            <a:off x="0" y="0"/>
            <a:ext cx="9144000" cy="4572000"/>
          </a:xfrm>
          <a:prstGeom prst="rect">
            <a:avLst/>
          </a:prstGeom>
          <a:gradFill flip="none" rotWithShape="1">
            <a:gsLst>
              <a:gs pos="69000">
                <a:srgbClr val="1884CB">
                  <a:alpha val="80000"/>
                </a:srgbClr>
              </a:gs>
              <a:gs pos="17000">
                <a:srgbClr val="FFFFFF">
                  <a:alpha val="0"/>
                </a:srgb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C9145801-821B-A64F-B584-6042380AF0FB}" type="slidenum">
              <a:rPr lang="en-US"/>
              <a:pPr>
                <a:defRPr/>
              </a:pPr>
              <a:t>‹#›</a:t>
            </a:fld>
            <a:endParaRPr lang="en-US" dirty="0"/>
          </a:p>
        </p:txBody>
      </p:sp>
      <p:sp>
        <p:nvSpPr>
          <p:cNvPr id="11" name="Rectangle 10"/>
          <p:cNvSpPr>
            <a:spLocks noGrp="1" noChangeArrowheads="1"/>
          </p:cNvSpPr>
          <p:nvPr userDrawn="1"/>
        </p:nvSpPr>
        <p:spPr bwMode="auto">
          <a:xfrm>
            <a:off x="1806776" y="6384924"/>
            <a:ext cx="5486400" cy="320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ctr">
              <a:defRPr/>
            </a:pPr>
            <a:r>
              <a:rPr lang="en-US" sz="900" dirty="0" smtClean="0">
                <a:solidFill>
                  <a:schemeClr val="bg1"/>
                </a:solidFill>
              </a:rPr>
              <a:t>GROWING Jobs and Our Economy | CONTROLLING Cost of Government | IMPROVING Quality of Life</a:t>
            </a:r>
            <a:endParaRPr lang="en-US" sz="900" dirty="0">
              <a:solidFill>
                <a:schemeClr val="bg1"/>
              </a:solidFill>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3936896" y="5867400"/>
            <a:ext cx="1226161" cy="4889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828801" y="162074"/>
            <a:ext cx="5486398" cy="3843238"/>
          </a:xfrm>
          <a:prstGeom prst="rect">
            <a:avLst/>
          </a:prstGeom>
          <a:effectLst/>
        </p:spPr>
      </p:pic>
      <p:sp>
        <p:nvSpPr>
          <p:cNvPr id="9" name="Title 1"/>
          <p:cNvSpPr>
            <a:spLocks noGrp="1"/>
          </p:cNvSpPr>
          <p:nvPr>
            <p:ph type="ctrTitle"/>
          </p:nvPr>
        </p:nvSpPr>
        <p:spPr>
          <a:xfrm>
            <a:off x="685800" y="4092575"/>
            <a:ext cx="7772400" cy="1470025"/>
          </a:xfrm>
        </p:spPr>
        <p:txBody>
          <a:bodyPr anchor="t"/>
          <a:lstStyle>
            <a:lvl1pPr algn="ctr">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49538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10"/>
          </p:nvPr>
        </p:nvSpPr>
        <p:spPr/>
        <p:txBody>
          <a:bodyPr/>
          <a:lstStyle>
            <a:lvl1pPr>
              <a:defRPr/>
            </a:lvl1pPr>
          </a:lstStyle>
          <a:p>
            <a:pPr>
              <a:defRPr/>
            </a:pPr>
            <a:fld id="{C05184BA-7283-6847-9F2E-8D5FD3541C6A}" type="slidenum">
              <a:rPr lang="en-US"/>
              <a:pPr>
                <a:defRPr/>
              </a:pPr>
              <a:t>‹#›</a:t>
            </a:fld>
            <a:endParaRPr lang="en-US"/>
          </a:p>
        </p:txBody>
      </p:sp>
      <p:sp>
        <p:nvSpPr>
          <p:cNvPr id="9" name="Rectangle 8"/>
          <p:cNvSpPr/>
          <p:nvPr userDrawn="1"/>
        </p:nvSpPr>
        <p:spPr>
          <a:xfrm>
            <a:off x="0" y="1447800"/>
            <a:ext cx="9144000" cy="27432"/>
          </a:xfrm>
          <a:prstGeom prst="rect">
            <a:avLst/>
          </a:prstGeom>
          <a:gradFill flip="none" rotWithShape="1">
            <a:gsLst>
              <a:gs pos="13000">
                <a:srgbClr val="0950A5">
                  <a:alpha val="28000"/>
                </a:srgbClr>
              </a:gs>
              <a:gs pos="100000">
                <a:srgbClr val="FFFFFF">
                  <a:alpha val="1100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en-US"/>
          </a:p>
        </p:txBody>
      </p:sp>
      <p:sp>
        <p:nvSpPr>
          <p:cNvPr id="10" name="Rectangle 9"/>
          <p:cNvSpPr>
            <a:spLocks noGrp="1" noChangeArrowheads="1"/>
          </p:cNvSpPr>
          <p:nvPr userDrawn="1"/>
        </p:nvSpPr>
        <p:spPr bwMode="auto">
          <a:xfrm>
            <a:off x="1806776" y="6384924"/>
            <a:ext cx="5486400" cy="320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ctr">
              <a:defRPr/>
            </a:pPr>
            <a:r>
              <a:rPr lang="en-US" sz="900" dirty="0" smtClean="0">
                <a:solidFill>
                  <a:schemeClr val="bg1"/>
                </a:solidFill>
              </a:rPr>
              <a:t>GROWING Jobs and Our Economy | CONTROLLING Cost of Government | IMPROVING Quality of Life</a:t>
            </a:r>
            <a:endParaRPr lang="en-US" sz="900" dirty="0">
              <a:solidFill>
                <a:schemeClr val="bg1"/>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7391400" y="6216649"/>
            <a:ext cx="1226161" cy="4889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48422" y="5715000"/>
            <a:ext cx="1382580" cy="968500"/>
          </a:xfrm>
          <a:prstGeom prst="rect">
            <a:avLst/>
          </a:prstGeom>
        </p:spPr>
      </p:pic>
    </p:spTree>
    <p:extLst>
      <p:ext uri="{BB962C8B-B14F-4D97-AF65-F5344CB8AC3E}">
        <p14:creationId xmlns:p14="http://schemas.microsoft.com/office/powerpoint/2010/main" val="364610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Title 1"/>
          <p:cNvSpPr>
            <a:spLocks noGrp="1"/>
          </p:cNvSpPr>
          <p:nvPr>
            <p:ph type="ctrTitle"/>
          </p:nvPr>
        </p:nvSpPr>
        <p:spPr>
          <a:xfrm>
            <a:off x="685800" y="2130425"/>
            <a:ext cx="7772400" cy="1470025"/>
          </a:xfrm>
        </p:spPr>
        <p:txBody>
          <a:bodyPr anchor="t"/>
          <a:lstStyle>
            <a:lvl1pPr algn="ctr">
              <a:defRPr/>
            </a:lvl1pPr>
          </a:lstStyle>
          <a:p>
            <a:r>
              <a:rPr lang="en-US" dirty="0" smtClean="0"/>
              <a:t>Click to edit Master title style</a:t>
            </a:r>
            <a:endParaRPr lang="en-US" dirty="0"/>
          </a:p>
        </p:txBody>
      </p:sp>
      <p:sp>
        <p:nvSpPr>
          <p:cNvPr id="6" name="Slide Number Placeholder 5"/>
          <p:cNvSpPr>
            <a:spLocks noGrp="1"/>
          </p:cNvSpPr>
          <p:nvPr>
            <p:ph type="sldNum" sz="quarter" idx="10"/>
          </p:nvPr>
        </p:nvSpPr>
        <p:spPr/>
        <p:txBody>
          <a:bodyPr/>
          <a:lstStyle>
            <a:lvl1pPr>
              <a:defRPr/>
            </a:lvl1pPr>
          </a:lstStyle>
          <a:p>
            <a:pPr>
              <a:defRPr/>
            </a:pPr>
            <a:fld id="{A8B67FFD-0E97-014C-8551-136FACE1553E}" type="slidenum">
              <a:rPr lang="en-US"/>
              <a:pPr>
                <a:defRPr/>
              </a:pPr>
              <a:t>‹#›</a:t>
            </a:fld>
            <a:endParaRPr lang="en-US"/>
          </a:p>
        </p:txBody>
      </p:sp>
      <p:sp>
        <p:nvSpPr>
          <p:cNvPr id="11" name="Rectangle 10"/>
          <p:cNvSpPr>
            <a:spLocks noGrp="1" noChangeArrowheads="1"/>
          </p:cNvSpPr>
          <p:nvPr userDrawn="1"/>
        </p:nvSpPr>
        <p:spPr bwMode="auto">
          <a:xfrm>
            <a:off x="1806776" y="6384924"/>
            <a:ext cx="5486400" cy="320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ctr">
              <a:defRPr/>
            </a:pPr>
            <a:r>
              <a:rPr lang="en-US" sz="900" dirty="0" smtClean="0">
                <a:solidFill>
                  <a:schemeClr val="bg1"/>
                </a:solidFill>
              </a:rPr>
              <a:t>GROWING Jobs and Our Economy | CONTROLLING Cost of Government | IMPROVING Quality of Life</a:t>
            </a:r>
            <a:endParaRPr lang="en-US" sz="900" dirty="0">
              <a:solidFill>
                <a:schemeClr val="bg1"/>
              </a:solidFill>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7391400" y="6216649"/>
            <a:ext cx="1226161" cy="4889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48422" y="5715000"/>
            <a:ext cx="1382580" cy="968500"/>
          </a:xfrm>
          <a:prstGeom prst="rect">
            <a:avLst/>
          </a:prstGeom>
        </p:spPr>
      </p:pic>
    </p:spTree>
    <p:extLst>
      <p:ext uri="{BB962C8B-B14F-4D97-AF65-F5344CB8AC3E}">
        <p14:creationId xmlns:p14="http://schemas.microsoft.com/office/powerpoint/2010/main" val="4112899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background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a:lvl1pPr>
          </a:lstStyle>
          <a:p>
            <a:pPr>
              <a:defRPr/>
            </a:pPr>
            <a:fld id="{7EC7CDD3-3590-A54F-80C0-5243389FE23A}" type="slidenum">
              <a:rPr lang="en-US"/>
              <a:pPr>
                <a:defRPr/>
              </a:pPr>
              <a:t>‹#›</a:t>
            </a:fld>
            <a:endParaRPr lang="en-US"/>
          </a:p>
        </p:txBody>
      </p:sp>
    </p:spTree>
    <p:extLst>
      <p:ext uri="{BB962C8B-B14F-4D97-AF65-F5344CB8AC3E}">
        <p14:creationId xmlns:p14="http://schemas.microsoft.com/office/powerpoint/2010/main" val="3012194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lvl1pPr>
              <a:defRPr/>
            </a:lvl1pPr>
          </a:lstStyle>
          <a:p>
            <a:pPr>
              <a:defRPr/>
            </a:pPr>
            <a:fld id="{D4CDA688-95AC-804A-9BF7-BC538FF58E27}" type="slidenum">
              <a:rPr lang="en-US"/>
              <a:pPr>
                <a:defRPr/>
              </a:pPr>
              <a:t>‹#›</a:t>
            </a:fld>
            <a:endParaRPr lang="en-US"/>
          </a:p>
        </p:txBody>
      </p:sp>
      <p:sp>
        <p:nvSpPr>
          <p:cNvPr id="8" name="Rectangle 7"/>
          <p:cNvSpPr/>
          <p:nvPr userDrawn="1"/>
        </p:nvSpPr>
        <p:spPr>
          <a:xfrm>
            <a:off x="0" y="1447800"/>
            <a:ext cx="9144000" cy="27432"/>
          </a:xfrm>
          <a:prstGeom prst="rect">
            <a:avLst/>
          </a:prstGeom>
          <a:gradFill flip="none" rotWithShape="1">
            <a:gsLst>
              <a:gs pos="13000">
                <a:srgbClr val="0950A5">
                  <a:alpha val="28000"/>
                </a:srgbClr>
              </a:gs>
              <a:gs pos="100000">
                <a:srgbClr val="FFFFFF">
                  <a:alpha val="1100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en-US"/>
          </a:p>
        </p:txBody>
      </p:sp>
      <p:sp>
        <p:nvSpPr>
          <p:cNvPr id="9" name="Rectangle 8"/>
          <p:cNvSpPr>
            <a:spLocks noGrp="1" noChangeArrowheads="1"/>
          </p:cNvSpPr>
          <p:nvPr userDrawn="1"/>
        </p:nvSpPr>
        <p:spPr bwMode="auto">
          <a:xfrm>
            <a:off x="1806776" y="6384924"/>
            <a:ext cx="5486400" cy="320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ctr">
              <a:defRPr/>
            </a:pPr>
            <a:r>
              <a:rPr lang="en-US" sz="900" dirty="0" smtClean="0">
                <a:solidFill>
                  <a:schemeClr val="bg1"/>
                </a:solidFill>
              </a:rPr>
              <a:t>GROWING Jobs and Our Economy | CONTROLLING Cost of Government | IMPROVING Quality of Life</a:t>
            </a:r>
            <a:endParaRPr lang="en-US" sz="900" dirty="0">
              <a:solidFill>
                <a:schemeClr val="bg1"/>
              </a:solidFil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7391400" y="6216649"/>
            <a:ext cx="1226161" cy="4889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48422" y="5715000"/>
            <a:ext cx="1382580" cy="968500"/>
          </a:xfrm>
          <a:prstGeom prst="rect">
            <a:avLst/>
          </a:prstGeom>
        </p:spPr>
      </p:pic>
    </p:spTree>
    <p:extLst>
      <p:ext uri="{BB962C8B-B14F-4D97-AF65-F5344CB8AC3E}">
        <p14:creationId xmlns:p14="http://schemas.microsoft.com/office/powerpoint/2010/main" val="2354295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lvl1pPr>
              <a:defRPr/>
            </a:lvl1pPr>
          </a:lstStyle>
          <a:p>
            <a:pPr>
              <a:defRPr/>
            </a:pPr>
            <a:fld id="{4F8DEAC7-3A9A-F74C-A6D8-0BEEF49F579D}" type="slidenum">
              <a:rPr lang="en-US"/>
              <a:pPr>
                <a:defRPr/>
              </a:pPr>
              <a:t>‹#›</a:t>
            </a:fld>
            <a:endParaRPr lang="en-US"/>
          </a:p>
        </p:txBody>
      </p:sp>
      <p:sp>
        <p:nvSpPr>
          <p:cNvPr id="8" name="Rectangle 7"/>
          <p:cNvSpPr>
            <a:spLocks noGrp="1" noChangeArrowheads="1"/>
          </p:cNvSpPr>
          <p:nvPr userDrawn="1"/>
        </p:nvSpPr>
        <p:spPr bwMode="auto">
          <a:xfrm>
            <a:off x="1806776" y="6384924"/>
            <a:ext cx="5486400" cy="320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ctr">
              <a:defRPr/>
            </a:pPr>
            <a:r>
              <a:rPr lang="en-US" sz="900" dirty="0" smtClean="0">
                <a:solidFill>
                  <a:schemeClr val="bg1"/>
                </a:solidFill>
              </a:rPr>
              <a:t>GROWING Jobs and Our Economy | CONTROLLING Cost of Government | IMPROVING Quality of Life</a:t>
            </a:r>
            <a:endParaRPr lang="en-US" sz="900" dirty="0">
              <a:solidFill>
                <a:schemeClr val="bg1"/>
              </a:soli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7391400" y="6216649"/>
            <a:ext cx="1226161" cy="4889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48422" y="5715000"/>
            <a:ext cx="1382580" cy="968500"/>
          </a:xfrm>
          <a:prstGeom prst="rect">
            <a:avLst/>
          </a:prstGeom>
        </p:spPr>
      </p:pic>
    </p:spTree>
    <p:extLst>
      <p:ext uri="{BB962C8B-B14F-4D97-AF65-F5344CB8AC3E}">
        <p14:creationId xmlns:p14="http://schemas.microsoft.com/office/powerpoint/2010/main" val="2793308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eaLnBrk="1" hangingPunct="1">
              <a:defRPr>
                <a:latin typeface="Arial" charset="0"/>
                <a:ea typeface="ＭＳ Ｐゴシック" charset="0"/>
                <a:cs typeface="Arial" charset="0"/>
              </a:defRPr>
            </a:lvl1pPr>
          </a:lstStyle>
          <a:p>
            <a:pPr>
              <a:defRPr/>
            </a:pPr>
            <a:endParaRPr lang="en-US"/>
          </a:p>
        </p:txBody>
      </p:sp>
      <p:sp>
        <p:nvSpPr>
          <p:cNvPr id="4" name="Footer Placeholder 3"/>
          <p:cNvSpPr>
            <a:spLocks noGrp="1"/>
          </p:cNvSpPr>
          <p:nvPr>
            <p:ph type="ftr" sz="quarter" idx="11"/>
          </p:nvPr>
        </p:nvSpPr>
        <p:spPr>
          <a:xfrm>
            <a:off x="1981200" y="6308725"/>
            <a:ext cx="5486400" cy="320675"/>
          </a:xfrm>
          <a:prstGeom prst="rect">
            <a:avLst/>
          </a:prstGeom>
        </p:spPr>
        <p:txBody>
          <a:bodyPr/>
          <a:lstStyle>
            <a:lvl1pPr eaLnBrk="1" hangingPunct="1">
              <a:defRPr>
                <a:latin typeface="Arial" charset="0"/>
                <a:ea typeface="ＭＳ Ｐゴシック"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4BEF8A50-BF68-4563-ABF1-8FF02AC85C3A}" type="slidenum">
              <a:rPr lang="en-US" altLang="en-US"/>
              <a:pPr>
                <a:defRPr/>
              </a:pPr>
              <a:t>‹#›</a:t>
            </a:fld>
            <a:endParaRPr lang="en-US" altLang="en-US"/>
          </a:p>
        </p:txBody>
      </p:sp>
    </p:spTree>
    <p:extLst>
      <p:ext uri="{BB962C8B-B14F-4D97-AF65-F5344CB8AC3E}">
        <p14:creationId xmlns:p14="http://schemas.microsoft.com/office/powerpoint/2010/main" val="1851289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bwMode="auto">
          <a:xfrm>
            <a:off x="-3116" y="-3175"/>
            <a:ext cx="9150232" cy="68643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2"/>
          <p:cNvSpPr>
            <a:spLocks noGrp="1" noChangeArrowheads="1"/>
          </p:cNvSpPr>
          <p:nvPr>
            <p:ph type="title"/>
          </p:nvPr>
        </p:nvSpPr>
        <p:spPr bwMode="auto">
          <a:xfrm>
            <a:off x="685800" y="2286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914400" y="16764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r>
              <a:rPr lang="en-US" dirty="0" smtClean="0"/>
              <a:t>14-county bi-state region, 3-year process</a:t>
            </a:r>
          </a:p>
          <a:p>
            <a:pPr lvl="1"/>
            <a:r>
              <a:rPr lang="en-US" dirty="0" smtClean="0"/>
              <a:t>Second </a:t>
            </a:r>
            <a:r>
              <a:rPr lang="en-US" dirty="0"/>
              <a:t>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7010400" y="6477000"/>
            <a:ext cx="2057400" cy="38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900" b="1">
                <a:cs typeface="Arial" charset="0"/>
              </a:defRPr>
            </a:lvl1pPr>
          </a:lstStyle>
          <a:p>
            <a:pPr>
              <a:defRPr/>
            </a:pPr>
            <a:fld id="{B07C45F0-3AB4-8045-89E9-7943557A9A2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80" r:id="rId1"/>
    <p:sldLayoutId id="2147483888" r:id="rId2"/>
    <p:sldLayoutId id="2147483881" r:id="rId3"/>
    <p:sldLayoutId id="2147483882" r:id="rId4"/>
    <p:sldLayoutId id="2147483885" r:id="rId5"/>
    <p:sldLayoutId id="2147483883" r:id="rId6"/>
    <p:sldLayoutId id="2147483887" r:id="rId7"/>
    <p:sldLayoutId id="2147483889" r:id="rId8"/>
  </p:sldLayoutIdLst>
  <p:hf sldNum="0" hdr="0" ftr="0" dt="0"/>
  <p:txStyles>
    <p:titleStyle>
      <a:lvl1pPr algn="ctr" rtl="0" eaLnBrk="0" fontAlgn="base" hangingPunct="0">
        <a:lnSpc>
          <a:spcPts val="3900"/>
        </a:lnSpc>
        <a:spcBef>
          <a:spcPct val="0"/>
        </a:spcBef>
        <a:spcAft>
          <a:spcPct val="0"/>
        </a:spcAft>
        <a:defRPr sz="3800" b="1">
          <a:solidFill>
            <a:schemeClr val="tx2"/>
          </a:solidFill>
          <a:latin typeface="+mj-lt"/>
          <a:ea typeface="+mj-ea"/>
          <a:cs typeface="ＭＳ Ｐゴシック" charset="0"/>
        </a:defRPr>
      </a:lvl1pPr>
      <a:lvl2pPr algn="ctr" rtl="0" eaLnBrk="0" fontAlgn="base" hangingPunct="0">
        <a:lnSpc>
          <a:spcPts val="3900"/>
        </a:lnSpc>
        <a:spcBef>
          <a:spcPct val="0"/>
        </a:spcBef>
        <a:spcAft>
          <a:spcPct val="0"/>
        </a:spcAft>
        <a:defRPr sz="3800" b="1">
          <a:solidFill>
            <a:schemeClr val="tx2"/>
          </a:solidFill>
          <a:latin typeface="Arial" charset="0"/>
          <a:ea typeface="ＭＳ Ｐゴシック" charset="0"/>
          <a:cs typeface="ＭＳ Ｐゴシック" charset="0"/>
        </a:defRPr>
      </a:lvl2pPr>
      <a:lvl3pPr algn="ctr" rtl="0" eaLnBrk="0" fontAlgn="base" hangingPunct="0">
        <a:lnSpc>
          <a:spcPts val="3900"/>
        </a:lnSpc>
        <a:spcBef>
          <a:spcPct val="0"/>
        </a:spcBef>
        <a:spcAft>
          <a:spcPct val="0"/>
        </a:spcAft>
        <a:defRPr sz="3800" b="1">
          <a:solidFill>
            <a:schemeClr val="tx2"/>
          </a:solidFill>
          <a:latin typeface="Arial" charset="0"/>
          <a:ea typeface="ＭＳ Ｐゴシック" charset="0"/>
          <a:cs typeface="ＭＳ Ｐゴシック" charset="0"/>
        </a:defRPr>
      </a:lvl3pPr>
      <a:lvl4pPr algn="ctr" rtl="0" eaLnBrk="0" fontAlgn="base" hangingPunct="0">
        <a:lnSpc>
          <a:spcPts val="3900"/>
        </a:lnSpc>
        <a:spcBef>
          <a:spcPct val="0"/>
        </a:spcBef>
        <a:spcAft>
          <a:spcPct val="0"/>
        </a:spcAft>
        <a:defRPr sz="3800" b="1">
          <a:solidFill>
            <a:schemeClr val="tx2"/>
          </a:solidFill>
          <a:latin typeface="Arial" charset="0"/>
          <a:ea typeface="ＭＳ Ｐゴシック" charset="0"/>
          <a:cs typeface="ＭＳ Ｐゴシック" charset="0"/>
        </a:defRPr>
      </a:lvl4pPr>
      <a:lvl5pPr algn="ctr" rtl="0" eaLnBrk="0" fontAlgn="base" hangingPunct="0">
        <a:lnSpc>
          <a:spcPts val="3900"/>
        </a:lnSpc>
        <a:spcBef>
          <a:spcPct val="0"/>
        </a:spcBef>
        <a:spcAft>
          <a:spcPct val="0"/>
        </a:spcAft>
        <a:defRPr sz="3800" b="1">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284163" indent="-284163" algn="l" rtl="0" eaLnBrk="0" fontAlgn="base" hangingPunct="0">
        <a:spcBef>
          <a:spcPts val="1775"/>
        </a:spcBef>
        <a:spcAft>
          <a:spcPct val="0"/>
        </a:spcAft>
        <a:buChar char="•"/>
        <a:tabLst>
          <a:tab pos="284163" algn="l"/>
        </a:tabLst>
        <a:defRPr sz="24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Char char="•"/>
        <a:defRPr>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16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16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11.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notesSlide" Target="../notesSlides/notesSlide10.xml"/><Relationship Id="rId7" Type="http://schemas.openxmlformats.org/officeDocument/2006/relationships/image" Target="../media/image37.jpg"/><Relationship Id="rId2" Type="http://schemas.openxmlformats.org/officeDocument/2006/relationships/slideLayout" Target="../slideLayouts/slideLayout3.xml"/><Relationship Id="rId1" Type="http://schemas.openxmlformats.org/officeDocument/2006/relationships/themeOverride" Target="../theme/themeOverride1.xml"/><Relationship Id="rId6" Type="http://schemas.openxmlformats.org/officeDocument/2006/relationships/image" Target="../media/image36.jpeg"/><Relationship Id="rId5" Type="http://schemas.openxmlformats.org/officeDocument/2006/relationships/image" Target="../media/image35.jpg"/><Relationship Id="rId4" Type="http://schemas.openxmlformats.org/officeDocument/2006/relationships/image" Target="../media/image34.jpg"/><Relationship Id="rId9" Type="http://schemas.openxmlformats.org/officeDocument/2006/relationships/image" Target="../media/image39.jpg"/></Relationships>
</file>

<file path=ppt/slides/_rels/slide12.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notesSlide" Target="../notesSlides/notesSlide11.xml"/><Relationship Id="rId7" Type="http://schemas.openxmlformats.org/officeDocument/2006/relationships/image" Target="../media/image43.jpeg"/><Relationship Id="rId2" Type="http://schemas.openxmlformats.org/officeDocument/2006/relationships/slideLayout" Target="../slideLayouts/slideLayout3.xml"/><Relationship Id="rId1" Type="http://schemas.openxmlformats.org/officeDocument/2006/relationships/themeOverride" Target="../theme/themeOverride2.xml"/><Relationship Id="rId6" Type="http://schemas.openxmlformats.org/officeDocument/2006/relationships/image" Target="../media/image42.jpeg"/><Relationship Id="rId5" Type="http://schemas.openxmlformats.org/officeDocument/2006/relationships/image" Target="../media/image41.jpg"/><Relationship Id="rId4" Type="http://schemas.openxmlformats.org/officeDocument/2006/relationships/image" Target="../media/image4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http://www.cio.com/"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hyperlink" Target="mailto:keith.conover@nc.gov"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mailto:jwager@Centralina.org" TargetMode="External"/><Relationship Id="rId2" Type="http://schemas.openxmlformats.org/officeDocument/2006/relationships/hyperlink" Target="mailto:keith.conover@nc.gov"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1.jp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12"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14800"/>
            <a:ext cx="7772400" cy="1143000"/>
          </a:xfrm>
        </p:spPr>
        <p:txBody>
          <a:bodyPr/>
          <a:lstStyle/>
          <a:p>
            <a:r>
              <a:rPr lang="en-US" dirty="0"/>
              <a:t>Innovation </a:t>
            </a:r>
            <a:r>
              <a:rPr lang="en-US" dirty="0" smtClean="0"/>
              <a:t>Corridors</a:t>
            </a:r>
            <a:br>
              <a:rPr lang="en-US" dirty="0" smtClean="0"/>
            </a:br>
            <a:r>
              <a:rPr lang="en-US" sz="2800" dirty="0">
                <a:solidFill>
                  <a:srgbClr val="0950A5"/>
                </a:solidFill>
              </a:rPr>
              <a:t>Keith Conover, NC Broadband </a:t>
            </a:r>
            <a:r>
              <a:rPr lang="en-US" sz="2800" dirty="0" smtClean="0">
                <a:solidFill>
                  <a:srgbClr val="0950A5"/>
                </a:solidFill>
              </a:rPr>
              <a:t/>
            </a:r>
            <a:br>
              <a:rPr lang="en-US" sz="2800" dirty="0" smtClean="0">
                <a:solidFill>
                  <a:srgbClr val="0950A5"/>
                </a:solidFill>
              </a:rPr>
            </a:br>
            <a:r>
              <a:rPr lang="en-US" sz="2800" dirty="0" smtClean="0">
                <a:solidFill>
                  <a:srgbClr val="0950A5"/>
                </a:solidFill>
              </a:rPr>
              <a:t>Jason Wager, Centralina COG</a:t>
            </a:r>
            <a:endParaRPr lang="en-US" sz="3200" dirty="0">
              <a:solidFill>
                <a:srgbClr val="0950A5"/>
              </a:solidFill>
            </a:endParaRPr>
          </a:p>
        </p:txBody>
      </p:sp>
    </p:spTree>
    <p:extLst>
      <p:ext uri="{BB962C8B-B14F-4D97-AF65-F5344CB8AC3E}">
        <p14:creationId xmlns:p14="http://schemas.microsoft.com/office/powerpoint/2010/main" val="26692113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93820" y="1506276"/>
            <a:ext cx="5743575" cy="3829050"/>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a:xfrm>
            <a:off x="152400" y="228600"/>
            <a:ext cx="8839200" cy="1143000"/>
          </a:xfrm>
        </p:spPr>
        <p:txBody>
          <a:bodyPr/>
          <a:lstStyle/>
          <a:p>
            <a:r>
              <a:rPr lang="en-US" altLang="en-US" dirty="0" smtClean="0"/>
              <a:t>And Don’t Forget…</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80999" y="2057399"/>
            <a:ext cx="2362201" cy="3546161"/>
          </a:xfrm>
          <a:prstGeom prst="rect">
            <a:avLst/>
          </a:prstGeom>
          <a:effectLst>
            <a:outerShdw blurRad="50800" dist="38100" dir="2700000" algn="tl" rotWithShape="0">
              <a:prstClr val="black">
                <a:alpha val="40000"/>
              </a:prst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961781" y="2159349"/>
            <a:ext cx="5055219" cy="3188677"/>
          </a:xfrm>
          <a:prstGeom prst="rect">
            <a:avLst/>
          </a:prstGeom>
          <a:effectLst>
            <a:outerShdw blurRad="50800" dist="38100" dir="2700000" algn="tl" rotWithShape="0">
              <a:prstClr val="black">
                <a:alpha val="40000"/>
              </a:prst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276600" y="2471854"/>
            <a:ext cx="2365684" cy="356867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8836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1143000"/>
          </a:xfrm>
        </p:spPr>
        <p:txBody>
          <a:bodyPr/>
          <a:lstStyle/>
          <a:p>
            <a:r>
              <a:rPr lang="en-US" altLang="en-US" dirty="0" smtClean="0"/>
              <a:t>With These Shifts Come Challenges</a:t>
            </a:r>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524963" y="1562319"/>
            <a:ext cx="3251200" cy="2438400"/>
          </a:xfrm>
          <a:prstGeom prst="rect">
            <a:avLst/>
          </a:prstGeom>
          <a:effectLst>
            <a:outerShdw blurRad="50800" dist="38100" dir="2700000" algn="tl" rotWithShape="0">
              <a:prstClr val="black">
                <a:alpha val="40000"/>
              </a:prst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789680" y="2164242"/>
            <a:ext cx="5201920" cy="3901440"/>
          </a:xfrm>
          <a:prstGeom prst="rect">
            <a:avLst/>
          </a:prstGeom>
          <a:effectLst>
            <a:outerShdw blurRad="50800" dist="38100" dir="2700000" algn="tl" rotWithShape="0">
              <a:prstClr val="black">
                <a:alpha val="40000"/>
              </a:prstClr>
            </a:outerShdw>
          </a:effectLst>
        </p:spPr>
      </p:pic>
      <p:pic>
        <p:nvPicPr>
          <p:cNvPr id="5" name="Picture 4"/>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213247" y="1539475"/>
            <a:ext cx="3416993" cy="3870726"/>
          </a:xfrm>
          <a:prstGeom prst="rect">
            <a:avLst/>
          </a:prstGeom>
          <a:effectLst>
            <a:outerShdw blurRad="50800" dist="38100" dir="2700000" algn="tl" rotWithShape="0">
              <a:prstClr val="black">
                <a:alpha val="40000"/>
              </a:prstClr>
            </a:outerShdw>
          </a:effectLst>
        </p:spPr>
      </p:pic>
      <p:pic>
        <p:nvPicPr>
          <p:cNvPr id="7" name="Picture 6"/>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345538" y="2902118"/>
            <a:ext cx="4643065" cy="3092281"/>
          </a:xfrm>
          <a:prstGeom prst="rect">
            <a:avLst/>
          </a:prstGeom>
          <a:effectLst>
            <a:outerShdw blurRad="50800" dist="38100" dir="2700000" algn="tl" rotWithShape="0">
              <a:prstClr val="black">
                <a:alpha val="40000"/>
              </a:prstClr>
            </a:outerShdw>
          </a:effectLst>
        </p:spPr>
      </p:pic>
      <p:pic>
        <p:nvPicPr>
          <p:cNvPr id="8" name="Picture 7"/>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3117593" y="1448076"/>
            <a:ext cx="2908814" cy="4876524"/>
          </a:xfrm>
          <a:prstGeom prst="rect">
            <a:avLst/>
          </a:prstGeom>
          <a:effectLst>
            <a:outerShdw blurRad="50800" dist="38100" dir="2700000" algn="tl" rotWithShape="0">
              <a:prstClr val="black">
                <a:alpha val="40000"/>
              </a:prstClr>
            </a:outerShdw>
          </a:effectLst>
        </p:spPr>
      </p:pic>
      <p:pic>
        <p:nvPicPr>
          <p:cNvPr id="9" name="Picture 8"/>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4908090" y="3538659"/>
            <a:ext cx="3505199" cy="262889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8798827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1143000"/>
          </a:xfrm>
        </p:spPr>
        <p:txBody>
          <a:bodyPr/>
          <a:lstStyle/>
          <a:p>
            <a:r>
              <a:rPr lang="en-US" altLang="en-US" dirty="0" smtClean="0"/>
              <a:t>What Role Can the Innovation Corridors Concept Play?</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24077" y="1592916"/>
            <a:ext cx="4525607" cy="4525607"/>
          </a:xfrm>
          <a:prstGeom prst="rect">
            <a:avLst/>
          </a:prstGeom>
          <a:effectLst>
            <a:outerShdw blurRad="50800" dist="38100" dir="2700000" algn="tl" rotWithShape="0">
              <a:prstClr val="black">
                <a:alpha val="40000"/>
              </a:prstClr>
            </a:outerShdw>
          </a:effectLst>
        </p:spPr>
      </p:pic>
      <p:pic>
        <p:nvPicPr>
          <p:cNvPr id="8" name="Picture 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52400" y="1554817"/>
            <a:ext cx="3062988" cy="4083984"/>
          </a:xfrm>
          <a:prstGeom prst="rect">
            <a:avLst/>
          </a:prstGeom>
          <a:effectLst>
            <a:outerShdw blurRad="50800" dist="38100" dir="2700000" algn="tl" rotWithShape="0">
              <a:prstClr val="black">
                <a:alpha val="40000"/>
              </a:prstClr>
            </a:outerShdw>
          </a:effectLst>
        </p:spPr>
      </p:pic>
      <p:pic>
        <p:nvPicPr>
          <p:cNvPr id="9" name="Picture 8"/>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743200" y="3205700"/>
            <a:ext cx="4267200" cy="3200400"/>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342839" y="1595456"/>
            <a:ext cx="4458322" cy="2988469"/>
          </a:xfrm>
          <a:prstGeom prst="rect">
            <a:avLst/>
          </a:prstGeom>
          <a:effectLst>
            <a:outerShdw blurRad="50800" dist="38100" dir="2700000" algn="tl" rotWithShape="0">
              <a:prstClr val="black">
                <a:alpha val="40000"/>
              </a:prstClr>
            </a:outerShdw>
          </a:effectLst>
        </p:spPr>
      </p:pic>
      <p:pic>
        <p:nvPicPr>
          <p:cNvPr id="11" name="Picture 10"/>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5405827" y="1481650"/>
            <a:ext cx="3509573" cy="233782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986296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9144000" cy="1470025"/>
          </a:xfrm>
        </p:spPr>
        <p:txBody>
          <a:bodyPr/>
          <a:lstStyle/>
          <a:p>
            <a:r>
              <a:rPr lang="en-US" dirty="0"/>
              <a:t>Keith </a:t>
            </a:r>
            <a:r>
              <a:rPr lang="en-US" dirty="0" smtClean="0"/>
              <a:t>Conover</a:t>
            </a:r>
            <a:br>
              <a:rPr lang="en-US" dirty="0" smtClean="0"/>
            </a:br>
            <a:r>
              <a:rPr lang="en-US" dirty="0" smtClean="0"/>
              <a:t>NC Broadband </a:t>
            </a:r>
            <a:r>
              <a:rPr lang="en-US" dirty="0"/>
              <a:t>Infrastructure </a:t>
            </a:r>
            <a:r>
              <a:rPr lang="en-US" dirty="0" smtClean="0"/>
              <a:t>Office</a:t>
            </a:r>
            <a:endParaRPr lang="en-US" dirty="0"/>
          </a:p>
        </p:txBody>
      </p:sp>
    </p:spTree>
    <p:extLst>
      <p:ext uri="{BB962C8B-B14F-4D97-AF65-F5344CB8AC3E}">
        <p14:creationId xmlns:p14="http://schemas.microsoft.com/office/powerpoint/2010/main" val="37886657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 y="304800"/>
            <a:ext cx="8839201" cy="1470025"/>
          </a:xfrm>
        </p:spPr>
        <p:txBody>
          <a:bodyPr/>
          <a:lstStyle/>
          <a:p>
            <a:r>
              <a:rPr lang="en-US" sz="2800" b="0" i="1" dirty="0" smtClean="0"/>
              <a:t>Google </a:t>
            </a:r>
            <a:r>
              <a:rPr lang="en-US" sz="2800" b="0" i="1" dirty="0"/>
              <a:t>access chief Kevin Lo told audiences at a broadband forum that the key strategy for attracting Google Fiber to your city is not about tax breaks; it's about cooperation. Internet providers need easy access to power poles, ducts and cable conduits. Not to mention maps that show where this equipment is situated, plus the location of water, power and gas lines, phone cables, utility tunnels and underground conduits. They also need construction permits issued quickly and complete cooperation of all city officials</a:t>
            </a:r>
            <a:r>
              <a:rPr lang="en-US" sz="2800" b="0" i="1" dirty="0" smtClean="0"/>
              <a:t>.</a:t>
            </a:r>
            <a:r>
              <a:rPr lang="en-US" sz="2800" b="0" i="1" dirty="0"/>
              <a:t/>
            </a:r>
            <a:br>
              <a:rPr lang="en-US" sz="2800" b="0" i="1" dirty="0"/>
            </a:br>
            <a:r>
              <a:rPr lang="en-US" sz="2800" b="0" i="1" dirty="0" smtClean="0"/>
              <a:t>			</a:t>
            </a:r>
            <a:r>
              <a:rPr lang="en-US" sz="2400" dirty="0" smtClean="0"/>
              <a:t>- </a:t>
            </a:r>
            <a:r>
              <a:rPr lang="en-US" sz="2400" dirty="0"/>
              <a:t>excerpt from </a:t>
            </a:r>
            <a:r>
              <a:rPr lang="en-US" sz="2400" dirty="0" smtClean="0">
                <a:hlinkClick r:id="rId2"/>
              </a:rPr>
              <a:t>CIO.com</a:t>
            </a:r>
            <a:r>
              <a:rPr lang="en-US" sz="2400" dirty="0" smtClean="0"/>
              <a:t>  </a:t>
            </a:r>
            <a:endParaRPr lang="en-US" sz="2800" dirty="0"/>
          </a:p>
        </p:txBody>
      </p:sp>
    </p:spTree>
    <p:extLst>
      <p:ext uri="{BB962C8B-B14F-4D97-AF65-F5344CB8AC3E}">
        <p14:creationId xmlns:p14="http://schemas.microsoft.com/office/powerpoint/2010/main" val="7897792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9144000" cy="1470025"/>
          </a:xfrm>
        </p:spPr>
        <p:txBody>
          <a:bodyPr/>
          <a:lstStyle/>
          <a:p>
            <a:r>
              <a:rPr lang="en-US" dirty="0"/>
              <a:t>Keith </a:t>
            </a:r>
            <a:r>
              <a:rPr lang="en-US" dirty="0" smtClean="0"/>
              <a:t>Conover</a:t>
            </a:r>
            <a:br>
              <a:rPr lang="en-US" dirty="0" smtClean="0"/>
            </a:br>
            <a:r>
              <a:rPr lang="en-US" dirty="0" smtClean="0"/>
              <a:t>NC Broadband </a:t>
            </a:r>
            <a:r>
              <a:rPr lang="en-US" dirty="0"/>
              <a:t>Infrastructure Office</a:t>
            </a:r>
            <a:br>
              <a:rPr lang="en-US" dirty="0"/>
            </a:br>
            <a:r>
              <a:rPr lang="en-US" dirty="0" smtClean="0">
                <a:hlinkClick r:id="rId2"/>
              </a:rPr>
              <a:t>keith.conover@nc.gov</a:t>
            </a:r>
            <a:r>
              <a:rPr lang="en-US" dirty="0" smtClean="0"/>
              <a:t> </a:t>
            </a:r>
            <a:endParaRPr lang="en-US" dirty="0"/>
          </a:p>
        </p:txBody>
      </p:sp>
    </p:spTree>
    <p:extLst>
      <p:ext uri="{BB962C8B-B14F-4D97-AF65-F5344CB8AC3E}">
        <p14:creationId xmlns:p14="http://schemas.microsoft.com/office/powerpoint/2010/main" val="11795854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Take-</a:t>
            </a:r>
            <a:r>
              <a:rPr lang="en-US" dirty="0" err="1" smtClean="0"/>
              <a:t>Aways</a:t>
            </a:r>
            <a:endParaRPr lang="en-US" dirty="0"/>
          </a:p>
        </p:txBody>
      </p:sp>
      <p:sp>
        <p:nvSpPr>
          <p:cNvPr id="3" name="Content Placeholder 2"/>
          <p:cNvSpPr>
            <a:spLocks noGrp="1"/>
          </p:cNvSpPr>
          <p:nvPr>
            <p:ph idx="1"/>
          </p:nvPr>
        </p:nvSpPr>
        <p:spPr>
          <a:xfrm>
            <a:off x="152400" y="1600200"/>
            <a:ext cx="8915400" cy="1295399"/>
          </a:xfrm>
        </p:spPr>
        <p:txBody>
          <a:bodyPr/>
          <a:lstStyle/>
          <a:p>
            <a:r>
              <a:rPr lang="en-US" b="1" dirty="0" smtClean="0"/>
              <a:t>Movement:</a:t>
            </a:r>
            <a:r>
              <a:rPr lang="en-US" dirty="0" smtClean="0"/>
              <a:t> “The How” is changing-Do you understand what this means for </a:t>
            </a:r>
            <a:r>
              <a:rPr lang="en-US" dirty="0"/>
              <a:t>your community </a:t>
            </a:r>
            <a:r>
              <a:rPr lang="en-US" dirty="0" smtClean="0"/>
              <a:t>and what </a:t>
            </a:r>
            <a:r>
              <a:rPr lang="en-US" i="1" dirty="0" smtClean="0">
                <a:solidFill>
                  <a:srgbClr val="0950A5"/>
                </a:solidFill>
              </a:rPr>
              <a:t>hidden opportunities</a:t>
            </a:r>
            <a:r>
              <a:rPr lang="en-US" dirty="0" smtClean="0">
                <a:solidFill>
                  <a:srgbClr val="0950A5"/>
                </a:solidFill>
              </a:rPr>
              <a:t> </a:t>
            </a:r>
            <a:r>
              <a:rPr lang="en-US" dirty="0" smtClean="0"/>
              <a:t>exist?  How can you help </a:t>
            </a:r>
            <a:r>
              <a:rPr lang="en-US" dirty="0" smtClean="0">
                <a:solidFill>
                  <a:srgbClr val="0950A5"/>
                </a:solidFill>
              </a:rPr>
              <a:t>communicate this to others</a:t>
            </a:r>
            <a:r>
              <a:rPr lang="en-US" dirty="0" smtClean="0"/>
              <a:t>? </a:t>
            </a:r>
          </a:p>
          <a:p>
            <a:r>
              <a:rPr lang="en-US" b="1" dirty="0" smtClean="0"/>
              <a:t>Planning:</a:t>
            </a:r>
            <a:r>
              <a:rPr lang="en-US" dirty="0" smtClean="0"/>
              <a:t> </a:t>
            </a:r>
            <a:r>
              <a:rPr lang="en-US" dirty="0">
                <a:solidFill>
                  <a:srgbClr val="0950A5"/>
                </a:solidFill>
              </a:rPr>
              <a:t>Corridor </a:t>
            </a:r>
            <a:r>
              <a:rPr lang="en-US" dirty="0" smtClean="0">
                <a:solidFill>
                  <a:srgbClr val="0950A5"/>
                </a:solidFill>
              </a:rPr>
              <a:t>identification</a:t>
            </a:r>
            <a:r>
              <a:rPr lang="en-US" dirty="0"/>
              <a:t>? </a:t>
            </a:r>
            <a:r>
              <a:rPr lang="en-US" dirty="0">
                <a:solidFill>
                  <a:srgbClr val="0950A5"/>
                </a:solidFill>
              </a:rPr>
              <a:t>ROW acquisition</a:t>
            </a:r>
            <a:r>
              <a:rPr lang="en-US" dirty="0"/>
              <a:t>? </a:t>
            </a:r>
            <a:r>
              <a:rPr lang="en-US" dirty="0" smtClean="0"/>
              <a:t>What are your </a:t>
            </a:r>
            <a:r>
              <a:rPr lang="en-US" dirty="0" smtClean="0">
                <a:solidFill>
                  <a:srgbClr val="0950A5"/>
                </a:solidFill>
              </a:rPr>
              <a:t>community values </a:t>
            </a:r>
            <a:r>
              <a:rPr lang="en-US" dirty="0" smtClean="0"/>
              <a:t>and how can you ensure they are preserved? Planning processes that </a:t>
            </a:r>
            <a:r>
              <a:rPr lang="en-US" dirty="0">
                <a:solidFill>
                  <a:srgbClr val="0950A5"/>
                </a:solidFill>
              </a:rPr>
              <a:t>engage </a:t>
            </a:r>
            <a:r>
              <a:rPr lang="en-US" dirty="0" smtClean="0">
                <a:solidFill>
                  <a:srgbClr val="0950A5"/>
                </a:solidFill>
              </a:rPr>
              <a:t>citizens </a:t>
            </a:r>
            <a:r>
              <a:rPr lang="en-US" dirty="0" smtClean="0"/>
              <a:t>and set forth a </a:t>
            </a:r>
            <a:r>
              <a:rPr lang="en-US" dirty="0" smtClean="0">
                <a:solidFill>
                  <a:srgbClr val="0950A5"/>
                </a:solidFill>
              </a:rPr>
              <a:t>vision</a:t>
            </a:r>
            <a:r>
              <a:rPr lang="en-US" dirty="0" smtClean="0"/>
              <a:t>? Standing </a:t>
            </a:r>
            <a:r>
              <a:rPr lang="en-US" dirty="0" smtClean="0">
                <a:solidFill>
                  <a:srgbClr val="0950A5"/>
                </a:solidFill>
              </a:rPr>
              <a:t>agreements around </a:t>
            </a:r>
            <a:r>
              <a:rPr lang="en-US" dirty="0">
                <a:solidFill>
                  <a:srgbClr val="0950A5"/>
                </a:solidFill>
              </a:rPr>
              <a:t>d</a:t>
            </a:r>
            <a:r>
              <a:rPr lang="en-US" dirty="0" smtClean="0">
                <a:solidFill>
                  <a:srgbClr val="0950A5"/>
                </a:solidFill>
              </a:rPr>
              <a:t>evelopment approval </a:t>
            </a:r>
            <a:r>
              <a:rPr lang="en-US" dirty="0" smtClean="0"/>
              <a:t>that keep long term goals in mind?</a:t>
            </a:r>
            <a:endParaRPr lang="en-US" dirty="0"/>
          </a:p>
          <a:p>
            <a:r>
              <a:rPr lang="en-US" b="1" dirty="0"/>
              <a:t>Local </a:t>
            </a:r>
            <a:r>
              <a:rPr lang="en-US" b="1" dirty="0" smtClean="0"/>
              <a:t>government: </a:t>
            </a:r>
            <a:r>
              <a:rPr lang="en-US" dirty="0" smtClean="0"/>
              <a:t>Elected or staff, </a:t>
            </a:r>
            <a:r>
              <a:rPr lang="en-US" dirty="0" smtClean="0">
                <a:solidFill>
                  <a:srgbClr val="0950A5"/>
                </a:solidFill>
              </a:rPr>
              <a:t>you have a role to play</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467600" y="147715"/>
            <a:ext cx="1447800" cy="145248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889952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0" y="381000"/>
            <a:ext cx="9144000" cy="182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lgn="l" rtl="0" fontAlgn="base">
              <a:lnSpc>
                <a:spcPts val="3900"/>
              </a:lnSpc>
              <a:spcBef>
                <a:spcPct val="0"/>
              </a:spcBef>
              <a:spcAft>
                <a:spcPct val="0"/>
              </a:spcAft>
              <a:defRPr sz="3800" b="1">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cs typeface="Arial" charset="0"/>
              </a:defRPr>
            </a:lvl2pPr>
            <a:lvl3pPr algn="ctr" rtl="0" fontAlgn="base">
              <a:spcBef>
                <a:spcPct val="0"/>
              </a:spcBef>
              <a:spcAft>
                <a:spcPct val="0"/>
              </a:spcAft>
              <a:defRPr sz="4400">
                <a:solidFill>
                  <a:schemeClr val="tx2"/>
                </a:solidFill>
                <a:latin typeface="Arial" charset="0"/>
                <a:ea typeface="ＭＳ Ｐゴシック" charset="0"/>
                <a:cs typeface="Arial" charset="0"/>
              </a:defRPr>
            </a:lvl3pPr>
            <a:lvl4pPr algn="ctr" rtl="0" fontAlgn="base">
              <a:spcBef>
                <a:spcPct val="0"/>
              </a:spcBef>
              <a:spcAft>
                <a:spcPct val="0"/>
              </a:spcAft>
              <a:defRPr sz="4400">
                <a:solidFill>
                  <a:schemeClr val="tx2"/>
                </a:solidFill>
                <a:latin typeface="Arial" charset="0"/>
                <a:ea typeface="ＭＳ Ｐゴシック" charset="0"/>
                <a:cs typeface="Arial" charset="0"/>
              </a:defRPr>
            </a:lvl4pPr>
            <a:lvl5pPr algn="ctr" rtl="0" fontAlgn="base">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a:lstStyle>
          <a:p>
            <a:pPr algn="ctr">
              <a:lnSpc>
                <a:spcPts val="6000"/>
              </a:lnSpc>
              <a:defRPr/>
            </a:pPr>
            <a:r>
              <a:rPr lang="en-US" sz="4800" dirty="0" smtClean="0"/>
              <a:t>Comments </a:t>
            </a:r>
            <a:br>
              <a:rPr lang="en-US" sz="4800" dirty="0" smtClean="0"/>
            </a:br>
            <a:r>
              <a:rPr lang="en-US" sz="4800" dirty="0" smtClean="0"/>
              <a:t>and Questions?</a:t>
            </a:r>
          </a:p>
          <a:p>
            <a:pPr algn="ctr">
              <a:lnSpc>
                <a:spcPts val="6000"/>
              </a:lnSpc>
              <a:defRPr/>
            </a:pPr>
            <a:endParaRPr lang="en-US" sz="4800" dirty="0"/>
          </a:p>
        </p:txBody>
      </p:sp>
      <p:sp>
        <p:nvSpPr>
          <p:cNvPr id="3" name="Rectangle 2"/>
          <p:cNvSpPr/>
          <p:nvPr/>
        </p:nvSpPr>
        <p:spPr>
          <a:xfrm>
            <a:off x="1676400" y="2209800"/>
            <a:ext cx="5791200" cy="1384995"/>
          </a:xfrm>
          <a:prstGeom prst="rect">
            <a:avLst/>
          </a:prstGeom>
        </p:spPr>
        <p:txBody>
          <a:bodyPr wrap="square">
            <a:spAutoFit/>
          </a:bodyPr>
          <a:lstStyle/>
          <a:p>
            <a:pPr lvl="0" algn="ctr">
              <a:defRPr/>
            </a:pPr>
            <a:r>
              <a:rPr lang="en-US" sz="2800" dirty="0">
                <a:solidFill>
                  <a:srgbClr val="000000"/>
                </a:solidFill>
              </a:rPr>
              <a:t>Keith Conover</a:t>
            </a:r>
            <a:br>
              <a:rPr lang="en-US" sz="2800" dirty="0">
                <a:solidFill>
                  <a:srgbClr val="000000"/>
                </a:solidFill>
              </a:rPr>
            </a:br>
            <a:r>
              <a:rPr lang="en-US" sz="2800" dirty="0">
                <a:solidFill>
                  <a:srgbClr val="000000"/>
                </a:solidFill>
              </a:rPr>
              <a:t>NC Broadband Infrastructure Office</a:t>
            </a:r>
            <a:br>
              <a:rPr lang="en-US" sz="2800" dirty="0">
                <a:solidFill>
                  <a:srgbClr val="000000"/>
                </a:solidFill>
              </a:rPr>
            </a:br>
            <a:r>
              <a:rPr lang="en-US" sz="2800" dirty="0">
                <a:solidFill>
                  <a:srgbClr val="000000"/>
                </a:solidFill>
                <a:hlinkClick r:id="rId2"/>
              </a:rPr>
              <a:t>keith.conover@nc.gov</a:t>
            </a:r>
            <a:r>
              <a:rPr lang="en-US" sz="2800" dirty="0">
                <a:solidFill>
                  <a:srgbClr val="000000"/>
                </a:solidFill>
              </a:rPr>
              <a:t> </a:t>
            </a:r>
          </a:p>
        </p:txBody>
      </p:sp>
      <p:sp>
        <p:nvSpPr>
          <p:cNvPr id="5" name="Rectangle 4"/>
          <p:cNvSpPr/>
          <p:nvPr/>
        </p:nvSpPr>
        <p:spPr>
          <a:xfrm>
            <a:off x="1676400" y="3886200"/>
            <a:ext cx="5791200" cy="1384995"/>
          </a:xfrm>
          <a:prstGeom prst="rect">
            <a:avLst/>
          </a:prstGeom>
        </p:spPr>
        <p:txBody>
          <a:bodyPr wrap="square">
            <a:spAutoFit/>
          </a:bodyPr>
          <a:lstStyle/>
          <a:p>
            <a:pPr lvl="0" algn="ctr">
              <a:defRPr/>
            </a:pPr>
            <a:r>
              <a:rPr lang="en-US" sz="2800" dirty="0" smtClean="0">
                <a:solidFill>
                  <a:srgbClr val="000000"/>
                </a:solidFill>
              </a:rPr>
              <a:t>Jason Wager</a:t>
            </a:r>
          </a:p>
          <a:p>
            <a:pPr lvl="0" algn="ctr">
              <a:defRPr/>
            </a:pPr>
            <a:r>
              <a:rPr lang="en-US" sz="2800" dirty="0" smtClean="0">
                <a:solidFill>
                  <a:srgbClr val="000000"/>
                </a:solidFill>
              </a:rPr>
              <a:t>Centralina COG</a:t>
            </a:r>
          </a:p>
          <a:p>
            <a:pPr lvl="0" algn="ctr">
              <a:defRPr/>
            </a:pPr>
            <a:r>
              <a:rPr lang="en-US" sz="2800" dirty="0" smtClean="0">
                <a:solidFill>
                  <a:srgbClr val="000000"/>
                </a:solidFill>
                <a:hlinkClick r:id="rId3"/>
              </a:rPr>
              <a:t>jwager@Centralina.org</a:t>
            </a:r>
            <a:r>
              <a:rPr lang="en-US" sz="2800" dirty="0" smtClean="0">
                <a:solidFill>
                  <a:srgbClr val="000000"/>
                </a:solidFill>
              </a:rPr>
              <a:t>  </a:t>
            </a:r>
            <a:endParaRPr lang="en-US" sz="2800" dirty="0">
              <a:solidFill>
                <a:srgbClr val="00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838200" y="3276600"/>
            <a:ext cx="7543800" cy="1905000"/>
          </a:xfrm>
        </p:spPr>
        <p:txBody>
          <a:bodyPr/>
          <a:lstStyle/>
          <a:p>
            <a:r>
              <a:rPr lang="en-US" sz="3800" dirty="0"/>
              <a:t>Disruptive Demographic Trends and the Implications for Regional Transit Planning, Innovation Hubs, and Place-Making?</a:t>
            </a:r>
          </a:p>
          <a:p>
            <a:endParaRPr lang="en-US" sz="3200" dirty="0"/>
          </a:p>
        </p:txBody>
      </p:sp>
      <p:sp>
        <p:nvSpPr>
          <p:cNvPr id="2" name="Rectangle 1"/>
          <p:cNvSpPr/>
          <p:nvPr/>
        </p:nvSpPr>
        <p:spPr>
          <a:xfrm>
            <a:off x="76200" y="228600"/>
            <a:ext cx="9067800" cy="923330"/>
          </a:xfrm>
          <a:prstGeom prst="rect">
            <a:avLst/>
          </a:prstGeom>
          <a:noFill/>
        </p:spPr>
        <p:txBody>
          <a:bodyPr wrap="square" lIns="91440" tIns="45720" rIns="91440" bIns="45720">
            <a:spAutoFit/>
          </a:bodyPr>
          <a:lstStyle/>
          <a:p>
            <a:pPr algn="ct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Rectangle 2"/>
          <p:cNvSpPr/>
          <p:nvPr/>
        </p:nvSpPr>
        <p:spPr>
          <a:xfrm>
            <a:off x="0" y="381000"/>
            <a:ext cx="9144000" cy="923330"/>
          </a:xfrm>
          <a:prstGeom prst="rect">
            <a:avLst/>
          </a:prstGeom>
          <a:noFill/>
        </p:spPr>
        <p:txBody>
          <a:bodyPr wrap="square" lIns="91440" tIns="45720" rIns="91440" bIns="45720">
            <a:spAutoFit/>
          </a:bodyPr>
          <a:lstStyle/>
          <a:p>
            <a:pPr algn="ct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Rectangle 3"/>
          <p:cNvSpPr/>
          <p:nvPr/>
        </p:nvSpPr>
        <p:spPr>
          <a:xfrm>
            <a:off x="4123068" y="228600"/>
            <a:ext cx="184731" cy="923330"/>
          </a:xfrm>
          <a:prstGeom prst="rect">
            <a:avLst/>
          </a:prstGeom>
          <a:noFill/>
        </p:spPr>
        <p:txBody>
          <a:bodyPr wrap="none" lIns="91440" tIns="45720" rIns="91440" bIns="45720">
            <a:spAutoFit/>
          </a:bodyPr>
          <a:lstStyle/>
          <a:p>
            <a:pPr algn="ct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Rectangle 6"/>
          <p:cNvSpPr/>
          <p:nvPr/>
        </p:nvSpPr>
        <p:spPr>
          <a:xfrm>
            <a:off x="0" y="716616"/>
            <a:ext cx="9144000" cy="2123658"/>
          </a:xfrm>
          <a:prstGeom prst="rect">
            <a:avLst/>
          </a:prstGeom>
          <a:noFill/>
        </p:spPr>
        <p:txBody>
          <a:bodyPr wrap="square" lIns="91440" tIns="45720" rIns="91440" bIns="45720">
            <a:spAutoFit/>
          </a:bodyPr>
          <a:lstStyle/>
          <a:p>
            <a:pPr algn="ctr"/>
            <a:r>
              <a:rPr lang="en-US" sz="4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Innovation Café #3</a:t>
            </a:r>
            <a:br>
              <a:rPr lang="en-US" sz="4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4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Innovation Corridors: Charting Our Region’s Transit Opportunities</a:t>
            </a:r>
          </a:p>
        </p:txBody>
      </p:sp>
    </p:spTree>
    <p:custDataLst>
      <p:tags r:id="rId1"/>
    </p:custDataLst>
    <p:extLst>
      <p:ext uri="{BB962C8B-B14F-4D97-AF65-F5344CB8AC3E}">
        <p14:creationId xmlns:p14="http://schemas.microsoft.com/office/powerpoint/2010/main" val="2478963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Guiding</a:t>
            </a:r>
            <a:r>
              <a:rPr lang="en-US" dirty="0" smtClean="0"/>
              <a:t> Questions</a:t>
            </a:r>
            <a:endParaRPr lang="en-US" dirty="0"/>
          </a:p>
        </p:txBody>
      </p:sp>
      <p:sp>
        <p:nvSpPr>
          <p:cNvPr id="3" name="Content Placeholder 2"/>
          <p:cNvSpPr>
            <a:spLocks noGrp="1"/>
          </p:cNvSpPr>
          <p:nvPr>
            <p:ph idx="1"/>
          </p:nvPr>
        </p:nvSpPr>
        <p:spPr>
          <a:xfrm>
            <a:off x="457200" y="1524000"/>
            <a:ext cx="8534400" cy="4525963"/>
          </a:xfrm>
        </p:spPr>
        <p:txBody>
          <a:bodyPr/>
          <a:lstStyle/>
          <a:p>
            <a:pPr marL="342900" indent="-342900">
              <a:spcBef>
                <a:spcPts val="1200"/>
              </a:spcBef>
              <a:buFont typeface="+mj-lt"/>
              <a:buAutoNum type="arabicPeriod"/>
            </a:pPr>
            <a:r>
              <a:rPr lang="en-US" sz="1350" dirty="0"/>
              <a:t>Innovation Corridors is essentially about “</a:t>
            </a:r>
            <a:r>
              <a:rPr lang="en-US" sz="1350" dirty="0" err="1"/>
              <a:t>placemaking</a:t>
            </a:r>
            <a:r>
              <a:rPr lang="en-US" sz="1350" dirty="0"/>
              <a:t>” focused on identifying and developing elements that will support economic and job growth and continued quality of life for current and future generations in  your community. What key stakeholders are required to achieve this task in your community?  </a:t>
            </a:r>
          </a:p>
          <a:p>
            <a:pPr marL="342900" indent="-342900">
              <a:spcBef>
                <a:spcPts val="1200"/>
              </a:spcBef>
              <a:buFont typeface="+mj-lt"/>
              <a:buAutoNum type="arabicPeriod"/>
            </a:pPr>
            <a:r>
              <a:rPr lang="en-US" sz="1350" dirty="0"/>
              <a:t>Given the desire for better access to transit, urban living, and access to retail/work/recreational activities by Millennials and Baby Boomers, how can the region best develop a framework for private development to build upon</a:t>
            </a:r>
            <a:r>
              <a:rPr lang="en-US" sz="1350" dirty="0" smtClean="0"/>
              <a:t>?</a:t>
            </a:r>
            <a:endParaRPr lang="en-US" sz="1350" dirty="0"/>
          </a:p>
          <a:p>
            <a:pPr marL="342900" indent="-342900">
              <a:spcBef>
                <a:spcPts val="1200"/>
              </a:spcBef>
              <a:buFont typeface="+mj-lt"/>
              <a:buAutoNum type="arabicPeriod"/>
            </a:pPr>
            <a:r>
              <a:rPr lang="en-US" sz="1350" dirty="0"/>
              <a:t>How can broadband access be used to enhance innovation along the future transit corridors</a:t>
            </a:r>
            <a:r>
              <a:rPr lang="en-US" sz="1350" dirty="0" smtClean="0"/>
              <a:t>?</a:t>
            </a:r>
            <a:endParaRPr lang="en-US" sz="1350" dirty="0"/>
          </a:p>
          <a:p>
            <a:pPr marL="342900" indent="-342900">
              <a:spcBef>
                <a:spcPts val="1200"/>
              </a:spcBef>
              <a:buFont typeface="+mj-lt"/>
              <a:buAutoNum type="arabicPeriod"/>
            </a:pPr>
            <a:r>
              <a:rPr lang="en-US" sz="1350" dirty="0"/>
              <a:t>What strategies are needed to attract businesses along future transit corridors</a:t>
            </a:r>
            <a:r>
              <a:rPr lang="en-US" sz="1350" dirty="0" smtClean="0"/>
              <a:t>?</a:t>
            </a:r>
            <a:endParaRPr lang="en-US" sz="1350" dirty="0"/>
          </a:p>
          <a:p>
            <a:pPr marL="342900" indent="-342900">
              <a:spcBef>
                <a:spcPts val="1200"/>
              </a:spcBef>
              <a:buFont typeface="+mj-lt"/>
              <a:buAutoNum type="arabicPeriod"/>
            </a:pPr>
            <a:r>
              <a:rPr lang="en-US" sz="1350" dirty="0"/>
              <a:t>What strategies can/should be used to move forward with the Innovation Corridor concept</a:t>
            </a:r>
            <a:r>
              <a:rPr lang="en-US" sz="1350" dirty="0" smtClean="0"/>
              <a:t>?</a:t>
            </a:r>
            <a:endParaRPr lang="en-US" sz="1350" dirty="0"/>
          </a:p>
          <a:p>
            <a:pPr marL="342900" indent="-342900">
              <a:spcBef>
                <a:spcPts val="1200"/>
              </a:spcBef>
              <a:buFont typeface="+mj-lt"/>
              <a:buAutoNum type="arabicPeriod"/>
            </a:pPr>
            <a:r>
              <a:rPr lang="en-US" sz="1350" dirty="0"/>
              <a:t>What elements of the Innovation Corridors concept would be most appealing to your community</a:t>
            </a:r>
            <a:r>
              <a:rPr lang="en-US" sz="1350" dirty="0" smtClean="0"/>
              <a:t>?</a:t>
            </a:r>
            <a:endParaRPr lang="en-US" sz="1350" dirty="0"/>
          </a:p>
          <a:p>
            <a:pPr marL="342900" indent="-342900">
              <a:spcBef>
                <a:spcPts val="1200"/>
              </a:spcBef>
              <a:buFont typeface="+mj-lt"/>
              <a:buAutoNum type="arabicPeriod"/>
            </a:pPr>
            <a:r>
              <a:rPr lang="en-US" sz="1350" dirty="0"/>
              <a:t>What aspect of this concept would need clarification before this idea could be successfully communicated more broadly</a:t>
            </a:r>
            <a:r>
              <a:rPr lang="en-US" sz="1350" dirty="0" smtClean="0"/>
              <a:t>?</a:t>
            </a:r>
            <a:endParaRPr lang="en-US" sz="1350" dirty="0"/>
          </a:p>
          <a:p>
            <a:pPr marL="342900" indent="-342900">
              <a:spcBef>
                <a:spcPts val="1200"/>
              </a:spcBef>
              <a:buFont typeface="+mj-lt"/>
              <a:buAutoNum type="arabicPeriod"/>
            </a:pPr>
            <a:r>
              <a:rPr lang="en-US" sz="1350" dirty="0"/>
              <a:t>What are the “deliverables” required to build  support for regional transit and  to build support for funding Innovation Corridor Infrastructure outside of Mecklenburg County (through local option sales tax, tax increment financing, etc.)?</a:t>
            </a:r>
          </a:p>
          <a:p>
            <a:pPr marL="342900" indent="-342900">
              <a:spcBef>
                <a:spcPts val="1200"/>
              </a:spcBef>
              <a:buFont typeface="+mj-lt"/>
              <a:buAutoNum type="arabicPeriod"/>
            </a:pPr>
            <a:endParaRPr lang="en-US" sz="1350" dirty="0"/>
          </a:p>
        </p:txBody>
      </p:sp>
    </p:spTree>
    <p:custDataLst>
      <p:tags r:id="rId1"/>
    </p:custDataLst>
    <p:extLst>
      <p:ext uri="{BB962C8B-B14F-4D97-AF65-F5344CB8AC3E}">
        <p14:creationId xmlns:p14="http://schemas.microsoft.com/office/powerpoint/2010/main" val="2354898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228600"/>
            <a:ext cx="6172200" cy="1600201"/>
          </a:xfrm>
        </p:spPr>
        <p:txBody>
          <a:bodyPr/>
          <a:lstStyle/>
          <a:p>
            <a:pPr>
              <a:lnSpc>
                <a:spcPct val="100000"/>
              </a:lnSpc>
            </a:pPr>
            <a:r>
              <a:rPr lang="en-US" sz="4200" dirty="0" smtClean="0">
                <a:solidFill>
                  <a:srgbClr val="F9F9F9"/>
                </a:solidFill>
              </a:rPr>
              <a:t>Innovation Corridors</a:t>
            </a:r>
            <a:br>
              <a:rPr lang="en-US" sz="4200" dirty="0" smtClean="0">
                <a:solidFill>
                  <a:srgbClr val="F9F9F9"/>
                </a:solidFill>
              </a:rPr>
            </a:br>
            <a:r>
              <a:rPr lang="en-US" sz="4400" dirty="0" smtClean="0">
                <a:latin typeface="Papyrus" panose="03070502060502030205" pitchFamily="66" charset="0"/>
              </a:rPr>
              <a:t>Innovation </a:t>
            </a:r>
            <a:r>
              <a:rPr lang="en-US" sz="4400" dirty="0">
                <a:latin typeface="Papyrus" panose="03070502060502030205" pitchFamily="66" charset="0"/>
              </a:rPr>
              <a:t>Café</a:t>
            </a:r>
            <a:r>
              <a:rPr lang="en-US" sz="4400" dirty="0"/>
              <a:t/>
            </a:r>
            <a:br>
              <a:rPr lang="en-US" sz="4400" dirty="0"/>
            </a:br>
            <a:endParaRPr lang="en-US" sz="4200" dirty="0">
              <a:solidFill>
                <a:srgbClr val="F9F9F9"/>
              </a:solidFill>
            </a:endParaRPr>
          </a:p>
        </p:txBody>
      </p:sp>
      <p:sp>
        <p:nvSpPr>
          <p:cNvPr id="6" name="Subtitle 5"/>
          <p:cNvSpPr>
            <a:spLocks noGrp="1"/>
          </p:cNvSpPr>
          <p:nvPr>
            <p:ph type="subTitle" idx="1"/>
          </p:nvPr>
        </p:nvSpPr>
        <p:spPr>
          <a:xfrm>
            <a:off x="3116503" y="4587658"/>
            <a:ext cx="5894145" cy="838200"/>
          </a:xfrm>
        </p:spPr>
        <p:txBody>
          <a:bodyPr/>
          <a:lstStyle/>
          <a:p>
            <a:r>
              <a:rPr lang="en-US" dirty="0"/>
              <a:t>Targeted </a:t>
            </a:r>
            <a:r>
              <a:rPr lang="en-US" dirty="0" smtClean="0"/>
              <a:t>Economic Growth in Communities… Done Differently</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36292" y="320458"/>
            <a:ext cx="3074357" cy="4099142"/>
          </a:xfrm>
          <a:prstGeom prst="rect">
            <a:avLst/>
          </a:prstGeom>
          <a:effectLst>
            <a:outerShdw blurRad="50800" dist="38100" dir="2700000" algn="tl" rotWithShape="0">
              <a:prstClr val="black">
                <a:alpha val="40000"/>
              </a:prstClr>
            </a:outerShdw>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1668353"/>
            <a:ext cx="2887903" cy="3850538"/>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Take-</a:t>
            </a:r>
            <a:r>
              <a:rPr lang="en-US" dirty="0" err="1" smtClean="0"/>
              <a:t>Aways</a:t>
            </a:r>
            <a:endParaRPr lang="en-US" dirty="0"/>
          </a:p>
        </p:txBody>
      </p:sp>
      <p:sp>
        <p:nvSpPr>
          <p:cNvPr id="3" name="Content Placeholder 2"/>
          <p:cNvSpPr>
            <a:spLocks noGrp="1"/>
          </p:cNvSpPr>
          <p:nvPr>
            <p:ph idx="1"/>
          </p:nvPr>
        </p:nvSpPr>
        <p:spPr>
          <a:xfrm>
            <a:off x="2438400" y="1828800"/>
            <a:ext cx="6705600" cy="1295399"/>
          </a:xfrm>
        </p:spPr>
        <p:txBody>
          <a:bodyPr/>
          <a:lstStyle/>
          <a:p>
            <a:r>
              <a:rPr lang="en-US" b="1" dirty="0" smtClean="0"/>
              <a:t>Movement</a:t>
            </a:r>
            <a:r>
              <a:rPr lang="en-US" dirty="0" smtClean="0"/>
              <a:t>—of people, goods, and information—is presently undergoing rapid transformation</a:t>
            </a:r>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7200" y="1676400"/>
            <a:ext cx="1447800" cy="1452485"/>
          </a:xfrm>
          <a:prstGeom prst="rect">
            <a:avLst/>
          </a:prstGeom>
          <a:effectLst>
            <a:outerShdw blurRad="50800" dist="38100" dir="2700000" algn="tl" rotWithShape="0">
              <a:prstClr val="black">
                <a:alpha val="40000"/>
              </a:prstClr>
            </a:outerShdw>
          </a:effectLst>
        </p:spPr>
      </p:pic>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452770" y="2971800"/>
            <a:ext cx="3462630" cy="2775689"/>
          </a:xfrm>
          <a:prstGeom prst="rect">
            <a:avLst/>
          </a:prstGeom>
          <a:effectLst>
            <a:outerShdw blurRad="50800" dist="38100" dir="2700000" algn="tl" rotWithShape="0">
              <a:prstClr val="black">
                <a:alpha val="40000"/>
              </a:prstClr>
            </a:outerShdw>
          </a:effectLst>
        </p:spPr>
      </p:pic>
      <p:sp>
        <p:nvSpPr>
          <p:cNvPr id="8" name="Content Placeholder 2"/>
          <p:cNvSpPr txBox="1">
            <a:spLocks/>
          </p:cNvSpPr>
          <p:nvPr/>
        </p:nvSpPr>
        <p:spPr bwMode="auto">
          <a:xfrm>
            <a:off x="304800" y="3276599"/>
            <a:ext cx="4876800" cy="18736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84163" indent="-284163" algn="l" rtl="0" eaLnBrk="0" fontAlgn="base" hangingPunct="0">
              <a:spcBef>
                <a:spcPts val="1775"/>
              </a:spcBef>
              <a:spcAft>
                <a:spcPct val="0"/>
              </a:spcAft>
              <a:buChar char="•"/>
              <a:tabLst>
                <a:tab pos="284163" algn="l"/>
              </a:tabLst>
              <a:defRPr sz="24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Char char="•"/>
              <a:defRPr>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16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16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a:lstStyle>
          <a:p>
            <a:r>
              <a:rPr lang="en-US" kern="0" dirty="0" smtClean="0"/>
              <a:t>Today’s </a:t>
            </a:r>
            <a:r>
              <a:rPr lang="en-US" b="1" kern="0" dirty="0" smtClean="0"/>
              <a:t>planning</a:t>
            </a:r>
            <a:r>
              <a:rPr lang="en-US" kern="0" dirty="0" smtClean="0"/>
              <a:t> processes and economic development strategies will set the stage for success 40+ years from now</a:t>
            </a:r>
          </a:p>
          <a:p>
            <a:r>
              <a:rPr lang="en-US" b="1" kern="0" dirty="0" smtClean="0"/>
              <a:t>Local government </a:t>
            </a:r>
            <a:r>
              <a:rPr lang="en-US" kern="0" dirty="0" smtClean="0"/>
              <a:t>has a critical role to play</a:t>
            </a:r>
          </a:p>
          <a:p>
            <a:pPr marL="457200" lvl="1" indent="0">
              <a:buFontTx/>
              <a:buNone/>
            </a:pPr>
            <a:endParaRPr lang="en-US" kern="0" dirty="0"/>
          </a:p>
        </p:txBody>
      </p:sp>
    </p:spTree>
    <p:extLst>
      <p:ext uri="{BB962C8B-B14F-4D97-AF65-F5344CB8AC3E}">
        <p14:creationId xmlns:p14="http://schemas.microsoft.com/office/powerpoint/2010/main" val="13825554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What Are Innovation Corridors?</a:t>
            </a:r>
            <a:endParaRPr lang="en-US" dirty="0"/>
          </a:p>
        </p:txBody>
      </p:sp>
      <p:sp>
        <p:nvSpPr>
          <p:cNvPr id="7" name="Content Placeholder 2"/>
          <p:cNvSpPr>
            <a:spLocks noGrp="1"/>
          </p:cNvSpPr>
          <p:nvPr>
            <p:ph idx="1"/>
          </p:nvPr>
        </p:nvSpPr>
        <p:spPr>
          <a:xfrm>
            <a:off x="444500" y="4296810"/>
            <a:ext cx="2514600" cy="762000"/>
          </a:xfrm>
        </p:spPr>
        <p:txBody>
          <a:bodyPr/>
          <a:lstStyle/>
          <a:p>
            <a:pPr marL="0" indent="0" algn="ctr">
              <a:buNone/>
            </a:pPr>
            <a:r>
              <a:rPr lang="en-US" sz="2800" b="1" dirty="0" smtClean="0">
                <a:latin typeface="Bradley Hand ITC" panose="03070402050302030203" pitchFamily="66" charset="0"/>
              </a:rPr>
              <a:t>“</a:t>
            </a:r>
            <a:r>
              <a:rPr lang="en-US" sz="2800" b="1" dirty="0" err="1" smtClean="0">
                <a:latin typeface="Bradley Hand ITC" panose="03070402050302030203" pitchFamily="66" charset="0"/>
              </a:rPr>
              <a:t>Placemaking</a:t>
            </a:r>
            <a:r>
              <a:rPr lang="en-US" sz="2800" b="1" dirty="0" smtClean="0">
                <a:latin typeface="Bradley Hand ITC" panose="03070402050302030203" pitchFamily="66" charset="0"/>
              </a:rPr>
              <a:t>”</a:t>
            </a:r>
            <a:endParaRPr lang="en-US" sz="2800" dirty="0" smtClean="0">
              <a:latin typeface="Bradley Hand ITC" panose="03070402050302030203" pitchFamily="66" charset="0"/>
            </a:endParaRPr>
          </a:p>
        </p:txBody>
      </p:sp>
      <p:sp>
        <p:nvSpPr>
          <p:cNvPr id="8" name="Content Placeholder 2"/>
          <p:cNvSpPr txBox="1">
            <a:spLocks/>
          </p:cNvSpPr>
          <p:nvPr/>
        </p:nvSpPr>
        <p:spPr bwMode="auto">
          <a:xfrm>
            <a:off x="2743200" y="5562599"/>
            <a:ext cx="3733800" cy="6858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84163" indent="-284163" algn="l" rtl="0" eaLnBrk="0" fontAlgn="base" hangingPunct="0">
              <a:spcBef>
                <a:spcPts val="1775"/>
              </a:spcBef>
              <a:spcAft>
                <a:spcPct val="0"/>
              </a:spcAft>
              <a:buChar char="•"/>
              <a:tabLst>
                <a:tab pos="284163" algn="l"/>
              </a:tabLst>
              <a:defRPr sz="24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Char char="•"/>
              <a:defRPr>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16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16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a:lstStyle>
          <a:p>
            <a:pPr marL="0" indent="0" algn="ctr">
              <a:buFontTx/>
              <a:buNone/>
            </a:pPr>
            <a:r>
              <a:rPr lang="en-US" b="1" kern="0" dirty="0" smtClean="0">
                <a:latin typeface="Book Antiqua" panose="02040602050305030304" pitchFamily="18" charset="0"/>
              </a:rPr>
              <a:t>Economic Development/ Innovation Hubs</a:t>
            </a:r>
          </a:p>
        </p:txBody>
      </p:sp>
      <p:sp>
        <p:nvSpPr>
          <p:cNvPr id="9" name="Content Placeholder 2"/>
          <p:cNvSpPr txBox="1">
            <a:spLocks/>
          </p:cNvSpPr>
          <p:nvPr/>
        </p:nvSpPr>
        <p:spPr bwMode="auto">
          <a:xfrm>
            <a:off x="6489700" y="4365182"/>
            <a:ext cx="1905000" cy="647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84163" indent="-284163" algn="l" rtl="0" eaLnBrk="0" fontAlgn="base" hangingPunct="0">
              <a:spcBef>
                <a:spcPts val="1775"/>
              </a:spcBef>
              <a:spcAft>
                <a:spcPct val="0"/>
              </a:spcAft>
              <a:buChar char="•"/>
              <a:tabLst>
                <a:tab pos="284163" algn="l"/>
              </a:tabLst>
              <a:defRPr sz="24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Char char="•"/>
              <a:defRPr>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16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16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a:lstStyle>
          <a:p>
            <a:pPr marL="0" indent="0" algn="ctr">
              <a:buFontTx/>
              <a:buNone/>
            </a:pPr>
            <a:r>
              <a:rPr lang="en-US" sz="2800" b="1" kern="0" dirty="0" smtClean="0">
                <a:latin typeface="Aharoni" panose="02010803020104030203" pitchFamily="2" charset="-79"/>
                <a:cs typeface="Aharoni" panose="02010803020104030203" pitchFamily="2" charset="-79"/>
              </a:rPr>
              <a:t>Transit</a:t>
            </a:r>
            <a:endParaRPr lang="en-US" sz="2800" kern="0" dirty="0" smtClean="0">
              <a:latin typeface="Aharoni" panose="02010803020104030203" pitchFamily="2" charset="-79"/>
              <a:cs typeface="Aharoni" panose="02010803020104030203" pitchFamily="2" charset="-79"/>
            </a:endParaRPr>
          </a:p>
        </p:txBody>
      </p:sp>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7000" y="1752600"/>
            <a:ext cx="3149600" cy="2372360"/>
          </a:xfrm>
          <a:prstGeom prst="rect">
            <a:avLst/>
          </a:prstGeom>
          <a:effectLst>
            <a:outerShdw blurRad="50800" dist="38100" dir="2700000" algn="tl" rotWithShape="0">
              <a:prstClr val="black">
                <a:alpha val="40000"/>
              </a:prstClr>
            </a:outerShdw>
          </a:effectLst>
        </p:spPr>
      </p:pic>
      <p:pic>
        <p:nvPicPr>
          <p:cNvPr id="11" name="Picture 10"/>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520321" y="2298526"/>
            <a:ext cx="2179559" cy="3264074"/>
          </a:xfrm>
          <a:prstGeom prst="rect">
            <a:avLst/>
          </a:prstGeom>
          <a:effectLst>
            <a:outerShdw blurRad="50800" dist="38100" dir="2700000" algn="tl" rotWithShape="0">
              <a:prstClr val="black">
                <a:alpha val="40000"/>
              </a:prstClr>
            </a:outerShdw>
          </a:effectLst>
        </p:spPr>
      </p:pic>
      <p:pic>
        <p:nvPicPr>
          <p:cNvPr id="12" name="Picture 1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867400" y="1752600"/>
            <a:ext cx="3149600" cy="2362200"/>
          </a:xfrm>
          <a:prstGeom prst="rect">
            <a:avLst/>
          </a:prstGeom>
          <a:effectLst>
            <a:outerShdw blurRad="50800" dist="38100" dir="2700000" algn="tl" rotWithShape="0">
              <a:prstClr val="black">
                <a:alpha val="40000"/>
              </a:prstClr>
            </a:outerShdw>
          </a:effectLst>
        </p:spPr>
      </p:pic>
      <p:sp>
        <p:nvSpPr>
          <p:cNvPr id="3" name="Left-Right Arrow 2"/>
          <p:cNvSpPr/>
          <p:nvPr/>
        </p:nvSpPr>
        <p:spPr>
          <a:xfrm rot="2260008">
            <a:off x="1473486" y="5093238"/>
            <a:ext cx="1393164" cy="777762"/>
          </a:xfrm>
          <a:prstGeom prst="leftRightArrow">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Left-Right Arrow 12"/>
          <p:cNvSpPr/>
          <p:nvPr/>
        </p:nvSpPr>
        <p:spPr>
          <a:xfrm rot="19339992" flipV="1">
            <a:off x="6362986" y="5245638"/>
            <a:ext cx="1393164" cy="777762"/>
          </a:xfrm>
          <a:prstGeom prst="leftRightArrow">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Left-Right Arrow 14"/>
          <p:cNvSpPr/>
          <p:nvPr/>
        </p:nvSpPr>
        <p:spPr>
          <a:xfrm flipV="1">
            <a:off x="3444120" y="1453749"/>
            <a:ext cx="2255760" cy="777762"/>
          </a:xfrm>
          <a:prstGeom prst="leftRightArrow">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7256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altLang="en-US" dirty="0" smtClean="0"/>
              <a:t>Innovation Corridors Framework: </a:t>
            </a:r>
            <a:r>
              <a:rPr lang="en-US" altLang="en-US" dirty="0"/>
              <a:t>CONNECT </a:t>
            </a:r>
            <a:r>
              <a:rPr lang="en-US" altLang="en-US" dirty="0" smtClean="0"/>
              <a:t>Region </a:t>
            </a:r>
            <a:r>
              <a:rPr lang="en-US" altLang="en-US" dirty="0"/>
              <a:t>Top Priorities</a:t>
            </a:r>
            <a:endParaRPr lang="en-US" dirty="0"/>
          </a:p>
        </p:txBody>
      </p:sp>
      <p:pic>
        <p:nvPicPr>
          <p:cNvPr id="5" name="Picture 25"/>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609600" y="1708150"/>
            <a:ext cx="706437" cy="685800"/>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5"/>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612775" y="4064000"/>
            <a:ext cx="685800" cy="685800"/>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6"/>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5124450" y="4064000"/>
            <a:ext cx="701675" cy="6858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7"/>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a:off x="612775" y="4857750"/>
            <a:ext cx="695325" cy="685800"/>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8"/>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bwMode="auto">
          <a:xfrm>
            <a:off x="612775" y="3270250"/>
            <a:ext cx="700087" cy="685800"/>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9"/>
          <p:cNvPicPr>
            <a:picLocks noChangeAspect="1"/>
          </p:cNvPicPr>
          <p:nvPr/>
        </p:nvPicPr>
        <p:blipFill>
          <a:blip r:embed="rId8" cstate="print">
            <a:extLst>
              <a:ext uri="{28A0092B-C50C-407E-A947-70E740481C1C}">
                <a14:useLocalDpi xmlns:a14="http://schemas.microsoft.com/office/drawing/2010/main"/>
              </a:ext>
            </a:extLst>
          </a:blip>
          <a:srcRect/>
          <a:stretch>
            <a:fillRect/>
          </a:stretch>
        </p:blipFill>
        <p:spPr bwMode="auto">
          <a:xfrm>
            <a:off x="5124450" y="2473325"/>
            <a:ext cx="704850" cy="685800"/>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0"/>
          <p:cNvPicPr>
            <a:picLocks noChangeAspect="1"/>
          </p:cNvPicPr>
          <p:nvPr/>
        </p:nvPicPr>
        <p:blipFill>
          <a:blip r:embed="rId9" cstate="print">
            <a:extLst>
              <a:ext uri="{28A0092B-C50C-407E-A947-70E740481C1C}">
                <a14:useLocalDpi xmlns:a14="http://schemas.microsoft.com/office/drawing/2010/main"/>
              </a:ext>
            </a:extLst>
          </a:blip>
          <a:srcRect/>
          <a:stretch>
            <a:fillRect/>
          </a:stretch>
        </p:blipFill>
        <p:spPr bwMode="auto">
          <a:xfrm>
            <a:off x="5119687" y="1676400"/>
            <a:ext cx="695325" cy="685800"/>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1"/>
          <p:cNvPicPr>
            <a:picLocks noChangeAspect="1"/>
          </p:cNvPicPr>
          <p:nvPr/>
        </p:nvPicPr>
        <p:blipFill>
          <a:blip r:embed="rId10" cstate="print">
            <a:extLst>
              <a:ext uri="{28A0092B-C50C-407E-A947-70E740481C1C}">
                <a14:useLocalDpi xmlns:a14="http://schemas.microsoft.com/office/drawing/2010/main"/>
              </a:ext>
            </a:extLst>
          </a:blip>
          <a:srcRect/>
          <a:stretch>
            <a:fillRect/>
          </a:stretch>
        </p:blipFill>
        <p:spPr bwMode="auto">
          <a:xfrm>
            <a:off x="5116512" y="4857750"/>
            <a:ext cx="701675" cy="6858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2"/>
          <p:cNvPicPr>
            <a:picLocks noChangeAspect="1"/>
          </p:cNvPicPr>
          <p:nvPr/>
        </p:nvPicPr>
        <p:blipFill>
          <a:blip r:embed="rId11" cstate="print">
            <a:extLst>
              <a:ext uri="{28A0092B-C50C-407E-A947-70E740481C1C}">
                <a14:useLocalDpi xmlns:a14="http://schemas.microsoft.com/office/drawing/2010/main"/>
              </a:ext>
            </a:extLst>
          </a:blip>
          <a:srcRect/>
          <a:stretch>
            <a:fillRect/>
          </a:stretch>
        </p:blipFill>
        <p:spPr bwMode="auto">
          <a:xfrm>
            <a:off x="5135562" y="3270250"/>
            <a:ext cx="690563" cy="685800"/>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3"/>
          <p:cNvPicPr>
            <a:picLocks noChangeAspect="1"/>
          </p:cNvPicPr>
          <p:nvPr/>
        </p:nvPicPr>
        <p:blipFill>
          <a:blip r:embed="rId12" cstate="print">
            <a:extLst>
              <a:ext uri="{28A0092B-C50C-407E-A947-70E740481C1C}">
                <a14:useLocalDpi xmlns:a14="http://schemas.microsoft.com/office/drawing/2010/main"/>
              </a:ext>
            </a:extLst>
          </a:blip>
          <a:srcRect/>
          <a:stretch>
            <a:fillRect/>
          </a:stretch>
        </p:blipFill>
        <p:spPr bwMode="auto">
          <a:xfrm>
            <a:off x="612775" y="2489200"/>
            <a:ext cx="701675" cy="685800"/>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1382712" y="1719263"/>
            <a:ext cx="2752725"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spc="50" dirty="0">
                <a:solidFill>
                  <a:srgbClr val="000000"/>
                </a:solidFill>
              </a:rPr>
              <a:t>Parks &amp; Open Space</a:t>
            </a:r>
          </a:p>
        </p:txBody>
      </p:sp>
      <p:sp>
        <p:nvSpPr>
          <p:cNvPr id="17" name="Rectangle 16"/>
          <p:cNvSpPr/>
          <p:nvPr/>
        </p:nvSpPr>
        <p:spPr>
          <a:xfrm>
            <a:off x="1382712" y="2516188"/>
            <a:ext cx="3648075" cy="6588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spc="50" dirty="0">
                <a:solidFill>
                  <a:srgbClr val="000000"/>
                </a:solidFill>
              </a:rPr>
              <a:t>More Transportation Choices</a:t>
            </a:r>
          </a:p>
        </p:txBody>
      </p:sp>
      <p:sp>
        <p:nvSpPr>
          <p:cNvPr id="18" name="Rectangle 17"/>
          <p:cNvSpPr/>
          <p:nvPr/>
        </p:nvSpPr>
        <p:spPr>
          <a:xfrm>
            <a:off x="1382712" y="3284538"/>
            <a:ext cx="3190875"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spc="50" dirty="0">
                <a:solidFill>
                  <a:srgbClr val="000000"/>
                </a:solidFill>
              </a:rPr>
              <a:t>Support Our Communities</a:t>
            </a:r>
          </a:p>
        </p:txBody>
      </p:sp>
      <p:sp>
        <p:nvSpPr>
          <p:cNvPr id="19" name="Rectangle 18"/>
          <p:cNvSpPr/>
          <p:nvPr/>
        </p:nvSpPr>
        <p:spPr>
          <a:xfrm>
            <a:off x="1382712" y="4064000"/>
            <a:ext cx="3071813" cy="658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spc="50" dirty="0">
                <a:solidFill>
                  <a:srgbClr val="000000"/>
                </a:solidFill>
              </a:rPr>
              <a:t>Support Local Farms</a:t>
            </a:r>
          </a:p>
        </p:txBody>
      </p:sp>
      <p:sp>
        <p:nvSpPr>
          <p:cNvPr id="20" name="Rectangle 19"/>
          <p:cNvSpPr/>
          <p:nvPr/>
        </p:nvSpPr>
        <p:spPr>
          <a:xfrm>
            <a:off x="1382712" y="4859338"/>
            <a:ext cx="3397250" cy="6588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spc="50" dirty="0">
                <a:solidFill>
                  <a:srgbClr val="000000"/>
                </a:solidFill>
              </a:rPr>
              <a:t>Cost of Providing Services</a:t>
            </a:r>
          </a:p>
        </p:txBody>
      </p:sp>
      <p:sp>
        <p:nvSpPr>
          <p:cNvPr id="21" name="Rectangle 20"/>
          <p:cNvSpPr/>
          <p:nvPr/>
        </p:nvSpPr>
        <p:spPr>
          <a:xfrm>
            <a:off x="5915025" y="1690688"/>
            <a:ext cx="3008312" cy="6588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spc="50" dirty="0">
                <a:solidFill>
                  <a:srgbClr val="000000"/>
                </a:solidFill>
              </a:rPr>
              <a:t>Improved Water Quality</a:t>
            </a:r>
          </a:p>
        </p:txBody>
      </p:sp>
      <p:sp>
        <p:nvSpPr>
          <p:cNvPr id="22" name="Rectangle 21"/>
          <p:cNvSpPr/>
          <p:nvPr/>
        </p:nvSpPr>
        <p:spPr>
          <a:xfrm>
            <a:off x="5907087" y="2482850"/>
            <a:ext cx="2752725" cy="658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spc="50" dirty="0">
                <a:solidFill>
                  <a:srgbClr val="000000"/>
                </a:solidFill>
              </a:rPr>
              <a:t>Improved Air Quality</a:t>
            </a:r>
          </a:p>
        </p:txBody>
      </p:sp>
      <p:sp>
        <p:nvSpPr>
          <p:cNvPr id="23" name="Rectangle 22"/>
          <p:cNvSpPr/>
          <p:nvPr/>
        </p:nvSpPr>
        <p:spPr>
          <a:xfrm>
            <a:off x="5907087" y="3270250"/>
            <a:ext cx="2752725" cy="658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spc="50" dirty="0">
                <a:solidFill>
                  <a:srgbClr val="000000"/>
                </a:solidFill>
              </a:rPr>
              <a:t>Work Closer to Home</a:t>
            </a:r>
          </a:p>
        </p:txBody>
      </p:sp>
      <p:sp>
        <p:nvSpPr>
          <p:cNvPr id="24" name="Rectangle 23"/>
          <p:cNvSpPr/>
          <p:nvPr/>
        </p:nvSpPr>
        <p:spPr>
          <a:xfrm>
            <a:off x="5907087" y="4078288"/>
            <a:ext cx="2752725" cy="657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spc="50" dirty="0">
                <a:solidFill>
                  <a:srgbClr val="000000"/>
                </a:solidFill>
              </a:rPr>
              <a:t>More Housing Choices</a:t>
            </a:r>
          </a:p>
        </p:txBody>
      </p:sp>
      <p:sp>
        <p:nvSpPr>
          <p:cNvPr id="25" name="Rectangle 24"/>
          <p:cNvSpPr/>
          <p:nvPr/>
        </p:nvSpPr>
        <p:spPr>
          <a:xfrm>
            <a:off x="5907087" y="4859338"/>
            <a:ext cx="2752725" cy="6588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spc="50" dirty="0">
                <a:solidFill>
                  <a:srgbClr val="000000"/>
                </a:solidFill>
              </a:rPr>
              <a:t>Cost of My Commute</a:t>
            </a:r>
          </a:p>
        </p:txBody>
      </p:sp>
    </p:spTree>
    <p:extLst>
      <p:ext uri="{BB962C8B-B14F-4D97-AF65-F5344CB8AC3E}">
        <p14:creationId xmlns:p14="http://schemas.microsoft.com/office/powerpoint/2010/main" val="29736775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1143000"/>
          </a:xfrm>
        </p:spPr>
        <p:txBody>
          <a:bodyPr/>
          <a:lstStyle/>
          <a:p>
            <a:r>
              <a:rPr lang="en-US" altLang="en-US" dirty="0">
                <a:cs typeface="Arial" panose="020B0604020202020204" pitchFamily="34" charset="0"/>
              </a:rPr>
              <a:t>Innovation Corridors Framework: Regional Preferred Growth </a:t>
            </a:r>
            <a:r>
              <a:rPr lang="en-US" altLang="en-US" dirty="0" smtClean="0">
                <a:cs typeface="Arial" panose="020B0604020202020204" pitchFamily="34" charset="0"/>
              </a:rPr>
              <a:t>Concept</a:t>
            </a:r>
            <a:endParaRPr lang="en-US" dirty="0"/>
          </a:p>
        </p:txBody>
      </p:sp>
      <p:sp>
        <p:nvSpPr>
          <p:cNvPr id="5" name="Rectangle 3"/>
          <p:cNvSpPr txBox="1">
            <a:spLocks/>
          </p:cNvSpPr>
          <p:nvPr/>
        </p:nvSpPr>
        <p:spPr bwMode="auto">
          <a:xfrm>
            <a:off x="36513" y="1879600"/>
            <a:ext cx="4321175" cy="360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2575" indent="-282575">
              <a:spcBef>
                <a:spcPts val="1775"/>
              </a:spcBef>
              <a:buChar char="•"/>
              <a:tabLst>
                <a:tab pos="284163" algn="l"/>
              </a:tabLst>
              <a:defRPr sz="2400">
                <a:solidFill>
                  <a:schemeClr val="tx1"/>
                </a:solidFill>
                <a:latin typeface="Century Gothic" panose="020B0502020202020204" pitchFamily="34" charset="0"/>
                <a:ea typeface="MS PGothic" panose="020B0600070205080204" pitchFamily="34" charset="-128"/>
              </a:defRPr>
            </a:lvl1pPr>
            <a:lvl2pPr marL="742950" indent="-285750">
              <a:spcBef>
                <a:spcPct val="20000"/>
              </a:spcBef>
              <a:buChar char="–"/>
              <a:defRPr sz="2000">
                <a:solidFill>
                  <a:schemeClr val="tx1"/>
                </a:solidFill>
                <a:latin typeface="Century Gothic" panose="020B0502020202020204" pitchFamily="34" charset="0"/>
                <a:ea typeface="MS PGothic" panose="020B0600070205080204" pitchFamily="34" charset="-128"/>
              </a:defRPr>
            </a:lvl2pPr>
            <a:lvl3pPr marL="1143000" indent="-228600">
              <a:spcBef>
                <a:spcPct val="20000"/>
              </a:spcBef>
              <a:buChar char="•"/>
              <a:defRPr>
                <a:solidFill>
                  <a:schemeClr val="tx1"/>
                </a:solidFill>
                <a:latin typeface="Century Gothic" panose="020B0502020202020204" pitchFamily="34" charset="0"/>
                <a:ea typeface="MS PGothic" panose="020B0600070205080204" pitchFamily="34" charset="-128"/>
              </a:defRPr>
            </a:lvl3pPr>
            <a:lvl4pPr marL="1600200" indent="-228600">
              <a:spcBef>
                <a:spcPct val="20000"/>
              </a:spcBef>
              <a:buChar char="–"/>
              <a:defRPr sz="1600">
                <a:solidFill>
                  <a:schemeClr val="tx1"/>
                </a:solidFill>
                <a:latin typeface="Century Gothic" panose="020B0502020202020204" pitchFamily="34" charset="0"/>
                <a:ea typeface="MS PGothic" panose="020B0600070205080204" pitchFamily="34" charset="-128"/>
              </a:defRPr>
            </a:lvl4pPr>
            <a:lvl5pPr marL="2057400" indent="-228600">
              <a:spcBef>
                <a:spcPct val="20000"/>
              </a:spcBef>
              <a:buChar char="»"/>
              <a:defRPr sz="16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Century Gothic" panose="020B0502020202020204" pitchFamily="34" charset="0"/>
                <a:ea typeface="MS PGothic" panose="020B0600070205080204" pitchFamily="34" charset="-128"/>
              </a:defRPr>
            </a:lvl9pPr>
          </a:lstStyle>
          <a:p>
            <a:pPr eaLnBrk="1" hangingPunct="1">
              <a:spcBef>
                <a:spcPts val="1200"/>
              </a:spcBef>
              <a:spcAft>
                <a:spcPts val="600"/>
              </a:spcAft>
              <a:buClr>
                <a:srgbClr val="408F49"/>
              </a:buClr>
              <a:buFont typeface="Wingdings" panose="05000000000000000000" pitchFamily="2" charset="2"/>
              <a:buChar char="§"/>
            </a:pPr>
            <a:r>
              <a:rPr lang="en-US" altLang="en-US" sz="2000" dirty="0">
                <a:latin typeface="Trebuchet MS" panose="020B0603020202020204" pitchFamily="34" charset="0"/>
                <a:cs typeface="Arial" panose="020B0604020202020204" pitchFamily="34" charset="0"/>
              </a:rPr>
              <a:t>Major (re)investment in walkable downtowns, mixed-use activity centers, walkable neighborhoods &amp; major transit corridors</a:t>
            </a:r>
          </a:p>
          <a:p>
            <a:pPr eaLnBrk="1" hangingPunct="1">
              <a:spcBef>
                <a:spcPts val="1200"/>
              </a:spcBef>
              <a:spcAft>
                <a:spcPts val="600"/>
              </a:spcAft>
              <a:buClr>
                <a:srgbClr val="408F49"/>
              </a:buClr>
              <a:buFont typeface="Wingdings" panose="05000000000000000000" pitchFamily="2" charset="2"/>
              <a:buChar char="§"/>
            </a:pPr>
            <a:r>
              <a:rPr lang="en-US" altLang="en-US" sz="2000" dirty="0">
                <a:latin typeface="Trebuchet MS" panose="020B0603020202020204" pitchFamily="34" charset="0"/>
                <a:cs typeface="Arial" panose="020B0604020202020204" pitchFamily="34" charset="0"/>
              </a:rPr>
              <a:t>More housing choices, travel choices, open space/farmland preservation &amp; job centers</a:t>
            </a:r>
          </a:p>
          <a:p>
            <a:pPr eaLnBrk="1" hangingPunct="1">
              <a:spcBef>
                <a:spcPts val="1200"/>
              </a:spcBef>
              <a:spcAft>
                <a:spcPts val="600"/>
              </a:spcAft>
              <a:buClr>
                <a:srgbClr val="408F49"/>
              </a:buClr>
              <a:buFont typeface="Wingdings" panose="05000000000000000000" pitchFamily="2" charset="2"/>
              <a:buChar char="§"/>
            </a:pPr>
            <a:r>
              <a:rPr lang="en-US" altLang="en-US" sz="2000" dirty="0">
                <a:latin typeface="Trebuchet MS" panose="020B0603020202020204" pitchFamily="34" charset="0"/>
                <a:cs typeface="Arial" panose="020B0604020202020204" pitchFamily="34" charset="0"/>
              </a:rPr>
              <a:t>More efficient service areas for  providing local government services</a:t>
            </a:r>
          </a:p>
        </p:txBody>
      </p:sp>
      <p:grpSp>
        <p:nvGrpSpPr>
          <p:cNvPr id="6" name="Group 1"/>
          <p:cNvGrpSpPr>
            <a:grpSpLocks/>
          </p:cNvGrpSpPr>
          <p:nvPr/>
        </p:nvGrpSpPr>
        <p:grpSpPr bwMode="auto">
          <a:xfrm>
            <a:off x="3736975" y="1047750"/>
            <a:ext cx="5559425" cy="5383213"/>
            <a:chOff x="3582821" y="1056915"/>
            <a:chExt cx="5558723" cy="5383213"/>
          </a:xfrm>
        </p:grpSpPr>
        <p:pic>
          <p:nvPicPr>
            <p:cNvPr id="8" name="Picture 9" descr="Four scenarios to the Preferred-2.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3608440" y="1056915"/>
              <a:ext cx="5533104" cy="538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582821" y="3288888"/>
              <a:ext cx="463155" cy="97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 name="Picture 9" descr="Four scenarios to the Preferred-2.png"/>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7562850" y="5157788"/>
            <a:ext cx="1535113"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descr="Four scenarios to the Preferred-2.png"/>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a:off x="1371600" y="5029200"/>
            <a:ext cx="3271838"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45309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p:cNvCxnSpPr/>
          <p:nvPr/>
        </p:nvCxnSpPr>
        <p:spPr>
          <a:xfrm>
            <a:off x="488950" y="1938338"/>
            <a:ext cx="788511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28675"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581025"/>
            <a:ext cx="9144000" cy="628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0" y="76200"/>
            <a:ext cx="9144000" cy="685800"/>
          </a:xfrm>
        </p:spPr>
        <p:txBody>
          <a:bodyPr/>
          <a:lstStyle/>
          <a:p>
            <a:r>
              <a:rPr lang="en-US" altLang="en-US" spc="-150" dirty="0">
                <a:cs typeface="Arial" panose="020B0604020202020204" pitchFamily="34" charset="0"/>
              </a:rPr>
              <a:t>Innovation Corridors Framework</a:t>
            </a:r>
            <a:r>
              <a:rPr lang="en-US" altLang="en-US" spc="-150" dirty="0" smtClean="0">
                <a:cs typeface="Arial" panose="020B0604020202020204" pitchFamily="34" charset="0"/>
              </a:rPr>
              <a:t>: Tools</a:t>
            </a:r>
            <a:endParaRPr lang="en-US" spc="-150" dirty="0"/>
          </a:p>
        </p:txBody>
      </p:sp>
    </p:spTree>
    <p:extLst>
      <p:ext uri="{BB962C8B-B14F-4D97-AF65-F5344CB8AC3E}">
        <p14:creationId xmlns:p14="http://schemas.microsoft.com/office/powerpoint/2010/main" val="1951666674"/>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Why?: Expected </a:t>
            </a:r>
            <a:r>
              <a:rPr lang="en-US" altLang="en-US" dirty="0"/>
              <a:t>Growth</a:t>
            </a:r>
            <a:endParaRPr lang="en-US" dirty="0"/>
          </a:p>
        </p:txBody>
      </p:sp>
      <p:pic>
        <p:nvPicPr>
          <p:cNvPr id="5" name="Picture 15" descr="Population Projections.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28600" y="1828800"/>
            <a:ext cx="4249738" cy="3186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pic>
      <p:pic>
        <p:nvPicPr>
          <p:cNvPr id="6" name="Picture 16" descr="Employment Projections.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656138" y="2895600"/>
            <a:ext cx="4249737" cy="3186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pic>
    </p:spTree>
    <p:extLst>
      <p:ext uri="{BB962C8B-B14F-4D97-AF65-F5344CB8AC3E}">
        <p14:creationId xmlns:p14="http://schemas.microsoft.com/office/powerpoint/2010/main" val="42653710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1143000"/>
          </a:xfrm>
        </p:spPr>
        <p:txBody>
          <a:bodyPr/>
          <a:lstStyle/>
          <a:p>
            <a:r>
              <a:rPr lang="en-US" altLang="en-US" dirty="0"/>
              <a:t>A</a:t>
            </a:r>
            <a:r>
              <a:rPr lang="en-US" altLang="en-US" dirty="0" smtClean="0"/>
              <a:t>n Aging Population: Thinking About Future Development Differently</a:t>
            </a:r>
            <a:endParaRPr lang="en-US" dirty="0"/>
          </a:p>
        </p:txBody>
      </p:sp>
      <p:pic>
        <p:nvPicPr>
          <p:cNvPr id="9" name="Content Placeholder 3"/>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786606" y="1524000"/>
            <a:ext cx="7570788" cy="459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516915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4565</TotalTime>
  <Words>1108</Words>
  <Application>Microsoft Office PowerPoint</Application>
  <PresentationFormat>On-screen Show (4:3)</PresentationFormat>
  <Paragraphs>110</Paragraphs>
  <Slides>19</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ＭＳ Ｐゴシック</vt:lpstr>
      <vt:lpstr>ＭＳ Ｐゴシック</vt:lpstr>
      <vt:lpstr>Aharoni</vt:lpstr>
      <vt:lpstr>Arial</vt:lpstr>
      <vt:lpstr>Book Antiqua</vt:lpstr>
      <vt:lpstr>Bradley Hand ITC</vt:lpstr>
      <vt:lpstr>Calibri</vt:lpstr>
      <vt:lpstr>Papyrus</vt:lpstr>
      <vt:lpstr>Trebuchet MS</vt:lpstr>
      <vt:lpstr>Wingdings</vt:lpstr>
      <vt:lpstr>Default Design</vt:lpstr>
      <vt:lpstr>Innovation Corridors Keith Conover, NC Broadband  Jason Wager, Centralina COG</vt:lpstr>
      <vt:lpstr>Innovation Corridors Innovation Café </vt:lpstr>
      <vt:lpstr>Session Take-Aways</vt:lpstr>
      <vt:lpstr>What Are Innovation Corridors?</vt:lpstr>
      <vt:lpstr>Innovation Corridors Framework: CONNECT Region Top Priorities</vt:lpstr>
      <vt:lpstr>Innovation Corridors Framework: Regional Preferred Growth Concept</vt:lpstr>
      <vt:lpstr>Innovation Corridors Framework: Tools</vt:lpstr>
      <vt:lpstr>Why?: Expected Growth</vt:lpstr>
      <vt:lpstr>An Aging Population: Thinking About Future Development Differently</vt:lpstr>
      <vt:lpstr>And Don’t Forget…</vt:lpstr>
      <vt:lpstr>With These Shifts Come Challenges</vt:lpstr>
      <vt:lpstr>What Role Can the Innovation Corridors Concept Play?</vt:lpstr>
      <vt:lpstr>Keith Conover NC Broadband Infrastructure Office</vt:lpstr>
      <vt:lpstr>Google access chief Kevin Lo told audiences at a broadband forum that the key strategy for attracting Google Fiber to your city is not about tax breaks; it's about cooperation. Internet providers need easy access to power poles, ducts and cable conduits. Not to mention maps that show where this equipment is situated, plus the location of water, power and gas lines, phone cables, utility tunnels and underground conduits. They also need construction permits issued quickly and complete cooperation of all city officials.    - excerpt from CIO.com  </vt:lpstr>
      <vt:lpstr>Keith Conover NC Broadband Infrastructure Office keith.conover@nc.gov </vt:lpstr>
      <vt:lpstr>Session Take-Aways</vt:lpstr>
      <vt:lpstr>PowerPoint Presentation</vt:lpstr>
      <vt:lpstr>PowerPoint Presentation</vt:lpstr>
      <vt:lpstr>Guiding Questions</vt:lpstr>
    </vt:vector>
  </TitlesOfParts>
  <Company>JMS Communications &amp; Research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Centralina Council of Governments – CONNECT Our Future</dc:title>
  <dc:creator>Jason Wager</dc:creator>
  <cp:lastModifiedBy>Michelle Nance</cp:lastModifiedBy>
  <cp:revision>242</cp:revision>
  <dcterms:created xsi:type="dcterms:W3CDTF">2014-05-10T16:57:29Z</dcterms:created>
  <dcterms:modified xsi:type="dcterms:W3CDTF">2015-12-01T18:55:50Z</dcterms:modified>
</cp:coreProperties>
</file>