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3683" r:id="rId2"/>
    <p:sldMasterId id="2147483671" r:id="rId3"/>
  </p:sldMasterIdLst>
  <p:notesMasterIdLst>
    <p:notesMasterId r:id="rId26"/>
  </p:notesMasterIdLst>
  <p:handoutMasterIdLst>
    <p:handoutMasterId r:id="rId27"/>
  </p:handoutMasterIdLst>
  <p:sldIdLst>
    <p:sldId id="257" r:id="rId4"/>
    <p:sldId id="386" r:id="rId5"/>
    <p:sldId id="398" r:id="rId6"/>
    <p:sldId id="282" r:id="rId7"/>
    <p:sldId id="397" r:id="rId8"/>
    <p:sldId id="395" r:id="rId9"/>
    <p:sldId id="396" r:id="rId10"/>
    <p:sldId id="378" r:id="rId11"/>
    <p:sldId id="385" r:id="rId12"/>
    <p:sldId id="394" r:id="rId13"/>
    <p:sldId id="374" r:id="rId14"/>
    <p:sldId id="377" r:id="rId15"/>
    <p:sldId id="382" r:id="rId16"/>
    <p:sldId id="380" r:id="rId17"/>
    <p:sldId id="381" r:id="rId18"/>
    <p:sldId id="375" r:id="rId19"/>
    <p:sldId id="383" r:id="rId20"/>
    <p:sldId id="271" r:id="rId21"/>
    <p:sldId id="369" r:id="rId22"/>
    <p:sldId id="370" r:id="rId23"/>
    <p:sldId id="371" r:id="rId24"/>
    <p:sldId id="372" r:id="rId25"/>
  </p:sldIdLst>
  <p:sldSz cx="9144000" cy="6858000" type="screen4x3"/>
  <p:notesSz cx="7010400" cy="93726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os="12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E93"/>
    <a:srgbClr val="DAA600"/>
    <a:srgbClr val="C09200"/>
    <a:srgbClr val="00CCFF"/>
    <a:srgbClr val="339933"/>
    <a:srgbClr val="00FF99"/>
    <a:srgbClr val="CC0099"/>
    <a:srgbClr val="9900FF"/>
    <a:srgbClr val="00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63" autoAdjust="0"/>
  </p:normalViewPr>
  <p:slideViewPr>
    <p:cSldViewPr>
      <p:cViewPr varScale="1">
        <p:scale>
          <a:sx n="64" d="100"/>
          <a:sy n="64" d="100"/>
        </p:scale>
        <p:origin x="1206" y="78"/>
      </p:cViewPr>
      <p:guideLst>
        <p:guide orient="horz" pos="12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8630"/>
          </a:xfrm>
          <a:prstGeom prst="rect">
            <a:avLst/>
          </a:prstGeom>
          <a:noFill/>
          <a:ln>
            <a:noFill/>
          </a:ln>
          <a:effectLst/>
          <a:extLst/>
        </p:spPr>
        <p:txBody>
          <a:bodyPr vert="horz" wrap="square" lIns="93616" tIns="46808" rIns="93616" bIns="46808" numCol="1" anchor="t" anchorCtr="0" compatLnSpc="1">
            <a:prstTxWarp prst="textNoShape">
              <a:avLst/>
            </a:prstTxWarp>
          </a:bodyPr>
          <a:lstStyle>
            <a:lvl1pPr eaLnBrk="0" hangingPunct="0">
              <a:defRPr sz="1200">
                <a:latin typeface="Arial" charset="0"/>
                <a:ea typeface="MS PGothic" charset="0"/>
                <a:cs typeface="MS PGothic" charset="0"/>
              </a:defRPr>
            </a:lvl1pPr>
          </a:lstStyle>
          <a:p>
            <a:pPr>
              <a:defRPr/>
            </a:pPr>
            <a:endParaRPr lang="en-US" dirty="0"/>
          </a:p>
        </p:txBody>
      </p:sp>
      <p:sp>
        <p:nvSpPr>
          <p:cNvPr id="29699" name="Rectangle 3"/>
          <p:cNvSpPr>
            <a:spLocks noGrp="1" noChangeArrowheads="1"/>
          </p:cNvSpPr>
          <p:nvPr>
            <p:ph type="dt" sz="quarter" idx="1"/>
          </p:nvPr>
        </p:nvSpPr>
        <p:spPr bwMode="auto">
          <a:xfrm>
            <a:off x="3970938" y="0"/>
            <a:ext cx="3037840" cy="468630"/>
          </a:xfrm>
          <a:prstGeom prst="rect">
            <a:avLst/>
          </a:prstGeom>
          <a:noFill/>
          <a:ln>
            <a:noFill/>
          </a:ln>
          <a:effectLst/>
          <a:extLst/>
        </p:spPr>
        <p:txBody>
          <a:bodyPr vert="horz" wrap="square" lIns="93616" tIns="46808" rIns="93616" bIns="46808" numCol="1" anchor="t" anchorCtr="0" compatLnSpc="1">
            <a:prstTxWarp prst="textNoShape">
              <a:avLst/>
            </a:prstTxWarp>
          </a:bodyPr>
          <a:lstStyle>
            <a:lvl1pPr algn="r" eaLnBrk="0" hangingPunct="0">
              <a:defRPr sz="1200">
                <a:latin typeface="Arial" pitchFamily="34" charset="0"/>
                <a:cs typeface="+mn-cs"/>
              </a:defRPr>
            </a:lvl1pPr>
          </a:lstStyle>
          <a:p>
            <a:pPr>
              <a:defRPr/>
            </a:pPr>
            <a:fld id="{8A112E90-413A-4986-94EE-F50416DACC74}" type="datetimeFigureOut">
              <a:rPr lang="en-US"/>
              <a:pPr>
                <a:defRPr/>
              </a:pPr>
              <a:t>4/17/2018</a:t>
            </a:fld>
            <a:endParaRPr lang="en-US" dirty="0"/>
          </a:p>
        </p:txBody>
      </p:sp>
      <p:sp>
        <p:nvSpPr>
          <p:cNvPr id="29700" name="Rectangle 4"/>
          <p:cNvSpPr>
            <a:spLocks noGrp="1" noChangeArrowheads="1"/>
          </p:cNvSpPr>
          <p:nvPr>
            <p:ph type="ftr" sz="quarter" idx="2"/>
          </p:nvPr>
        </p:nvSpPr>
        <p:spPr bwMode="auto">
          <a:xfrm>
            <a:off x="0" y="8902343"/>
            <a:ext cx="3037840" cy="468630"/>
          </a:xfrm>
          <a:prstGeom prst="rect">
            <a:avLst/>
          </a:prstGeom>
          <a:noFill/>
          <a:ln>
            <a:noFill/>
          </a:ln>
          <a:effectLst/>
          <a:extLst/>
        </p:spPr>
        <p:txBody>
          <a:bodyPr vert="horz" wrap="square" lIns="93616" tIns="46808" rIns="93616" bIns="46808" numCol="1" anchor="b" anchorCtr="0" compatLnSpc="1">
            <a:prstTxWarp prst="textNoShape">
              <a:avLst/>
            </a:prstTxWarp>
          </a:bodyPr>
          <a:lstStyle>
            <a:lvl1pPr eaLnBrk="0" hangingPunct="0">
              <a:defRPr sz="1200">
                <a:latin typeface="Arial" charset="0"/>
                <a:ea typeface="MS PGothic" charset="0"/>
                <a:cs typeface="MS PGothic" charset="0"/>
              </a:defRPr>
            </a:lvl1pPr>
          </a:lstStyle>
          <a:p>
            <a:pPr>
              <a:defRPr/>
            </a:pPr>
            <a:endParaRPr lang="en-US" dirty="0"/>
          </a:p>
        </p:txBody>
      </p:sp>
      <p:sp>
        <p:nvSpPr>
          <p:cNvPr id="29701" name="Rectangle 5"/>
          <p:cNvSpPr>
            <a:spLocks noGrp="1" noChangeArrowheads="1"/>
          </p:cNvSpPr>
          <p:nvPr>
            <p:ph type="sldNum" sz="quarter" idx="3"/>
          </p:nvPr>
        </p:nvSpPr>
        <p:spPr bwMode="auto">
          <a:xfrm>
            <a:off x="3970938" y="8902343"/>
            <a:ext cx="3037840" cy="468630"/>
          </a:xfrm>
          <a:prstGeom prst="rect">
            <a:avLst/>
          </a:prstGeom>
          <a:noFill/>
          <a:ln>
            <a:noFill/>
          </a:ln>
          <a:effectLst/>
          <a:extLst/>
        </p:spPr>
        <p:txBody>
          <a:bodyPr vert="horz" wrap="square" lIns="93616" tIns="46808" rIns="93616" bIns="46808" numCol="1" anchor="b" anchorCtr="0" compatLnSpc="1">
            <a:prstTxWarp prst="textNoShape">
              <a:avLst/>
            </a:prstTxWarp>
          </a:bodyPr>
          <a:lstStyle>
            <a:lvl1pPr algn="r" eaLnBrk="0" hangingPunct="0">
              <a:defRPr sz="1200">
                <a:latin typeface="Arial" pitchFamily="34" charset="0"/>
                <a:cs typeface="+mn-cs"/>
              </a:defRPr>
            </a:lvl1pPr>
          </a:lstStyle>
          <a:p>
            <a:pPr>
              <a:defRPr/>
            </a:pPr>
            <a:fld id="{65BF2D1F-2D7B-4D8C-9168-F46AC5276251}" type="slidenum">
              <a:rPr lang="en-US"/>
              <a:pPr>
                <a:defRPr/>
              </a:pPr>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8630"/>
          </a:xfrm>
          <a:prstGeom prst="rect">
            <a:avLst/>
          </a:prstGeom>
          <a:noFill/>
          <a:ln>
            <a:noFill/>
          </a:ln>
          <a:effectLst/>
          <a:extLst/>
        </p:spPr>
        <p:txBody>
          <a:bodyPr vert="horz" wrap="square" lIns="93616" tIns="46808" rIns="93616" bIns="46808"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en-US" dirty="0"/>
          </a:p>
        </p:txBody>
      </p:sp>
      <p:sp>
        <p:nvSpPr>
          <p:cNvPr id="30723" name="Rectangle 3"/>
          <p:cNvSpPr>
            <a:spLocks noGrp="1" noChangeArrowheads="1"/>
          </p:cNvSpPr>
          <p:nvPr>
            <p:ph type="dt" idx="1"/>
          </p:nvPr>
        </p:nvSpPr>
        <p:spPr bwMode="auto">
          <a:xfrm>
            <a:off x="3970938" y="0"/>
            <a:ext cx="3037840" cy="468630"/>
          </a:xfrm>
          <a:prstGeom prst="rect">
            <a:avLst/>
          </a:prstGeom>
          <a:noFill/>
          <a:ln>
            <a:noFill/>
          </a:ln>
          <a:effectLst/>
          <a:extLst/>
        </p:spPr>
        <p:txBody>
          <a:bodyPr vert="horz" wrap="square" lIns="93616" tIns="46808" rIns="93616" bIns="46808"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E559B7CD-FE15-4563-93B2-05646B95460D}" type="datetimeFigureOut">
              <a:rPr lang="en-US"/>
              <a:pPr>
                <a:defRPr/>
              </a:pPr>
              <a:t>4/17/2018</a:t>
            </a:fld>
            <a:endParaRPr lang="en-US" dirty="0"/>
          </a:p>
        </p:txBody>
      </p:sp>
      <p:sp>
        <p:nvSpPr>
          <p:cNvPr id="13316"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51985"/>
            <a:ext cx="5608320" cy="4217670"/>
          </a:xfrm>
          <a:prstGeom prst="rect">
            <a:avLst/>
          </a:prstGeom>
          <a:noFill/>
          <a:ln>
            <a:noFill/>
          </a:ln>
          <a:effectLst/>
          <a:extLst/>
        </p:spPr>
        <p:txBody>
          <a:bodyPr vert="horz" wrap="square" lIns="93616" tIns="46808" rIns="93616" bIns="468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902343"/>
            <a:ext cx="3037840" cy="468630"/>
          </a:xfrm>
          <a:prstGeom prst="rect">
            <a:avLst/>
          </a:prstGeom>
          <a:noFill/>
          <a:ln>
            <a:noFill/>
          </a:ln>
          <a:effectLst/>
          <a:extLst/>
        </p:spPr>
        <p:txBody>
          <a:bodyPr vert="horz" wrap="square" lIns="93616" tIns="46808" rIns="93616" bIns="46808"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en-US" dirty="0"/>
          </a:p>
        </p:txBody>
      </p:sp>
      <p:sp>
        <p:nvSpPr>
          <p:cNvPr id="30727" name="Rectangle 7"/>
          <p:cNvSpPr>
            <a:spLocks noGrp="1" noChangeArrowheads="1"/>
          </p:cNvSpPr>
          <p:nvPr>
            <p:ph type="sldNum" sz="quarter" idx="5"/>
          </p:nvPr>
        </p:nvSpPr>
        <p:spPr bwMode="auto">
          <a:xfrm>
            <a:off x="3970938" y="8902343"/>
            <a:ext cx="3037840" cy="468630"/>
          </a:xfrm>
          <a:prstGeom prst="rect">
            <a:avLst/>
          </a:prstGeom>
          <a:noFill/>
          <a:ln>
            <a:noFill/>
          </a:ln>
          <a:effectLst/>
          <a:extLst/>
        </p:spPr>
        <p:txBody>
          <a:bodyPr vert="horz" wrap="square" lIns="93616" tIns="46808" rIns="93616" bIns="46808"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9EEA855B-D9D0-469B-B952-3B40AA1EEB3A}"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EA855B-D9D0-469B-B952-3B40AA1EEB3A}" type="slidenum">
              <a:rPr lang="en-US" smtClean="0"/>
              <a:pPr>
                <a:defRPr/>
              </a:pPr>
              <a:t>1</a:t>
            </a:fld>
            <a:endParaRPr lang="en-US" dirty="0"/>
          </a:p>
        </p:txBody>
      </p:sp>
    </p:spTree>
    <p:extLst>
      <p:ext uri="{BB962C8B-B14F-4D97-AF65-F5344CB8AC3E}">
        <p14:creationId xmlns:p14="http://schemas.microsoft.com/office/powerpoint/2010/main" val="324801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charset="0"/>
                <a:ea typeface="MS PGothic" charset="0"/>
                <a:cs typeface="MS PGothic" charset="0"/>
              </a:rPr>
              <a:t>As a designated Economic Development District (EDD) by the U.S. Department of Commerce's Economic Development Administration (EDA), the CEDC develops a Comprehensive Economic Development Strategy (CEDS) for the nine-county region. </a:t>
            </a:r>
            <a:endParaRPr lang="en-US" dirty="0"/>
          </a:p>
        </p:txBody>
      </p:sp>
      <p:sp>
        <p:nvSpPr>
          <p:cNvPr id="4" name="Slide Number Placeholder 3"/>
          <p:cNvSpPr>
            <a:spLocks noGrp="1"/>
          </p:cNvSpPr>
          <p:nvPr>
            <p:ph type="sldNum" sz="quarter" idx="10"/>
          </p:nvPr>
        </p:nvSpPr>
        <p:spPr/>
        <p:txBody>
          <a:bodyPr/>
          <a:lstStyle/>
          <a:p>
            <a:pPr>
              <a:defRPr/>
            </a:pPr>
            <a:fld id="{9EEA855B-D9D0-469B-B952-3B40AA1EEB3A}" type="slidenum">
              <a:rPr lang="en-US" smtClean="0"/>
              <a:pPr>
                <a:defRPr/>
              </a:pPr>
              <a:t>2</a:t>
            </a:fld>
            <a:endParaRPr lang="en-US" dirty="0"/>
          </a:p>
        </p:txBody>
      </p:sp>
    </p:spTree>
    <p:extLst>
      <p:ext uri="{BB962C8B-B14F-4D97-AF65-F5344CB8AC3E}">
        <p14:creationId xmlns:p14="http://schemas.microsoft.com/office/powerpoint/2010/main" val="35241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EA855B-D9D0-469B-B952-3B40AA1EEB3A}" type="slidenum">
              <a:rPr lang="en-US" smtClean="0"/>
              <a:pPr>
                <a:defRPr/>
              </a:pPr>
              <a:t>4</a:t>
            </a:fld>
            <a:endParaRPr lang="en-US" dirty="0"/>
          </a:p>
        </p:txBody>
      </p:sp>
    </p:spTree>
    <p:extLst>
      <p:ext uri="{BB962C8B-B14F-4D97-AF65-F5344CB8AC3E}">
        <p14:creationId xmlns:p14="http://schemas.microsoft.com/office/powerpoint/2010/main" val="103105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EA855B-D9D0-469B-B952-3B40AA1EEB3A}" type="slidenum">
              <a:rPr lang="en-US" smtClean="0"/>
              <a:pPr>
                <a:defRPr/>
              </a:pPr>
              <a:t>5</a:t>
            </a:fld>
            <a:endParaRPr lang="en-US" dirty="0"/>
          </a:p>
        </p:txBody>
      </p:sp>
    </p:spTree>
    <p:extLst>
      <p:ext uri="{BB962C8B-B14F-4D97-AF65-F5344CB8AC3E}">
        <p14:creationId xmlns:p14="http://schemas.microsoft.com/office/powerpoint/2010/main" val="416048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EA855B-D9D0-469B-B952-3B40AA1EEB3A}" type="slidenum">
              <a:rPr lang="en-US" smtClean="0"/>
              <a:pPr>
                <a:defRPr/>
              </a:pPr>
              <a:t>18</a:t>
            </a:fld>
            <a:endParaRPr lang="en-US" dirty="0"/>
          </a:p>
        </p:txBody>
      </p:sp>
    </p:spTree>
    <p:extLst>
      <p:ext uri="{BB962C8B-B14F-4D97-AF65-F5344CB8AC3E}">
        <p14:creationId xmlns:p14="http://schemas.microsoft.com/office/powerpoint/2010/main" val="599640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EA855B-D9D0-469B-B952-3B40AA1EEB3A}" type="slidenum">
              <a:rPr lang="en-US" smtClean="0"/>
              <a:pPr>
                <a:defRPr/>
              </a:pPr>
              <a:t>19</a:t>
            </a:fld>
            <a:endParaRPr lang="en-US" dirty="0"/>
          </a:p>
        </p:txBody>
      </p:sp>
    </p:spTree>
    <p:extLst>
      <p:ext uri="{BB962C8B-B14F-4D97-AF65-F5344CB8AC3E}">
        <p14:creationId xmlns:p14="http://schemas.microsoft.com/office/powerpoint/2010/main" val="403720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EA855B-D9D0-469B-B952-3B40AA1EEB3A}" type="slidenum">
              <a:rPr lang="en-US" smtClean="0"/>
              <a:pPr>
                <a:defRPr/>
              </a:pPr>
              <a:t>20</a:t>
            </a:fld>
            <a:endParaRPr lang="en-US" dirty="0"/>
          </a:p>
        </p:txBody>
      </p:sp>
    </p:spTree>
    <p:extLst>
      <p:ext uri="{BB962C8B-B14F-4D97-AF65-F5344CB8AC3E}">
        <p14:creationId xmlns:p14="http://schemas.microsoft.com/office/powerpoint/2010/main" val="48489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EA855B-D9D0-469B-B952-3B40AA1EEB3A}" type="slidenum">
              <a:rPr lang="en-US" smtClean="0"/>
              <a:pPr>
                <a:defRPr/>
              </a:pPr>
              <a:t>21</a:t>
            </a:fld>
            <a:endParaRPr lang="en-US" dirty="0"/>
          </a:p>
        </p:txBody>
      </p:sp>
    </p:spTree>
    <p:extLst>
      <p:ext uri="{BB962C8B-B14F-4D97-AF65-F5344CB8AC3E}">
        <p14:creationId xmlns:p14="http://schemas.microsoft.com/office/powerpoint/2010/main" val="315530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1DC9674D-FCA7-4554-90AE-2A4D6C880546}"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F54E1CA-4C6B-4A37-8F4B-B53F87265C88}" type="slidenum">
              <a:rPr lang="en-US"/>
              <a:pPr>
                <a:defRPr/>
              </a:pPr>
              <a:t>‹#›</a:t>
            </a:fld>
            <a:endParaRPr lang="en-US" dirty="0"/>
          </a:p>
        </p:txBody>
      </p:sp>
    </p:spTree>
    <p:extLst>
      <p:ext uri="{BB962C8B-B14F-4D97-AF65-F5344CB8AC3E}">
        <p14:creationId xmlns:p14="http://schemas.microsoft.com/office/powerpoint/2010/main" val="163330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905000"/>
            <a:ext cx="8229600" cy="4221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5DF65EFD-DC04-4B8E-B56B-D9E8452A2C83}"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28EF7165-6CD6-469A-8A02-4A19FE1489DE}" type="slidenum">
              <a:rPr lang="en-US"/>
              <a:pPr>
                <a:defRPr/>
              </a:pPr>
              <a:t>‹#›</a:t>
            </a:fld>
            <a:endParaRPr lang="en-US" dirty="0"/>
          </a:p>
        </p:txBody>
      </p:sp>
    </p:spTree>
    <p:extLst>
      <p:ext uri="{BB962C8B-B14F-4D97-AF65-F5344CB8AC3E}">
        <p14:creationId xmlns:p14="http://schemas.microsoft.com/office/powerpoint/2010/main" val="13307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25EC781F-75CE-40B8-848F-737951729B11}"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B14E87D3-6B63-4E03-BCE4-28CE7F361C01}" type="slidenum">
              <a:rPr lang="en-US"/>
              <a:pPr>
                <a:defRPr/>
              </a:pPr>
              <a:t>‹#›</a:t>
            </a:fld>
            <a:endParaRPr lang="en-US" dirty="0"/>
          </a:p>
        </p:txBody>
      </p:sp>
    </p:spTree>
    <p:extLst>
      <p:ext uri="{BB962C8B-B14F-4D97-AF65-F5344CB8AC3E}">
        <p14:creationId xmlns:p14="http://schemas.microsoft.com/office/powerpoint/2010/main" val="3912309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1DC9674D-FCA7-4554-90AE-2A4D6C880546}"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F54E1CA-4C6B-4A37-8F4B-B53F87265C88}" type="slidenum">
              <a:rPr lang="en-US"/>
              <a:pPr>
                <a:defRPr/>
              </a:pPr>
              <a:t>‹#›</a:t>
            </a:fld>
            <a:endParaRPr lang="en-US" dirty="0"/>
          </a:p>
        </p:txBody>
      </p:sp>
    </p:spTree>
    <p:extLst>
      <p:ext uri="{BB962C8B-B14F-4D97-AF65-F5344CB8AC3E}">
        <p14:creationId xmlns:p14="http://schemas.microsoft.com/office/powerpoint/2010/main" val="149314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905000"/>
            <a:ext cx="8229600" cy="4221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p:txBody>
          <a:bodyPr/>
          <a:lstStyle>
            <a:lvl1pPr>
              <a:defRPr/>
            </a:lvl1pPr>
          </a:lstStyle>
          <a:p>
            <a:pPr>
              <a:defRPr/>
            </a:pPr>
            <a:fld id="{EE69FD1F-6332-4375-A52F-D9CAAD2B6A44}" type="slidenum">
              <a:rPr lang="en-US"/>
              <a:pPr>
                <a:defRPr/>
              </a:pPr>
              <a:t>‹#›</a:t>
            </a:fld>
            <a:endParaRPr lang="en-US" dirty="0"/>
          </a:p>
        </p:txBody>
      </p:sp>
    </p:spTree>
    <p:extLst>
      <p:ext uri="{BB962C8B-B14F-4D97-AF65-F5344CB8AC3E}">
        <p14:creationId xmlns:p14="http://schemas.microsoft.com/office/powerpoint/2010/main" val="858449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880FDA42-5354-4C48-9BEA-61F480F89108}"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3779F28-4700-4C9D-9AEE-281B6891DE76}" type="slidenum">
              <a:rPr lang="en-US"/>
              <a:pPr>
                <a:defRPr/>
              </a:pPr>
              <a:t>‹#›</a:t>
            </a:fld>
            <a:endParaRPr lang="en-US" dirty="0"/>
          </a:p>
        </p:txBody>
      </p:sp>
    </p:spTree>
    <p:extLst>
      <p:ext uri="{BB962C8B-B14F-4D97-AF65-F5344CB8AC3E}">
        <p14:creationId xmlns:p14="http://schemas.microsoft.com/office/powerpoint/2010/main" val="401508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22E538BB-A1F4-4A5E-A25F-94BE7D880A8D}" type="datetime1">
              <a:rPr lang="en-US"/>
              <a:pPr>
                <a:defRPr/>
              </a:pPr>
              <a:t>4/17/2018</a:t>
            </a:fld>
            <a:endParaRPr lang="en-US" dirty="0"/>
          </a:p>
        </p:txBody>
      </p:sp>
      <p:sp>
        <p:nvSpPr>
          <p:cNvPr id="6" name="Footer Placeholder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1A68D52-45E4-4074-AA13-4C0FD24C8DE1}" type="slidenum">
              <a:rPr lang="en-US"/>
              <a:pPr>
                <a:defRPr/>
              </a:pPr>
              <a:t>‹#›</a:t>
            </a:fld>
            <a:endParaRPr lang="en-US" dirty="0"/>
          </a:p>
        </p:txBody>
      </p:sp>
    </p:spTree>
    <p:extLst>
      <p:ext uri="{BB962C8B-B14F-4D97-AF65-F5344CB8AC3E}">
        <p14:creationId xmlns:p14="http://schemas.microsoft.com/office/powerpoint/2010/main" val="501685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E8331781-010D-4AA7-95DA-962D550C9D3A}" type="datetime1">
              <a:rPr lang="en-US"/>
              <a:pPr>
                <a:defRPr/>
              </a:pPr>
              <a:t>4/17/2018</a:t>
            </a:fld>
            <a:endParaRPr lang="en-US" dirty="0"/>
          </a:p>
        </p:txBody>
      </p:sp>
      <p:sp>
        <p:nvSpPr>
          <p:cNvPr id="8"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A18846FD-AE7C-49B8-ACF1-8BAE8983ACD5}" type="slidenum">
              <a:rPr lang="en-US"/>
              <a:pPr>
                <a:defRPr/>
              </a:pPr>
              <a:t>‹#›</a:t>
            </a:fld>
            <a:endParaRPr lang="en-US" dirty="0"/>
          </a:p>
        </p:txBody>
      </p:sp>
    </p:spTree>
    <p:extLst>
      <p:ext uri="{BB962C8B-B14F-4D97-AF65-F5344CB8AC3E}">
        <p14:creationId xmlns:p14="http://schemas.microsoft.com/office/powerpoint/2010/main" val="98521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C5AFCD09-749D-48CB-80EB-EDCCBE7A9870}" type="datetime1">
              <a:rPr lang="en-US"/>
              <a:pPr>
                <a:defRPr/>
              </a:pPr>
              <a:t>4/17/2018</a:t>
            </a:fld>
            <a:endParaRPr lang="en-US" dirty="0"/>
          </a:p>
        </p:txBody>
      </p:sp>
      <p:sp>
        <p:nvSpPr>
          <p:cNvPr id="4"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1B5C8C9C-0F15-484F-9221-1F716B26903C}" type="slidenum">
              <a:rPr lang="en-US"/>
              <a:pPr>
                <a:defRPr/>
              </a:pPr>
              <a:t>‹#›</a:t>
            </a:fld>
            <a:endParaRPr lang="en-US" dirty="0"/>
          </a:p>
        </p:txBody>
      </p:sp>
    </p:spTree>
    <p:extLst>
      <p:ext uri="{BB962C8B-B14F-4D97-AF65-F5344CB8AC3E}">
        <p14:creationId xmlns:p14="http://schemas.microsoft.com/office/powerpoint/2010/main" val="3036661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0220A4ED-AFE7-4888-984E-ADE47C0E7FE8}" type="datetime1">
              <a:rPr lang="en-US"/>
              <a:pPr>
                <a:defRPr/>
              </a:pPr>
              <a:t>4/17/2018</a:t>
            </a:fld>
            <a:endParaRPr lang="en-US" dirty="0"/>
          </a:p>
        </p:txBody>
      </p:sp>
      <p:sp>
        <p:nvSpPr>
          <p:cNvPr id="3"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53E5F528-0231-4B2D-B3C8-15EE564B9149}" type="slidenum">
              <a:rPr lang="en-US"/>
              <a:pPr>
                <a:defRPr/>
              </a:pPr>
              <a:t>‹#›</a:t>
            </a:fld>
            <a:endParaRPr lang="en-US" dirty="0"/>
          </a:p>
        </p:txBody>
      </p:sp>
    </p:spTree>
    <p:extLst>
      <p:ext uri="{BB962C8B-B14F-4D97-AF65-F5344CB8AC3E}">
        <p14:creationId xmlns:p14="http://schemas.microsoft.com/office/powerpoint/2010/main" val="11362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EF5AB0F6-F9DB-4C76-8DCC-E004C0982410}" type="datetime1">
              <a:rPr lang="en-US"/>
              <a:pPr>
                <a:defRPr/>
              </a:pPr>
              <a:t>4/17/2018</a:t>
            </a:fld>
            <a:endParaRPr lang="en-US" dirty="0"/>
          </a:p>
        </p:txBody>
      </p:sp>
      <p:sp>
        <p:nvSpPr>
          <p:cNvPr id="6" name="Footer Placeholder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347BA12-D34B-4D37-A3B9-BB2F3E2823CC}" type="slidenum">
              <a:rPr lang="en-US"/>
              <a:pPr>
                <a:defRPr/>
              </a:pPr>
              <a:t>‹#›</a:t>
            </a:fld>
            <a:endParaRPr lang="en-US" dirty="0"/>
          </a:p>
        </p:txBody>
      </p:sp>
    </p:spTree>
    <p:extLst>
      <p:ext uri="{BB962C8B-B14F-4D97-AF65-F5344CB8AC3E}">
        <p14:creationId xmlns:p14="http://schemas.microsoft.com/office/powerpoint/2010/main" val="288478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905000"/>
            <a:ext cx="8229600" cy="4221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p:txBody>
          <a:bodyPr/>
          <a:lstStyle>
            <a:lvl1pPr>
              <a:defRPr/>
            </a:lvl1pPr>
          </a:lstStyle>
          <a:p>
            <a:pPr>
              <a:defRPr/>
            </a:pPr>
            <a:fld id="{EE69FD1F-6332-4375-A52F-D9CAAD2B6A44}" type="slidenum">
              <a:rPr lang="en-US"/>
              <a:pPr>
                <a:defRPr/>
              </a:pPr>
              <a:t>‹#›</a:t>
            </a:fld>
            <a:endParaRPr lang="en-US" dirty="0"/>
          </a:p>
        </p:txBody>
      </p:sp>
    </p:spTree>
    <p:extLst>
      <p:ext uri="{BB962C8B-B14F-4D97-AF65-F5344CB8AC3E}">
        <p14:creationId xmlns:p14="http://schemas.microsoft.com/office/powerpoint/2010/main" val="2241703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723466EE-58C9-484F-ADB7-80C56D2EE849}" type="datetime1">
              <a:rPr lang="en-US"/>
              <a:pPr>
                <a:defRPr/>
              </a:pPr>
              <a:t>4/17/2018</a:t>
            </a:fld>
            <a:endParaRPr lang="en-US" dirty="0"/>
          </a:p>
        </p:txBody>
      </p:sp>
      <p:sp>
        <p:nvSpPr>
          <p:cNvPr id="6" name="Footer Placeholder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2A3DB881-FFDD-47DC-8D26-5A3109F388CB}" type="slidenum">
              <a:rPr lang="en-US"/>
              <a:pPr>
                <a:defRPr/>
              </a:pPr>
              <a:t>‹#›</a:t>
            </a:fld>
            <a:endParaRPr lang="en-US" dirty="0"/>
          </a:p>
        </p:txBody>
      </p:sp>
    </p:spTree>
    <p:extLst>
      <p:ext uri="{BB962C8B-B14F-4D97-AF65-F5344CB8AC3E}">
        <p14:creationId xmlns:p14="http://schemas.microsoft.com/office/powerpoint/2010/main" val="596412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905000"/>
            <a:ext cx="8229600" cy="4221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5DF65EFD-DC04-4B8E-B56B-D9E8452A2C83}"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28EF7165-6CD6-469A-8A02-4A19FE1489DE}" type="slidenum">
              <a:rPr lang="en-US"/>
              <a:pPr>
                <a:defRPr/>
              </a:pPr>
              <a:t>‹#›</a:t>
            </a:fld>
            <a:endParaRPr lang="en-US" dirty="0"/>
          </a:p>
        </p:txBody>
      </p:sp>
    </p:spTree>
    <p:extLst>
      <p:ext uri="{BB962C8B-B14F-4D97-AF65-F5344CB8AC3E}">
        <p14:creationId xmlns:p14="http://schemas.microsoft.com/office/powerpoint/2010/main" val="827849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25EC781F-75CE-40B8-848F-737951729B11}"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B14E87D3-6B63-4E03-BCE4-28CE7F361C01}" type="slidenum">
              <a:rPr lang="en-US"/>
              <a:pPr>
                <a:defRPr/>
              </a:pPr>
              <a:t>‹#›</a:t>
            </a:fld>
            <a:endParaRPr lang="en-US" dirty="0"/>
          </a:p>
        </p:txBody>
      </p:sp>
    </p:spTree>
    <p:extLst>
      <p:ext uri="{BB962C8B-B14F-4D97-AF65-F5344CB8AC3E}">
        <p14:creationId xmlns:p14="http://schemas.microsoft.com/office/powerpoint/2010/main" val="2298530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1DC9674D-FCA7-4554-90AE-2A4D6C880546}"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F54E1CA-4C6B-4A37-8F4B-B53F87265C88}" type="slidenum">
              <a:rPr lang="en-US"/>
              <a:pPr>
                <a:defRPr/>
              </a:pPr>
              <a:t>‹#›</a:t>
            </a:fld>
            <a:endParaRPr lang="en-US" dirty="0"/>
          </a:p>
        </p:txBody>
      </p:sp>
    </p:spTree>
    <p:extLst>
      <p:ext uri="{BB962C8B-B14F-4D97-AF65-F5344CB8AC3E}">
        <p14:creationId xmlns:p14="http://schemas.microsoft.com/office/powerpoint/2010/main" val="1263906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905000"/>
            <a:ext cx="8229600" cy="4221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p:txBody>
          <a:bodyPr/>
          <a:lstStyle>
            <a:lvl1pPr>
              <a:defRPr/>
            </a:lvl1pPr>
          </a:lstStyle>
          <a:p>
            <a:pPr>
              <a:defRPr/>
            </a:pPr>
            <a:fld id="{EE69FD1F-6332-4375-A52F-D9CAAD2B6A44}" type="slidenum">
              <a:rPr lang="en-US"/>
              <a:pPr>
                <a:defRPr/>
              </a:pPr>
              <a:t>‹#›</a:t>
            </a:fld>
            <a:endParaRPr lang="en-US" dirty="0"/>
          </a:p>
        </p:txBody>
      </p:sp>
    </p:spTree>
    <p:extLst>
      <p:ext uri="{BB962C8B-B14F-4D97-AF65-F5344CB8AC3E}">
        <p14:creationId xmlns:p14="http://schemas.microsoft.com/office/powerpoint/2010/main" val="1396557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880FDA42-5354-4C48-9BEA-61F480F89108}"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3779F28-4700-4C9D-9AEE-281B6891DE76}" type="slidenum">
              <a:rPr lang="en-US"/>
              <a:pPr>
                <a:defRPr/>
              </a:pPr>
              <a:t>‹#›</a:t>
            </a:fld>
            <a:endParaRPr lang="en-US" dirty="0"/>
          </a:p>
        </p:txBody>
      </p:sp>
    </p:spTree>
    <p:extLst>
      <p:ext uri="{BB962C8B-B14F-4D97-AF65-F5344CB8AC3E}">
        <p14:creationId xmlns:p14="http://schemas.microsoft.com/office/powerpoint/2010/main" val="1772140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22E538BB-A1F4-4A5E-A25F-94BE7D880A8D}" type="datetime1">
              <a:rPr lang="en-US"/>
              <a:pPr>
                <a:defRPr/>
              </a:pPr>
              <a:t>4/17/2018</a:t>
            </a:fld>
            <a:endParaRPr lang="en-US" dirty="0"/>
          </a:p>
        </p:txBody>
      </p:sp>
      <p:sp>
        <p:nvSpPr>
          <p:cNvPr id="6" name="Footer Placeholder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1A68D52-45E4-4074-AA13-4C0FD24C8DE1}" type="slidenum">
              <a:rPr lang="en-US"/>
              <a:pPr>
                <a:defRPr/>
              </a:pPr>
              <a:t>‹#›</a:t>
            </a:fld>
            <a:endParaRPr lang="en-US" dirty="0"/>
          </a:p>
        </p:txBody>
      </p:sp>
    </p:spTree>
    <p:extLst>
      <p:ext uri="{BB962C8B-B14F-4D97-AF65-F5344CB8AC3E}">
        <p14:creationId xmlns:p14="http://schemas.microsoft.com/office/powerpoint/2010/main" val="277235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E8331781-010D-4AA7-95DA-962D550C9D3A}" type="datetime1">
              <a:rPr lang="en-US"/>
              <a:pPr>
                <a:defRPr/>
              </a:pPr>
              <a:t>4/17/2018</a:t>
            </a:fld>
            <a:endParaRPr lang="en-US" dirty="0"/>
          </a:p>
        </p:txBody>
      </p:sp>
      <p:sp>
        <p:nvSpPr>
          <p:cNvPr id="8"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A18846FD-AE7C-49B8-ACF1-8BAE8983ACD5}" type="slidenum">
              <a:rPr lang="en-US"/>
              <a:pPr>
                <a:defRPr/>
              </a:pPr>
              <a:t>‹#›</a:t>
            </a:fld>
            <a:endParaRPr lang="en-US" dirty="0"/>
          </a:p>
        </p:txBody>
      </p:sp>
    </p:spTree>
    <p:extLst>
      <p:ext uri="{BB962C8B-B14F-4D97-AF65-F5344CB8AC3E}">
        <p14:creationId xmlns:p14="http://schemas.microsoft.com/office/powerpoint/2010/main" val="2042511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C5AFCD09-749D-48CB-80EB-EDCCBE7A9870}" type="datetime1">
              <a:rPr lang="en-US"/>
              <a:pPr>
                <a:defRPr/>
              </a:pPr>
              <a:t>4/17/2018</a:t>
            </a:fld>
            <a:endParaRPr lang="en-US" dirty="0"/>
          </a:p>
        </p:txBody>
      </p:sp>
      <p:sp>
        <p:nvSpPr>
          <p:cNvPr id="4"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1B5C8C9C-0F15-484F-9221-1F716B26903C}" type="slidenum">
              <a:rPr lang="en-US"/>
              <a:pPr>
                <a:defRPr/>
              </a:pPr>
              <a:t>‹#›</a:t>
            </a:fld>
            <a:endParaRPr lang="en-US" dirty="0"/>
          </a:p>
        </p:txBody>
      </p:sp>
    </p:spTree>
    <p:extLst>
      <p:ext uri="{BB962C8B-B14F-4D97-AF65-F5344CB8AC3E}">
        <p14:creationId xmlns:p14="http://schemas.microsoft.com/office/powerpoint/2010/main" val="3360946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0220A4ED-AFE7-4888-984E-ADE47C0E7FE8}" type="datetime1">
              <a:rPr lang="en-US"/>
              <a:pPr>
                <a:defRPr/>
              </a:pPr>
              <a:t>4/17/2018</a:t>
            </a:fld>
            <a:endParaRPr lang="en-US" dirty="0"/>
          </a:p>
        </p:txBody>
      </p:sp>
      <p:sp>
        <p:nvSpPr>
          <p:cNvPr id="3"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53E5F528-0231-4B2D-B3C8-15EE564B9149}" type="slidenum">
              <a:rPr lang="en-US"/>
              <a:pPr>
                <a:defRPr/>
              </a:pPr>
              <a:t>‹#›</a:t>
            </a:fld>
            <a:endParaRPr lang="en-US" dirty="0"/>
          </a:p>
        </p:txBody>
      </p:sp>
    </p:spTree>
    <p:extLst>
      <p:ext uri="{BB962C8B-B14F-4D97-AF65-F5344CB8AC3E}">
        <p14:creationId xmlns:p14="http://schemas.microsoft.com/office/powerpoint/2010/main" val="35130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880FDA42-5354-4C48-9BEA-61F480F89108}"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3779F28-4700-4C9D-9AEE-281B6891DE76}" type="slidenum">
              <a:rPr lang="en-US"/>
              <a:pPr>
                <a:defRPr/>
              </a:pPr>
              <a:t>‹#›</a:t>
            </a:fld>
            <a:endParaRPr lang="en-US" dirty="0"/>
          </a:p>
        </p:txBody>
      </p:sp>
    </p:spTree>
    <p:extLst>
      <p:ext uri="{BB962C8B-B14F-4D97-AF65-F5344CB8AC3E}">
        <p14:creationId xmlns:p14="http://schemas.microsoft.com/office/powerpoint/2010/main" val="2340532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EF5AB0F6-F9DB-4C76-8DCC-E004C0982410}" type="datetime1">
              <a:rPr lang="en-US"/>
              <a:pPr>
                <a:defRPr/>
              </a:pPr>
              <a:t>4/17/2018</a:t>
            </a:fld>
            <a:endParaRPr lang="en-US" dirty="0"/>
          </a:p>
        </p:txBody>
      </p:sp>
      <p:sp>
        <p:nvSpPr>
          <p:cNvPr id="6" name="Footer Placeholder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347BA12-D34B-4D37-A3B9-BB2F3E2823CC}" type="slidenum">
              <a:rPr lang="en-US"/>
              <a:pPr>
                <a:defRPr/>
              </a:pPr>
              <a:t>‹#›</a:t>
            </a:fld>
            <a:endParaRPr lang="en-US" dirty="0"/>
          </a:p>
        </p:txBody>
      </p:sp>
    </p:spTree>
    <p:extLst>
      <p:ext uri="{BB962C8B-B14F-4D97-AF65-F5344CB8AC3E}">
        <p14:creationId xmlns:p14="http://schemas.microsoft.com/office/powerpoint/2010/main" val="2876477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723466EE-58C9-484F-ADB7-80C56D2EE849}" type="datetime1">
              <a:rPr lang="en-US"/>
              <a:pPr>
                <a:defRPr/>
              </a:pPr>
              <a:t>4/17/2018</a:t>
            </a:fld>
            <a:endParaRPr lang="en-US" dirty="0"/>
          </a:p>
        </p:txBody>
      </p:sp>
      <p:sp>
        <p:nvSpPr>
          <p:cNvPr id="6" name="Footer Placeholder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2A3DB881-FFDD-47DC-8D26-5A3109F388CB}" type="slidenum">
              <a:rPr lang="en-US"/>
              <a:pPr>
                <a:defRPr/>
              </a:pPr>
              <a:t>‹#›</a:t>
            </a:fld>
            <a:endParaRPr lang="en-US" dirty="0"/>
          </a:p>
        </p:txBody>
      </p:sp>
    </p:spTree>
    <p:extLst>
      <p:ext uri="{BB962C8B-B14F-4D97-AF65-F5344CB8AC3E}">
        <p14:creationId xmlns:p14="http://schemas.microsoft.com/office/powerpoint/2010/main" val="3924053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905000"/>
            <a:ext cx="8229600" cy="4221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5DF65EFD-DC04-4B8E-B56B-D9E8452A2C83}"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28EF7165-6CD6-469A-8A02-4A19FE1489DE}" type="slidenum">
              <a:rPr lang="en-US"/>
              <a:pPr>
                <a:defRPr/>
              </a:pPr>
              <a:t>‹#›</a:t>
            </a:fld>
            <a:endParaRPr lang="en-US" dirty="0"/>
          </a:p>
        </p:txBody>
      </p:sp>
    </p:spTree>
    <p:extLst>
      <p:ext uri="{BB962C8B-B14F-4D97-AF65-F5344CB8AC3E}">
        <p14:creationId xmlns:p14="http://schemas.microsoft.com/office/powerpoint/2010/main" val="1102710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25EC781F-75CE-40B8-848F-737951729B11}" type="datetime1">
              <a:rPr lang="en-US"/>
              <a:pPr>
                <a:defRPr/>
              </a:pPr>
              <a:t>4/17/2018</a:t>
            </a:fld>
            <a:endParaRPr lang="en-US" dirty="0"/>
          </a:p>
        </p:txBody>
      </p:sp>
      <p:sp>
        <p:nvSpPr>
          <p:cNvPr id="5"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B14E87D3-6B63-4E03-BCE4-28CE7F361C01}" type="slidenum">
              <a:rPr lang="en-US"/>
              <a:pPr>
                <a:defRPr/>
              </a:pPr>
              <a:t>‹#›</a:t>
            </a:fld>
            <a:endParaRPr lang="en-US" dirty="0"/>
          </a:p>
        </p:txBody>
      </p:sp>
    </p:spTree>
    <p:extLst>
      <p:ext uri="{BB962C8B-B14F-4D97-AF65-F5344CB8AC3E}">
        <p14:creationId xmlns:p14="http://schemas.microsoft.com/office/powerpoint/2010/main" val="95880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5" descr="CEDS_PPT_bkgd_Robust_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sldNum" sz="quarter" idx="10"/>
          </p:nvPr>
        </p:nvSpPr>
        <p:spPr/>
        <p:txBody>
          <a:bodyPr/>
          <a:lstStyle>
            <a:lvl1pPr>
              <a:defRPr/>
            </a:lvl1pPr>
          </a:lstStyle>
          <a:p>
            <a:pPr>
              <a:defRPr/>
            </a:pPr>
            <a:fld id="{4C93D130-755C-4983-9244-C22A7D42B6DE}" type="slidenum">
              <a:rPr lang="en-US"/>
              <a:pPr>
                <a:defRPr/>
              </a:pPr>
              <a:t>‹#›</a:t>
            </a:fld>
            <a:endParaRPr lang="en-US"/>
          </a:p>
        </p:txBody>
      </p:sp>
    </p:spTree>
    <p:extLst>
      <p:ext uri="{BB962C8B-B14F-4D97-AF65-F5344CB8AC3E}">
        <p14:creationId xmlns:p14="http://schemas.microsoft.com/office/powerpoint/2010/main" val="140793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22E538BB-A1F4-4A5E-A25F-94BE7D880A8D}" type="datetime1">
              <a:rPr lang="en-US"/>
              <a:pPr>
                <a:defRPr/>
              </a:pPr>
              <a:t>4/17/2018</a:t>
            </a:fld>
            <a:endParaRPr lang="en-US" dirty="0"/>
          </a:p>
        </p:txBody>
      </p:sp>
      <p:sp>
        <p:nvSpPr>
          <p:cNvPr id="6" name="Footer Placeholder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1A68D52-45E4-4074-AA13-4C0FD24C8DE1}" type="slidenum">
              <a:rPr lang="en-US"/>
              <a:pPr>
                <a:defRPr/>
              </a:pPr>
              <a:t>‹#›</a:t>
            </a:fld>
            <a:endParaRPr lang="en-US" dirty="0"/>
          </a:p>
        </p:txBody>
      </p:sp>
    </p:spTree>
    <p:extLst>
      <p:ext uri="{BB962C8B-B14F-4D97-AF65-F5344CB8AC3E}">
        <p14:creationId xmlns:p14="http://schemas.microsoft.com/office/powerpoint/2010/main" val="2320846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E8331781-010D-4AA7-95DA-962D550C9D3A}" type="datetime1">
              <a:rPr lang="en-US"/>
              <a:pPr>
                <a:defRPr/>
              </a:pPr>
              <a:t>4/17/2018</a:t>
            </a:fld>
            <a:endParaRPr lang="en-US" dirty="0"/>
          </a:p>
        </p:txBody>
      </p:sp>
      <p:sp>
        <p:nvSpPr>
          <p:cNvPr id="8"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A18846FD-AE7C-49B8-ACF1-8BAE8983ACD5}" type="slidenum">
              <a:rPr lang="en-US"/>
              <a:pPr>
                <a:defRPr/>
              </a:pPr>
              <a:t>‹#›</a:t>
            </a:fld>
            <a:endParaRPr lang="en-US" dirty="0"/>
          </a:p>
        </p:txBody>
      </p:sp>
    </p:spTree>
    <p:extLst>
      <p:ext uri="{BB962C8B-B14F-4D97-AF65-F5344CB8AC3E}">
        <p14:creationId xmlns:p14="http://schemas.microsoft.com/office/powerpoint/2010/main" val="76901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C5AFCD09-749D-48CB-80EB-EDCCBE7A9870}" type="datetime1">
              <a:rPr lang="en-US"/>
              <a:pPr>
                <a:defRPr/>
              </a:pPr>
              <a:t>4/17/2018</a:t>
            </a:fld>
            <a:endParaRPr lang="en-US" dirty="0"/>
          </a:p>
        </p:txBody>
      </p:sp>
      <p:sp>
        <p:nvSpPr>
          <p:cNvPr id="4"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1B5C8C9C-0F15-484F-9221-1F716B26903C}" type="slidenum">
              <a:rPr lang="en-US"/>
              <a:pPr>
                <a:defRPr/>
              </a:pPr>
              <a:t>‹#›</a:t>
            </a:fld>
            <a:endParaRPr lang="en-US" dirty="0"/>
          </a:p>
        </p:txBody>
      </p:sp>
    </p:spTree>
    <p:extLst>
      <p:ext uri="{BB962C8B-B14F-4D97-AF65-F5344CB8AC3E}">
        <p14:creationId xmlns:p14="http://schemas.microsoft.com/office/powerpoint/2010/main" val="379949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0220A4ED-AFE7-4888-984E-ADE47C0E7FE8}" type="datetime1">
              <a:rPr lang="en-US"/>
              <a:pPr>
                <a:defRPr/>
              </a:pPr>
              <a:t>4/17/2018</a:t>
            </a:fld>
            <a:endParaRPr lang="en-US" dirty="0"/>
          </a:p>
        </p:txBody>
      </p:sp>
      <p:sp>
        <p:nvSpPr>
          <p:cNvPr id="3" name="Rectangle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53E5F528-0231-4B2D-B3C8-15EE564B9149}" type="slidenum">
              <a:rPr lang="en-US"/>
              <a:pPr>
                <a:defRPr/>
              </a:pPr>
              <a:t>‹#›</a:t>
            </a:fld>
            <a:endParaRPr lang="en-US" dirty="0"/>
          </a:p>
        </p:txBody>
      </p:sp>
    </p:spTree>
    <p:extLst>
      <p:ext uri="{BB962C8B-B14F-4D97-AF65-F5344CB8AC3E}">
        <p14:creationId xmlns:p14="http://schemas.microsoft.com/office/powerpoint/2010/main" val="69246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EF5AB0F6-F9DB-4C76-8DCC-E004C0982410}" type="datetime1">
              <a:rPr lang="en-US"/>
              <a:pPr>
                <a:defRPr/>
              </a:pPr>
              <a:t>4/17/2018</a:t>
            </a:fld>
            <a:endParaRPr lang="en-US" dirty="0"/>
          </a:p>
        </p:txBody>
      </p:sp>
      <p:sp>
        <p:nvSpPr>
          <p:cNvPr id="6" name="Footer Placeholder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347BA12-D34B-4D37-A3B9-BB2F3E2823CC}" type="slidenum">
              <a:rPr lang="en-US"/>
              <a:pPr>
                <a:defRPr/>
              </a:pPr>
              <a:t>‹#›</a:t>
            </a:fld>
            <a:endParaRPr lang="en-US" dirty="0"/>
          </a:p>
        </p:txBody>
      </p:sp>
    </p:spTree>
    <p:extLst>
      <p:ext uri="{BB962C8B-B14F-4D97-AF65-F5344CB8AC3E}">
        <p14:creationId xmlns:p14="http://schemas.microsoft.com/office/powerpoint/2010/main" val="98392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a:xfrm>
            <a:off x="1143000" y="5943600"/>
            <a:ext cx="1828800" cy="476250"/>
          </a:xfrm>
          <a:prstGeom prst="rect">
            <a:avLst/>
          </a:prstGeom>
        </p:spPr>
        <p:txBody>
          <a:bodyPr/>
          <a:lstStyle>
            <a:lvl1pPr>
              <a:defRPr>
                <a:latin typeface="Arial" pitchFamily="34" charset="0"/>
                <a:cs typeface="+mn-cs"/>
              </a:defRPr>
            </a:lvl1pPr>
          </a:lstStyle>
          <a:p>
            <a:pPr>
              <a:defRPr/>
            </a:pPr>
            <a:fld id="{723466EE-58C9-484F-ADB7-80C56D2EE849}" type="datetime1">
              <a:rPr lang="en-US"/>
              <a:pPr>
                <a:defRPr/>
              </a:pPr>
              <a:t>4/17/2018</a:t>
            </a:fld>
            <a:endParaRPr lang="en-US" dirty="0"/>
          </a:p>
        </p:txBody>
      </p:sp>
      <p:sp>
        <p:nvSpPr>
          <p:cNvPr id="6" name="Footer Placeholder 5"/>
          <p:cNvSpPr>
            <a:spLocks noGrp="1" noChangeArrowheads="1"/>
          </p:cNvSpPr>
          <p:nvPr>
            <p:ph type="ftr" sz="quarter" idx="11"/>
          </p:nvPr>
        </p:nvSpPr>
        <p:spPr>
          <a:xfrm>
            <a:off x="3124200" y="5943600"/>
            <a:ext cx="2895600" cy="476250"/>
          </a:xfrm>
          <a:prstGeom prst="rect">
            <a:avLst/>
          </a:prstGeom>
        </p:spPr>
        <p:txBody>
          <a:bodyPr/>
          <a:lstStyle>
            <a:lvl1pPr>
              <a:defRPr>
                <a:latin typeface="Arial" pitchFamily="34" charset="0"/>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2A3DB881-FFDD-47DC-8D26-5A3109F388CB}" type="slidenum">
              <a:rPr lang="en-US"/>
              <a:pPr>
                <a:defRPr/>
              </a:pPr>
              <a:t>‹#›</a:t>
            </a:fld>
            <a:endParaRPr lang="en-US" dirty="0"/>
          </a:p>
        </p:txBody>
      </p:sp>
    </p:spTree>
    <p:extLst>
      <p:ext uri="{BB962C8B-B14F-4D97-AF65-F5344CB8AC3E}">
        <p14:creationId xmlns:p14="http://schemas.microsoft.com/office/powerpoint/2010/main" val="239645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13" y="-6985"/>
            <a:ext cx="9162626" cy="6871969"/>
          </a:xfrm>
          <a:prstGeom prst="rect">
            <a:avLst/>
          </a:prstGeom>
        </p:spPr>
      </p:pic>
      <p:sp>
        <p:nvSpPr>
          <p:cNvPr id="1030" name="Rectangle 6"/>
          <p:cNvSpPr>
            <a:spLocks noGrp="1" noChangeArrowheads="1"/>
          </p:cNvSpPr>
          <p:nvPr>
            <p:ph type="sldNum" sz="quarter" idx="4"/>
          </p:nvPr>
        </p:nvSpPr>
        <p:spPr bwMode="auto">
          <a:xfrm>
            <a:off x="7848600" y="6477000"/>
            <a:ext cx="1219200" cy="376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accent1"/>
                </a:solidFill>
                <a:latin typeface="Arial" pitchFamily="34" charset="0"/>
                <a:cs typeface="Arial" pitchFamily="34" charset="0"/>
              </a:defRPr>
            </a:lvl1pPr>
          </a:lstStyle>
          <a:p>
            <a:pPr>
              <a:defRPr/>
            </a:pPr>
            <a:fld id="{F6761A7B-1D3D-4264-9725-486C6431BB3F}" type="slidenum">
              <a:rPr lang="en-US"/>
              <a:pPr>
                <a:defRPr/>
              </a:pPr>
              <a:t>‹#›</a:t>
            </a:fld>
            <a:endParaRPr lang="en-US" dirty="0"/>
          </a:p>
        </p:txBody>
      </p:sp>
    </p:spTree>
    <p:extLst>
      <p:ext uri="{BB962C8B-B14F-4D97-AF65-F5344CB8AC3E}">
        <p14:creationId xmlns:p14="http://schemas.microsoft.com/office/powerpoint/2010/main" val="27305725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rtl="0" eaLnBrk="0" fontAlgn="base" hangingPunct="0">
        <a:lnSpc>
          <a:spcPts val="2700"/>
        </a:lnSpc>
        <a:spcBef>
          <a:spcPct val="0"/>
        </a:spcBef>
        <a:spcAft>
          <a:spcPct val="0"/>
        </a:spcAft>
        <a:defRPr sz="2550" b="1">
          <a:solidFill>
            <a:schemeClr val="tx2"/>
          </a:solidFill>
          <a:latin typeface="Rockwell"/>
          <a:ea typeface="MS PGothic" charset="0"/>
          <a:cs typeface="MS PGothic" charset="0"/>
        </a:defRPr>
      </a:lvl1pPr>
      <a:lvl2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2pPr>
      <a:lvl3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3pPr>
      <a:lvl4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4pPr>
      <a:lvl5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a:ea typeface="MS PGothic" charset="0"/>
          <a:cs typeface="MS PGothic" charset="0"/>
        </a:defRPr>
      </a:lvl1pPr>
      <a:lvl2pPr marL="557213" indent="-214313" algn="l" rtl="0" eaLnBrk="0" fontAlgn="base" hangingPunct="0">
        <a:spcBef>
          <a:spcPct val="20000"/>
        </a:spcBef>
        <a:spcAft>
          <a:spcPct val="0"/>
        </a:spcAft>
        <a:buChar char="–"/>
        <a:defRPr sz="2100">
          <a:solidFill>
            <a:schemeClr val="tx1"/>
          </a:solidFill>
          <a:latin typeface="Arial"/>
          <a:ea typeface="MS PGothic" charset="0"/>
          <a:cs typeface="MS PGothic" charset="0"/>
        </a:defRPr>
      </a:lvl2pPr>
      <a:lvl3pPr marL="857250" indent="-171450" algn="l" rtl="0" eaLnBrk="0" fontAlgn="base" hangingPunct="0">
        <a:spcBef>
          <a:spcPct val="20000"/>
        </a:spcBef>
        <a:spcAft>
          <a:spcPct val="0"/>
        </a:spcAft>
        <a:buChar char="•"/>
        <a:defRPr sz="1800">
          <a:solidFill>
            <a:schemeClr val="tx1"/>
          </a:solidFill>
          <a:latin typeface="Arial"/>
          <a:ea typeface="MS PGothic" charset="0"/>
          <a:cs typeface="MS PGothic" charset="0"/>
        </a:defRPr>
      </a:lvl3pPr>
      <a:lvl4pPr marL="1200150" indent="-171450" algn="l" rtl="0" eaLnBrk="0" fontAlgn="base" hangingPunct="0">
        <a:spcBef>
          <a:spcPct val="20000"/>
        </a:spcBef>
        <a:spcAft>
          <a:spcPct val="0"/>
        </a:spcAft>
        <a:buChar char="–"/>
        <a:defRPr sz="1500">
          <a:solidFill>
            <a:schemeClr val="tx1"/>
          </a:solidFill>
          <a:latin typeface="Arial"/>
          <a:ea typeface="MS PGothic" charset="0"/>
          <a:cs typeface="MS PGothic" charset="0"/>
        </a:defRPr>
      </a:lvl4pPr>
      <a:lvl5pPr marL="1543050" indent="-171450" algn="l" rtl="0" eaLnBrk="0" fontAlgn="base" hangingPunct="0">
        <a:spcBef>
          <a:spcPct val="20000"/>
        </a:spcBef>
        <a:spcAft>
          <a:spcPct val="0"/>
        </a:spcAft>
        <a:buChar char="»"/>
        <a:defRPr sz="1500">
          <a:solidFill>
            <a:schemeClr val="tx1"/>
          </a:solidFill>
          <a:latin typeface="Arial"/>
          <a:ea typeface="MS PGothic" charset="0"/>
          <a:cs typeface="MS PGothic" charset="0"/>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13" y="-6985"/>
            <a:ext cx="9162626" cy="6871969"/>
          </a:xfrm>
          <a:prstGeom prst="rect">
            <a:avLst/>
          </a:prstGeom>
        </p:spPr>
      </p:pic>
      <p:sp>
        <p:nvSpPr>
          <p:cNvPr id="1030" name="Rectangle 6"/>
          <p:cNvSpPr>
            <a:spLocks noGrp="1" noChangeArrowheads="1"/>
          </p:cNvSpPr>
          <p:nvPr>
            <p:ph type="sldNum" sz="quarter" idx="4"/>
          </p:nvPr>
        </p:nvSpPr>
        <p:spPr bwMode="auto">
          <a:xfrm>
            <a:off x="7848600" y="6477000"/>
            <a:ext cx="1219200" cy="376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accent1"/>
                </a:solidFill>
                <a:latin typeface="Arial" pitchFamily="34" charset="0"/>
                <a:cs typeface="Arial" pitchFamily="34" charset="0"/>
              </a:defRPr>
            </a:lvl1pPr>
          </a:lstStyle>
          <a:p>
            <a:pPr>
              <a:defRPr/>
            </a:pPr>
            <a:fld id="{F6761A7B-1D3D-4264-9725-486C6431BB3F}" type="slidenum">
              <a:rPr lang="en-US"/>
              <a:pPr>
                <a:defRPr/>
              </a:pPr>
              <a:t>‹#›</a:t>
            </a:fld>
            <a:endParaRPr lang="en-US" dirty="0"/>
          </a:p>
        </p:txBody>
      </p:sp>
    </p:spTree>
    <p:extLst>
      <p:ext uri="{BB962C8B-B14F-4D97-AF65-F5344CB8AC3E}">
        <p14:creationId xmlns:p14="http://schemas.microsoft.com/office/powerpoint/2010/main" val="36729170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lnSpc>
          <a:spcPts val="2700"/>
        </a:lnSpc>
        <a:spcBef>
          <a:spcPct val="0"/>
        </a:spcBef>
        <a:spcAft>
          <a:spcPct val="0"/>
        </a:spcAft>
        <a:defRPr sz="2550" b="1">
          <a:solidFill>
            <a:schemeClr val="tx2"/>
          </a:solidFill>
          <a:latin typeface="Rockwell"/>
          <a:ea typeface="MS PGothic" charset="0"/>
          <a:cs typeface="MS PGothic" charset="0"/>
        </a:defRPr>
      </a:lvl1pPr>
      <a:lvl2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2pPr>
      <a:lvl3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3pPr>
      <a:lvl4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4pPr>
      <a:lvl5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a:ea typeface="MS PGothic" charset="0"/>
          <a:cs typeface="MS PGothic" charset="0"/>
        </a:defRPr>
      </a:lvl1pPr>
      <a:lvl2pPr marL="557213" indent="-214313" algn="l" rtl="0" eaLnBrk="0" fontAlgn="base" hangingPunct="0">
        <a:spcBef>
          <a:spcPct val="20000"/>
        </a:spcBef>
        <a:spcAft>
          <a:spcPct val="0"/>
        </a:spcAft>
        <a:buChar char="–"/>
        <a:defRPr sz="2100">
          <a:solidFill>
            <a:schemeClr val="tx1"/>
          </a:solidFill>
          <a:latin typeface="Arial"/>
          <a:ea typeface="MS PGothic" charset="0"/>
          <a:cs typeface="MS PGothic" charset="0"/>
        </a:defRPr>
      </a:lvl2pPr>
      <a:lvl3pPr marL="857250" indent="-171450" algn="l" rtl="0" eaLnBrk="0" fontAlgn="base" hangingPunct="0">
        <a:spcBef>
          <a:spcPct val="20000"/>
        </a:spcBef>
        <a:spcAft>
          <a:spcPct val="0"/>
        </a:spcAft>
        <a:buChar char="•"/>
        <a:defRPr sz="1800">
          <a:solidFill>
            <a:schemeClr val="tx1"/>
          </a:solidFill>
          <a:latin typeface="Arial"/>
          <a:ea typeface="MS PGothic" charset="0"/>
          <a:cs typeface="MS PGothic" charset="0"/>
        </a:defRPr>
      </a:lvl3pPr>
      <a:lvl4pPr marL="1200150" indent="-171450" algn="l" rtl="0" eaLnBrk="0" fontAlgn="base" hangingPunct="0">
        <a:spcBef>
          <a:spcPct val="20000"/>
        </a:spcBef>
        <a:spcAft>
          <a:spcPct val="0"/>
        </a:spcAft>
        <a:buChar char="–"/>
        <a:defRPr sz="1500">
          <a:solidFill>
            <a:schemeClr val="tx1"/>
          </a:solidFill>
          <a:latin typeface="Arial"/>
          <a:ea typeface="MS PGothic" charset="0"/>
          <a:cs typeface="MS PGothic" charset="0"/>
        </a:defRPr>
      </a:lvl4pPr>
      <a:lvl5pPr marL="1543050" indent="-171450" algn="l" rtl="0" eaLnBrk="0" fontAlgn="base" hangingPunct="0">
        <a:spcBef>
          <a:spcPct val="20000"/>
        </a:spcBef>
        <a:spcAft>
          <a:spcPct val="0"/>
        </a:spcAft>
        <a:buChar char="»"/>
        <a:defRPr sz="1500">
          <a:solidFill>
            <a:schemeClr val="tx1"/>
          </a:solidFill>
          <a:latin typeface="Arial"/>
          <a:ea typeface="MS PGothic" charset="0"/>
          <a:cs typeface="MS PGothic" charset="0"/>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313" y="-6985"/>
            <a:ext cx="9162626" cy="6871969"/>
          </a:xfrm>
          <a:prstGeom prst="rect">
            <a:avLst/>
          </a:prstGeom>
        </p:spPr>
      </p:pic>
      <p:sp>
        <p:nvSpPr>
          <p:cNvPr id="1030" name="Rectangle 6"/>
          <p:cNvSpPr>
            <a:spLocks noGrp="1" noChangeArrowheads="1"/>
          </p:cNvSpPr>
          <p:nvPr>
            <p:ph type="sldNum" sz="quarter" idx="4"/>
          </p:nvPr>
        </p:nvSpPr>
        <p:spPr bwMode="auto">
          <a:xfrm>
            <a:off x="7848600" y="6477000"/>
            <a:ext cx="1219200" cy="376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accent1"/>
                </a:solidFill>
                <a:latin typeface="Arial" pitchFamily="34" charset="0"/>
                <a:cs typeface="Arial" pitchFamily="34" charset="0"/>
              </a:defRPr>
            </a:lvl1pPr>
          </a:lstStyle>
          <a:p>
            <a:pPr>
              <a:defRPr/>
            </a:pPr>
            <a:fld id="{F6761A7B-1D3D-4264-9725-486C6431BB3F}" type="slidenum">
              <a:rPr lang="en-US"/>
              <a:pPr>
                <a:defRPr/>
              </a:pPr>
              <a:t>‹#›</a:t>
            </a:fld>
            <a:endParaRPr lang="en-US" dirty="0"/>
          </a:p>
        </p:txBody>
      </p:sp>
    </p:spTree>
    <p:extLst>
      <p:ext uri="{BB962C8B-B14F-4D97-AF65-F5344CB8AC3E}">
        <p14:creationId xmlns:p14="http://schemas.microsoft.com/office/powerpoint/2010/main" val="127009289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707" r:id="rId12"/>
  </p:sldLayoutIdLst>
  <p:hf hdr="0" ftr="0" dt="0"/>
  <p:txStyles>
    <p:titleStyle>
      <a:lvl1pPr algn="ctr" rtl="0" eaLnBrk="0" fontAlgn="base" hangingPunct="0">
        <a:lnSpc>
          <a:spcPts val="2700"/>
        </a:lnSpc>
        <a:spcBef>
          <a:spcPct val="0"/>
        </a:spcBef>
        <a:spcAft>
          <a:spcPct val="0"/>
        </a:spcAft>
        <a:defRPr sz="2550" b="1">
          <a:solidFill>
            <a:schemeClr val="tx2"/>
          </a:solidFill>
          <a:latin typeface="Rockwell"/>
          <a:ea typeface="MS PGothic" charset="0"/>
          <a:cs typeface="MS PGothic" charset="0"/>
        </a:defRPr>
      </a:lvl1pPr>
      <a:lvl2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2pPr>
      <a:lvl3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3pPr>
      <a:lvl4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4pPr>
      <a:lvl5pPr algn="ctr" rtl="0" eaLnBrk="0" fontAlgn="base" hangingPunct="0">
        <a:lnSpc>
          <a:spcPts val="2700"/>
        </a:lnSpc>
        <a:spcBef>
          <a:spcPct val="0"/>
        </a:spcBef>
        <a:spcAft>
          <a:spcPct val="0"/>
        </a:spcAft>
        <a:defRPr sz="2550" b="1">
          <a:solidFill>
            <a:schemeClr val="tx2"/>
          </a:solidFill>
          <a:latin typeface="Rockwell" charset="0"/>
          <a:ea typeface="MS PGothic" charset="0"/>
          <a:cs typeface="MS PGothic"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a:ea typeface="MS PGothic" charset="0"/>
          <a:cs typeface="MS PGothic" charset="0"/>
        </a:defRPr>
      </a:lvl1pPr>
      <a:lvl2pPr marL="557213" indent="-214313" algn="l" rtl="0" eaLnBrk="0" fontAlgn="base" hangingPunct="0">
        <a:spcBef>
          <a:spcPct val="20000"/>
        </a:spcBef>
        <a:spcAft>
          <a:spcPct val="0"/>
        </a:spcAft>
        <a:buChar char="–"/>
        <a:defRPr sz="2100">
          <a:solidFill>
            <a:schemeClr val="tx1"/>
          </a:solidFill>
          <a:latin typeface="Arial"/>
          <a:ea typeface="MS PGothic" charset="0"/>
          <a:cs typeface="MS PGothic" charset="0"/>
        </a:defRPr>
      </a:lvl2pPr>
      <a:lvl3pPr marL="857250" indent="-171450" algn="l" rtl="0" eaLnBrk="0" fontAlgn="base" hangingPunct="0">
        <a:spcBef>
          <a:spcPct val="20000"/>
        </a:spcBef>
        <a:spcAft>
          <a:spcPct val="0"/>
        </a:spcAft>
        <a:buChar char="•"/>
        <a:defRPr sz="1800">
          <a:solidFill>
            <a:schemeClr val="tx1"/>
          </a:solidFill>
          <a:latin typeface="Arial"/>
          <a:ea typeface="MS PGothic" charset="0"/>
          <a:cs typeface="MS PGothic" charset="0"/>
        </a:defRPr>
      </a:lvl3pPr>
      <a:lvl4pPr marL="1200150" indent="-171450" algn="l" rtl="0" eaLnBrk="0" fontAlgn="base" hangingPunct="0">
        <a:spcBef>
          <a:spcPct val="20000"/>
        </a:spcBef>
        <a:spcAft>
          <a:spcPct val="0"/>
        </a:spcAft>
        <a:buChar char="–"/>
        <a:defRPr sz="1500">
          <a:solidFill>
            <a:schemeClr val="tx1"/>
          </a:solidFill>
          <a:latin typeface="Arial"/>
          <a:ea typeface="MS PGothic" charset="0"/>
          <a:cs typeface="MS PGothic" charset="0"/>
        </a:defRPr>
      </a:lvl4pPr>
      <a:lvl5pPr marL="1543050" indent="-171450" algn="l" rtl="0" eaLnBrk="0" fontAlgn="base" hangingPunct="0">
        <a:spcBef>
          <a:spcPct val="20000"/>
        </a:spcBef>
        <a:spcAft>
          <a:spcPct val="0"/>
        </a:spcAft>
        <a:buChar char="»"/>
        <a:defRPr sz="1500">
          <a:solidFill>
            <a:schemeClr val="tx1"/>
          </a:solidFill>
          <a:latin typeface="Arial"/>
          <a:ea typeface="MS PGothic" charset="0"/>
          <a:cs typeface="MS PGothic" charset="0"/>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tiff"/><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9.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4.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62071" y="4694761"/>
            <a:ext cx="6419853" cy="507831"/>
          </a:xfrm>
          <a:prstGeom prst="rect">
            <a:avLst/>
          </a:prstGeom>
          <a:noFill/>
        </p:spPr>
        <p:txBody>
          <a:bodyPr wrap="square" rtlCol="0">
            <a:spAutoFit/>
          </a:bodyPr>
          <a:lstStyle/>
          <a:p>
            <a:pPr algn="ctr"/>
            <a:r>
              <a:rPr lang="en-US" sz="2700" b="1" dirty="0">
                <a:latin typeface="+mn-lt"/>
              </a:rPr>
              <a:t>2017-2022 CEDS </a:t>
            </a:r>
            <a:r>
              <a:rPr lang="en-US" sz="2700" b="1" dirty="0"/>
              <a:t>Strategic Overview</a:t>
            </a:r>
            <a:r>
              <a:rPr lang="en-US" b="1" dirty="0">
                <a:latin typeface="+mn-lt"/>
              </a:rPr>
              <a:t>  </a:t>
            </a:r>
          </a:p>
        </p:txBody>
      </p:sp>
      <p:sp>
        <p:nvSpPr>
          <p:cNvPr id="4" name="TextBox 3"/>
          <p:cNvSpPr txBox="1"/>
          <p:nvPr/>
        </p:nvSpPr>
        <p:spPr>
          <a:xfrm>
            <a:off x="3082285" y="5943600"/>
            <a:ext cx="2979422" cy="369332"/>
          </a:xfrm>
          <a:prstGeom prst="rect">
            <a:avLst/>
          </a:prstGeom>
          <a:noFill/>
        </p:spPr>
        <p:txBody>
          <a:bodyPr wrap="square" rtlCol="0">
            <a:spAutoFit/>
          </a:bodyPr>
          <a:lstStyle/>
          <a:p>
            <a:pPr algn="ctr"/>
            <a:r>
              <a:rPr lang="en-US" b="1" dirty="0">
                <a:latin typeface="+mj-lt"/>
              </a:rPr>
              <a:t>April 12, 2018</a:t>
            </a:r>
          </a:p>
        </p:txBody>
      </p:sp>
      <p:sp>
        <p:nvSpPr>
          <p:cNvPr id="5" name="Rectangle 4">
            <a:extLst>
              <a:ext uri="{FF2B5EF4-FFF2-40B4-BE49-F238E27FC236}">
                <a16:creationId xmlns:a16="http://schemas.microsoft.com/office/drawing/2014/main" id="{325261B9-021D-439F-AC4A-52612F889F41}"/>
              </a:ext>
            </a:extLst>
          </p:cNvPr>
          <p:cNvSpPr/>
          <p:nvPr/>
        </p:nvSpPr>
        <p:spPr>
          <a:xfrm>
            <a:off x="1400170" y="5237262"/>
            <a:ext cx="6343653" cy="369332"/>
          </a:xfrm>
          <a:prstGeom prst="rect">
            <a:avLst/>
          </a:prstGeom>
        </p:spPr>
        <p:txBody>
          <a:bodyPr wrap="square">
            <a:spAutoFit/>
          </a:bodyPr>
          <a:lstStyle/>
          <a:p>
            <a:pPr algn="ctr"/>
            <a:r>
              <a:rPr lang="en-US" b="1" dirty="0">
                <a:latin typeface="+mj-lt"/>
                <a:cs typeface="Arial" panose="020B0604020202020204" pitchFamily="34" charset="0"/>
              </a:rPr>
              <a:t>Centralina Economic Development Commission </a:t>
            </a:r>
          </a:p>
        </p:txBody>
      </p:sp>
      <p:sp>
        <p:nvSpPr>
          <p:cNvPr id="7" name="Rectangle 6">
            <a:extLst>
              <a:ext uri="{FF2B5EF4-FFF2-40B4-BE49-F238E27FC236}">
                <a16:creationId xmlns:a16="http://schemas.microsoft.com/office/drawing/2014/main" id="{F3B3ADBB-C8E0-4DC0-AC7D-39C57B275641}"/>
              </a:ext>
            </a:extLst>
          </p:cNvPr>
          <p:cNvSpPr/>
          <p:nvPr/>
        </p:nvSpPr>
        <p:spPr>
          <a:xfrm>
            <a:off x="685796" y="3292581"/>
            <a:ext cx="7772400" cy="1200329"/>
          </a:xfrm>
          <a:prstGeom prst="rect">
            <a:avLst/>
          </a:prstGeom>
        </p:spPr>
        <p:txBody>
          <a:bodyPr wrap="square">
            <a:spAutoFit/>
          </a:bodyPr>
          <a:lstStyle/>
          <a:p>
            <a:pPr algn="ctr"/>
            <a:r>
              <a:rPr lang="en-US" sz="3600" b="1" dirty="0">
                <a:solidFill>
                  <a:srgbClr val="DAA600"/>
                </a:solidFill>
                <a:latin typeface="+mj-lt"/>
              </a:rPr>
              <a:t>Getting to an Inclusive, Regional Economic Development Strategy</a:t>
            </a:r>
            <a:endParaRPr lang="en-US" sz="3600" dirty="0">
              <a:solidFill>
                <a:srgbClr val="DAA600"/>
              </a:solidFill>
              <a:latin typeface="+mj-lt"/>
            </a:endParaRPr>
          </a:p>
        </p:txBody>
      </p:sp>
      <p:pic>
        <p:nvPicPr>
          <p:cNvPr id="11" name="Picture 10">
            <a:extLst>
              <a:ext uri="{FF2B5EF4-FFF2-40B4-BE49-F238E27FC236}">
                <a16:creationId xmlns:a16="http://schemas.microsoft.com/office/drawing/2014/main" id="{8A5AC157-3E51-43D5-BA86-0FFA1E517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449234"/>
            <a:ext cx="3276600" cy="2641497"/>
          </a:xfrm>
          <a:prstGeom prst="rect">
            <a:avLst/>
          </a:prstGeom>
        </p:spPr>
      </p:pic>
    </p:spTree>
    <p:extLst>
      <p:ext uri="{BB962C8B-B14F-4D97-AF65-F5344CB8AC3E}">
        <p14:creationId xmlns:p14="http://schemas.microsoft.com/office/powerpoint/2010/main" val="410308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F233-73BC-475D-BD0A-11DA6B0CBB7C}"/>
              </a:ext>
            </a:extLst>
          </p:cNvPr>
          <p:cNvSpPr>
            <a:spLocks noGrp="1"/>
          </p:cNvSpPr>
          <p:nvPr>
            <p:ph type="title"/>
          </p:nvPr>
        </p:nvSpPr>
        <p:spPr>
          <a:xfrm>
            <a:off x="457200" y="2114550"/>
            <a:ext cx="4057650" cy="57150"/>
          </a:xfrm>
        </p:spPr>
        <p:txBody>
          <a:bodyPr/>
          <a:lstStyle/>
          <a:p>
            <a:endParaRPr lang="en-US" dirty="0"/>
          </a:p>
        </p:txBody>
      </p:sp>
      <p:pic>
        <p:nvPicPr>
          <p:cNvPr id="6" name="Content Placeholder 5">
            <a:extLst>
              <a:ext uri="{FF2B5EF4-FFF2-40B4-BE49-F238E27FC236}">
                <a16:creationId xmlns:a16="http://schemas.microsoft.com/office/drawing/2014/main" id="{CE602D25-E0F9-4A97-AA9C-381B234FFF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42900"/>
            <a:ext cx="6298317" cy="6172200"/>
          </a:xfrm>
        </p:spPr>
      </p:pic>
      <p:sp>
        <p:nvSpPr>
          <p:cNvPr id="7" name="TextBox 6">
            <a:extLst>
              <a:ext uri="{FF2B5EF4-FFF2-40B4-BE49-F238E27FC236}">
                <a16:creationId xmlns:a16="http://schemas.microsoft.com/office/drawing/2014/main" id="{6773568A-6FFF-417E-B5C5-29BB23EAA78A}"/>
              </a:ext>
            </a:extLst>
          </p:cNvPr>
          <p:cNvSpPr txBox="1"/>
          <p:nvPr/>
        </p:nvSpPr>
        <p:spPr>
          <a:xfrm>
            <a:off x="6629400" y="587129"/>
            <a:ext cx="2152650" cy="5909310"/>
          </a:xfrm>
          <a:prstGeom prst="rect">
            <a:avLst/>
          </a:prstGeom>
          <a:noFill/>
        </p:spPr>
        <p:txBody>
          <a:bodyPr wrap="square" rtlCol="0">
            <a:spAutoFit/>
          </a:bodyPr>
          <a:lstStyle/>
          <a:p>
            <a:r>
              <a:rPr lang="en-US" sz="1400" dirty="0"/>
              <a:t>Charlotte, the biggest city in North Carolina, saw a larger influx of millennials than any other city. Overall data shows that about </a:t>
            </a:r>
            <a:r>
              <a:rPr lang="en-US" sz="1400" dirty="0">
                <a:solidFill>
                  <a:srgbClr val="FF0000"/>
                </a:solidFill>
              </a:rPr>
              <a:t>71,240 millennials moved to Charlotte </a:t>
            </a:r>
            <a:r>
              <a:rPr lang="en-US" sz="1400" dirty="0"/>
              <a:t>while </a:t>
            </a:r>
            <a:r>
              <a:rPr lang="en-US" sz="1400" dirty="0">
                <a:solidFill>
                  <a:srgbClr val="FF0000"/>
                </a:solidFill>
              </a:rPr>
              <a:t>60,533 moved out</a:t>
            </a:r>
            <a:r>
              <a:rPr lang="en-US" sz="1400" dirty="0"/>
              <a:t>. That’s a net gain of 10,707.</a:t>
            </a:r>
          </a:p>
          <a:p>
            <a:endParaRPr lang="en-US" sz="1400" dirty="0"/>
          </a:p>
          <a:p>
            <a:endParaRPr lang="en-US" sz="1400" dirty="0"/>
          </a:p>
          <a:p>
            <a:endParaRPr lang="en-US" sz="1400" dirty="0"/>
          </a:p>
          <a:p>
            <a:endParaRPr lang="en-US" sz="1400" dirty="0"/>
          </a:p>
          <a:p>
            <a:r>
              <a:rPr lang="en-US" sz="1400" dirty="0"/>
              <a:t>The largest net gain on millennials coming to Charlotte came from interstate movers. Around </a:t>
            </a:r>
            <a:r>
              <a:rPr lang="en-US" sz="1400" dirty="0">
                <a:solidFill>
                  <a:srgbClr val="FF0000"/>
                </a:solidFill>
              </a:rPr>
              <a:t>18,000 millennials came into Charlotte from outside the state of North Carolina</a:t>
            </a:r>
            <a:r>
              <a:rPr lang="en-US" sz="1400" dirty="0"/>
              <a:t>, while </a:t>
            </a:r>
            <a:r>
              <a:rPr lang="en-US" sz="1400" dirty="0">
                <a:solidFill>
                  <a:srgbClr val="FF0000"/>
                </a:solidFill>
              </a:rPr>
              <a:t>only about 10,000 left </a:t>
            </a:r>
            <a:r>
              <a:rPr lang="en-US" sz="1400" dirty="0"/>
              <a:t>Charlotte for another state.</a:t>
            </a:r>
          </a:p>
        </p:txBody>
      </p:sp>
    </p:spTree>
    <p:extLst>
      <p:ext uri="{BB962C8B-B14F-4D97-AF65-F5344CB8AC3E}">
        <p14:creationId xmlns:p14="http://schemas.microsoft.com/office/powerpoint/2010/main" val="704406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A85A-51AE-4E08-920D-3FAACCA4698B}"/>
              </a:ext>
            </a:extLst>
          </p:cNvPr>
          <p:cNvSpPr>
            <a:spLocks noGrp="1"/>
          </p:cNvSpPr>
          <p:nvPr>
            <p:ph type="title"/>
          </p:nvPr>
        </p:nvSpPr>
        <p:spPr>
          <a:xfrm>
            <a:off x="321265" y="589901"/>
            <a:ext cx="8013644" cy="545037"/>
          </a:xfrm>
        </p:spPr>
        <p:txBody>
          <a:bodyPr/>
          <a:lstStyle/>
          <a:p>
            <a:pPr algn="l">
              <a:lnSpc>
                <a:spcPct val="100000"/>
              </a:lnSpc>
            </a:pPr>
            <a:r>
              <a:rPr lang="en-US" sz="1800" dirty="0">
                <a:latin typeface="Arial" panose="020B0604020202020204" pitchFamily="34" charset="0"/>
                <a:cs typeface="Arial" panose="020B0604020202020204" pitchFamily="34" charset="0"/>
              </a:rPr>
              <a:t>STRENGTHS, WEAKNESSES, OPPORTUNITIES AND THREATS (SWOT)</a:t>
            </a:r>
          </a:p>
        </p:txBody>
      </p:sp>
      <p:sp>
        <p:nvSpPr>
          <p:cNvPr id="3" name="Content Placeholder 2">
            <a:extLst>
              <a:ext uri="{FF2B5EF4-FFF2-40B4-BE49-F238E27FC236}">
                <a16:creationId xmlns:a16="http://schemas.microsoft.com/office/drawing/2014/main" id="{8E0CBC21-CC11-40D8-9440-6C54D4DA4A36}"/>
              </a:ext>
            </a:extLst>
          </p:cNvPr>
          <p:cNvSpPr>
            <a:spLocks noGrp="1"/>
          </p:cNvSpPr>
          <p:nvPr>
            <p:ph idx="1"/>
          </p:nvPr>
        </p:nvSpPr>
        <p:spPr>
          <a:xfrm>
            <a:off x="4267200" y="1600200"/>
            <a:ext cx="4459829" cy="3408961"/>
          </a:xfrm>
          <a:solidFill>
            <a:schemeClr val="bg1"/>
          </a:solidFill>
        </p:spPr>
        <p:txBody>
          <a:bodyPr/>
          <a:lstStyle/>
          <a:p>
            <a:pPr marL="0" indent="0">
              <a:spcBef>
                <a:spcPts val="450"/>
              </a:spcBef>
              <a:buNone/>
            </a:pPr>
            <a:r>
              <a:rPr lang="en-US" sz="1500" b="1" dirty="0"/>
              <a:t>Top three actions leaders can do to make the 	region a better place for </a:t>
            </a:r>
            <a:r>
              <a:rPr lang="en-US" sz="1500" b="1" i="1" u="sng" dirty="0"/>
              <a:t>residents</a:t>
            </a:r>
            <a:r>
              <a:rPr lang="en-US" sz="1500" b="1" dirty="0"/>
              <a:t>:</a:t>
            </a:r>
          </a:p>
          <a:p>
            <a:pPr marL="0" indent="0">
              <a:buNone/>
            </a:pPr>
            <a:endParaRPr lang="en-US" sz="1500" dirty="0"/>
          </a:p>
          <a:p>
            <a:pPr marL="480060" indent="0">
              <a:spcBef>
                <a:spcPts val="225"/>
              </a:spcBef>
              <a:buNone/>
            </a:pPr>
            <a:r>
              <a:rPr lang="en-US" sz="1500" dirty="0"/>
              <a:t>1 - Improve K-12 Education 51% </a:t>
            </a:r>
          </a:p>
          <a:p>
            <a:pPr marL="480060" indent="0">
              <a:spcBef>
                <a:spcPts val="225"/>
              </a:spcBef>
              <a:buNone/>
            </a:pPr>
            <a:r>
              <a:rPr lang="en-US" sz="1500" dirty="0"/>
              <a:t>2 - Improve Roads and Connectivity 45%</a:t>
            </a:r>
          </a:p>
          <a:p>
            <a:pPr marL="480060" indent="0">
              <a:spcBef>
                <a:spcPts val="225"/>
              </a:spcBef>
              <a:buNone/>
            </a:pPr>
            <a:r>
              <a:rPr lang="en-US" sz="1500" dirty="0"/>
              <a:t>3 - Create Job Opportunities 41%</a:t>
            </a:r>
          </a:p>
          <a:p>
            <a:pPr marL="0" indent="0">
              <a:buNone/>
            </a:pPr>
            <a:endParaRPr lang="en-US" sz="1500" dirty="0"/>
          </a:p>
          <a:p>
            <a:pPr marL="0" indent="0">
              <a:buNone/>
            </a:pPr>
            <a:r>
              <a:rPr lang="en-US" sz="1500" b="1" dirty="0"/>
              <a:t>   Top three actions leaders can do to make the 	region a better place for </a:t>
            </a:r>
            <a:r>
              <a:rPr lang="en-US" sz="1500" b="1" i="1" u="sng" dirty="0"/>
              <a:t>businesses</a:t>
            </a:r>
            <a:r>
              <a:rPr lang="en-US" sz="1500" b="1" dirty="0"/>
              <a:t>:</a:t>
            </a:r>
          </a:p>
          <a:p>
            <a:pPr marL="0" indent="0">
              <a:buNone/>
            </a:pPr>
            <a:endParaRPr lang="en-US" sz="1500" dirty="0"/>
          </a:p>
          <a:p>
            <a:pPr marL="480060" indent="0">
              <a:spcBef>
                <a:spcPts val="225"/>
              </a:spcBef>
              <a:buNone/>
            </a:pPr>
            <a:r>
              <a:rPr lang="en-US" sz="1500" dirty="0"/>
              <a:t>1 - Improve the K-12 education system 36%</a:t>
            </a:r>
          </a:p>
          <a:p>
            <a:pPr marL="480060" indent="0">
              <a:spcBef>
                <a:spcPts val="225"/>
              </a:spcBef>
              <a:buNone/>
            </a:pPr>
            <a:r>
              <a:rPr lang="en-US" sz="1500" dirty="0"/>
              <a:t>2 - Improve infrastructure 30% </a:t>
            </a:r>
          </a:p>
          <a:p>
            <a:pPr marL="480060" indent="0">
              <a:spcBef>
                <a:spcPts val="225"/>
              </a:spcBef>
              <a:buNone/>
            </a:pPr>
            <a:r>
              <a:rPr lang="en-US" sz="1500" dirty="0"/>
              <a:t>3 - Provide Small Business Support 29.5%</a:t>
            </a:r>
          </a:p>
        </p:txBody>
      </p:sp>
      <p:sp>
        <p:nvSpPr>
          <p:cNvPr id="5" name="Rectangle 4">
            <a:extLst>
              <a:ext uri="{FF2B5EF4-FFF2-40B4-BE49-F238E27FC236}">
                <a16:creationId xmlns:a16="http://schemas.microsoft.com/office/drawing/2014/main" id="{EF276E80-745C-405C-9268-B44ABE457297}"/>
              </a:ext>
            </a:extLst>
          </p:cNvPr>
          <p:cNvSpPr/>
          <p:nvPr/>
        </p:nvSpPr>
        <p:spPr>
          <a:xfrm>
            <a:off x="635396" y="1134938"/>
            <a:ext cx="3631804" cy="646331"/>
          </a:xfrm>
          <a:prstGeom prst="rect">
            <a:avLst/>
          </a:prstGeom>
        </p:spPr>
        <p:txBody>
          <a:bodyPr wrap="square">
            <a:spAutoFit/>
          </a:bodyPr>
          <a:lstStyle/>
          <a:p>
            <a:r>
              <a:rPr lang="en-US" b="1" dirty="0">
                <a:latin typeface="Gotham-Book"/>
              </a:rPr>
              <a:t>Results of Community-wide online </a:t>
            </a:r>
          </a:p>
          <a:p>
            <a:r>
              <a:rPr lang="en-US" b="1" dirty="0">
                <a:latin typeface="Gotham-Book"/>
              </a:rPr>
              <a:t>CEDS Survey of Economic Issues:</a:t>
            </a:r>
            <a:endParaRPr lang="en-US" b="1" dirty="0"/>
          </a:p>
        </p:txBody>
      </p:sp>
      <p:pic>
        <p:nvPicPr>
          <p:cNvPr id="7" name="Picture 6">
            <a:extLst>
              <a:ext uri="{FF2B5EF4-FFF2-40B4-BE49-F238E27FC236}">
                <a16:creationId xmlns:a16="http://schemas.microsoft.com/office/drawing/2014/main" id="{4A769DCC-AD84-479C-A251-9BA6A898F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65" y="2069034"/>
            <a:ext cx="3764148" cy="4419603"/>
          </a:xfrm>
          <a:prstGeom prst="rect">
            <a:avLst/>
          </a:prstGeom>
        </p:spPr>
      </p:pic>
    </p:spTree>
    <p:extLst>
      <p:ext uri="{BB962C8B-B14F-4D97-AF65-F5344CB8AC3E}">
        <p14:creationId xmlns:p14="http://schemas.microsoft.com/office/powerpoint/2010/main" val="98100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8E03-F7E1-456F-B66F-1190B401C12A}"/>
              </a:ext>
            </a:extLst>
          </p:cNvPr>
          <p:cNvSpPr>
            <a:spLocks noGrp="1"/>
          </p:cNvSpPr>
          <p:nvPr>
            <p:ph type="title"/>
          </p:nvPr>
        </p:nvSpPr>
        <p:spPr>
          <a:xfrm>
            <a:off x="690084" y="3886200"/>
            <a:ext cx="2857514" cy="1676400"/>
          </a:xfrm>
          <a:solidFill>
            <a:schemeClr val="bg1"/>
          </a:solidFill>
        </p:spPr>
        <p:txBody>
          <a:bodyPr/>
          <a:lstStyle/>
          <a:p>
            <a:pPr algn="l">
              <a:lnSpc>
                <a:spcPct val="100000"/>
              </a:lnSpc>
            </a:pPr>
            <a:r>
              <a:rPr lang="en-US" sz="1400" b="0" dirty="0">
                <a:latin typeface="Arial" panose="020B0604020202020204" pitchFamily="34" charset="0"/>
                <a:cs typeface="Arial" panose="020B0604020202020204" pitchFamily="34" charset="0"/>
              </a:rPr>
              <a:t>This Industry Cluster alignment is endorsed and adopted in this 2017 CEDS plan in strategic alignment of the common assets and priority focus of all the regional economic development organizations.</a:t>
            </a:r>
            <a:endParaRPr lang="en-US" sz="1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0B90D4D-1E6B-49A0-BB66-955DAB6AB7CD}"/>
              </a:ext>
            </a:extLst>
          </p:cNvPr>
          <p:cNvSpPr>
            <a:spLocks noGrp="1"/>
          </p:cNvSpPr>
          <p:nvPr>
            <p:ph idx="1"/>
          </p:nvPr>
        </p:nvSpPr>
        <p:spPr>
          <a:xfrm>
            <a:off x="690084" y="1447800"/>
            <a:ext cx="2857514" cy="2113541"/>
          </a:xfrm>
          <a:solidFill>
            <a:schemeClr val="bg1"/>
          </a:solidFill>
        </p:spPr>
        <p:txBody>
          <a:bodyPr/>
          <a:lstStyle/>
          <a:p>
            <a:pPr marL="0" indent="0">
              <a:buNone/>
            </a:pPr>
            <a:r>
              <a:rPr lang="en-US" sz="1400" dirty="0">
                <a:latin typeface="Arial" panose="020B0604020202020204" pitchFamily="34" charset="0"/>
                <a:cs typeface="Arial" panose="020B0604020202020204" pitchFamily="34" charset="0"/>
              </a:rPr>
              <a:t>The 2016 Charlotte Regional Strategic Plan by Avalanche Consulting recommended five consolidated clusters to unify and update the current targets of the Charlotte Regional Partnership, Charlotte Chamber from the 2012 Prosperity for Greater Charlotte CEDS.</a:t>
            </a:r>
          </a:p>
        </p:txBody>
      </p:sp>
      <p:sp>
        <p:nvSpPr>
          <p:cNvPr id="5" name="Rectangle 4">
            <a:extLst>
              <a:ext uri="{FF2B5EF4-FFF2-40B4-BE49-F238E27FC236}">
                <a16:creationId xmlns:a16="http://schemas.microsoft.com/office/drawing/2014/main" id="{2A5B6D74-05B2-4AE7-AFE5-D326A4D2A5B1}"/>
              </a:ext>
            </a:extLst>
          </p:cNvPr>
          <p:cNvSpPr/>
          <p:nvPr/>
        </p:nvSpPr>
        <p:spPr>
          <a:xfrm>
            <a:off x="556726" y="393608"/>
            <a:ext cx="3124230" cy="738664"/>
          </a:xfrm>
          <a:prstGeom prst="rect">
            <a:avLst/>
          </a:prstGeom>
        </p:spPr>
        <p:txBody>
          <a:bodyPr wrap="square">
            <a:spAutoFit/>
          </a:bodyPr>
          <a:lstStyle/>
          <a:p>
            <a:r>
              <a:rPr lang="en-US" sz="2100" b="1" dirty="0"/>
              <a:t>Business and Industry Cluster Focus</a:t>
            </a:r>
          </a:p>
        </p:txBody>
      </p:sp>
      <p:pic>
        <p:nvPicPr>
          <p:cNvPr id="7" name="Picture 6">
            <a:extLst>
              <a:ext uri="{FF2B5EF4-FFF2-40B4-BE49-F238E27FC236}">
                <a16:creationId xmlns:a16="http://schemas.microsoft.com/office/drawing/2014/main" id="{E07DED94-4DDE-4128-A5DF-18F1203B4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562" y="304800"/>
            <a:ext cx="4949122" cy="6248399"/>
          </a:xfrm>
          <a:prstGeom prst="rect">
            <a:avLst/>
          </a:prstGeom>
        </p:spPr>
      </p:pic>
    </p:spTree>
    <p:extLst>
      <p:ext uri="{BB962C8B-B14F-4D97-AF65-F5344CB8AC3E}">
        <p14:creationId xmlns:p14="http://schemas.microsoft.com/office/powerpoint/2010/main" val="38986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F2AD-4228-4BDA-A417-F37EB2727575}"/>
              </a:ext>
            </a:extLst>
          </p:cNvPr>
          <p:cNvSpPr>
            <a:spLocks noGrp="1"/>
          </p:cNvSpPr>
          <p:nvPr>
            <p:ph type="title"/>
          </p:nvPr>
        </p:nvSpPr>
        <p:spPr>
          <a:xfrm>
            <a:off x="2800350" y="1883618"/>
            <a:ext cx="2514600" cy="800100"/>
          </a:xfrm>
        </p:spPr>
        <p:txBody>
          <a:bodyPr/>
          <a:lstStyle/>
          <a:p>
            <a:endParaRPr lang="en-US" dirty="0"/>
          </a:p>
        </p:txBody>
      </p:sp>
      <p:pic>
        <p:nvPicPr>
          <p:cNvPr id="6" name="Content Placeholder 5">
            <a:extLst>
              <a:ext uri="{FF2B5EF4-FFF2-40B4-BE49-F238E27FC236}">
                <a16:creationId xmlns:a16="http://schemas.microsoft.com/office/drawing/2014/main" id="{676BEBB0-7657-412F-B217-2BFC230AA7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18" y="304800"/>
            <a:ext cx="8559282" cy="6248400"/>
          </a:xfrm>
        </p:spPr>
      </p:pic>
    </p:spTree>
    <p:extLst>
      <p:ext uri="{BB962C8B-B14F-4D97-AF65-F5344CB8AC3E}">
        <p14:creationId xmlns:p14="http://schemas.microsoft.com/office/powerpoint/2010/main" val="63342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FA5A-B40C-4367-9D61-292C3EB63D8D}"/>
              </a:ext>
            </a:extLst>
          </p:cNvPr>
          <p:cNvSpPr>
            <a:spLocks noGrp="1"/>
          </p:cNvSpPr>
          <p:nvPr>
            <p:ph type="title"/>
          </p:nvPr>
        </p:nvSpPr>
        <p:spPr>
          <a:xfrm>
            <a:off x="3714750" y="1540013"/>
            <a:ext cx="1714500" cy="457200"/>
          </a:xfrm>
        </p:spPr>
        <p:txBody>
          <a:bodyPr/>
          <a:lstStyle/>
          <a:p>
            <a:endParaRPr lang="en-US" dirty="0"/>
          </a:p>
        </p:txBody>
      </p:sp>
      <p:pic>
        <p:nvPicPr>
          <p:cNvPr id="6" name="Content Placeholder 5">
            <a:extLst>
              <a:ext uri="{FF2B5EF4-FFF2-40B4-BE49-F238E27FC236}">
                <a16:creationId xmlns:a16="http://schemas.microsoft.com/office/drawing/2014/main" id="{F0FF0F06-5D0E-4A58-9E50-9092A022A6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04800"/>
            <a:ext cx="8610600" cy="6248400"/>
          </a:xfrm>
        </p:spPr>
      </p:pic>
    </p:spTree>
    <p:extLst>
      <p:ext uri="{BB962C8B-B14F-4D97-AF65-F5344CB8AC3E}">
        <p14:creationId xmlns:p14="http://schemas.microsoft.com/office/powerpoint/2010/main" val="418201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7458-CD54-41CA-8281-5FF7E399EC45}"/>
              </a:ext>
            </a:extLst>
          </p:cNvPr>
          <p:cNvSpPr>
            <a:spLocks noGrp="1"/>
          </p:cNvSpPr>
          <p:nvPr>
            <p:ph type="title"/>
          </p:nvPr>
        </p:nvSpPr>
        <p:spPr>
          <a:xfrm>
            <a:off x="3371850" y="1885950"/>
            <a:ext cx="1828800" cy="514350"/>
          </a:xfrm>
        </p:spPr>
        <p:txBody>
          <a:bodyPr/>
          <a:lstStyle/>
          <a:p>
            <a:endParaRPr lang="en-US" dirty="0"/>
          </a:p>
        </p:txBody>
      </p:sp>
      <p:pic>
        <p:nvPicPr>
          <p:cNvPr id="6" name="Content Placeholder 5">
            <a:extLst>
              <a:ext uri="{FF2B5EF4-FFF2-40B4-BE49-F238E27FC236}">
                <a16:creationId xmlns:a16="http://schemas.microsoft.com/office/drawing/2014/main" id="{AB499A99-6AD8-41F0-A41C-69F32424D9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04800"/>
            <a:ext cx="8610600" cy="6248400"/>
          </a:xfrm>
        </p:spPr>
      </p:pic>
    </p:spTree>
    <p:extLst>
      <p:ext uri="{BB962C8B-B14F-4D97-AF65-F5344CB8AC3E}">
        <p14:creationId xmlns:p14="http://schemas.microsoft.com/office/powerpoint/2010/main" val="1144967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70E2-EDF8-45BA-854C-5312876EA04D}"/>
              </a:ext>
            </a:extLst>
          </p:cNvPr>
          <p:cNvSpPr>
            <a:spLocks noGrp="1"/>
          </p:cNvSpPr>
          <p:nvPr>
            <p:ph type="title"/>
          </p:nvPr>
        </p:nvSpPr>
        <p:spPr>
          <a:xfrm flipH="1">
            <a:off x="400050" y="1200150"/>
            <a:ext cx="8229600" cy="685800"/>
          </a:xfrm>
        </p:spPr>
        <p:txBody>
          <a:bodyPr/>
          <a:lstStyle/>
          <a:p>
            <a:endParaRPr lang="en-US" dirty="0"/>
          </a:p>
        </p:txBody>
      </p:sp>
      <p:pic>
        <p:nvPicPr>
          <p:cNvPr id="6" name="Content Placeholder 5">
            <a:extLst>
              <a:ext uri="{FF2B5EF4-FFF2-40B4-BE49-F238E27FC236}">
                <a16:creationId xmlns:a16="http://schemas.microsoft.com/office/drawing/2014/main" id="{D402A98D-0ECF-4F13-9798-21840DCEE8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04800"/>
            <a:ext cx="8610600" cy="6248400"/>
          </a:xfrm>
        </p:spPr>
      </p:pic>
    </p:spTree>
    <p:extLst>
      <p:ext uri="{BB962C8B-B14F-4D97-AF65-F5344CB8AC3E}">
        <p14:creationId xmlns:p14="http://schemas.microsoft.com/office/powerpoint/2010/main" val="1345330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903F-0CB9-423B-A9ED-90D67220650C}"/>
              </a:ext>
            </a:extLst>
          </p:cNvPr>
          <p:cNvSpPr>
            <a:spLocks noGrp="1"/>
          </p:cNvSpPr>
          <p:nvPr>
            <p:ph type="title"/>
          </p:nvPr>
        </p:nvSpPr>
        <p:spPr>
          <a:xfrm>
            <a:off x="3571875" y="2057400"/>
            <a:ext cx="2000250" cy="571500"/>
          </a:xfrm>
        </p:spPr>
        <p:txBody>
          <a:bodyPr/>
          <a:lstStyle/>
          <a:p>
            <a:endParaRPr lang="en-US" dirty="0"/>
          </a:p>
        </p:txBody>
      </p:sp>
      <p:pic>
        <p:nvPicPr>
          <p:cNvPr id="6" name="Content Placeholder 5">
            <a:extLst>
              <a:ext uri="{FF2B5EF4-FFF2-40B4-BE49-F238E27FC236}">
                <a16:creationId xmlns:a16="http://schemas.microsoft.com/office/drawing/2014/main" id="{32CA073C-3B16-4721-9FC2-0F9DDA147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7874" y="304800"/>
            <a:ext cx="6271284" cy="6248400"/>
          </a:xfrm>
        </p:spPr>
      </p:pic>
      <p:sp>
        <p:nvSpPr>
          <p:cNvPr id="7" name="Rectangle 6">
            <a:extLst>
              <a:ext uri="{FF2B5EF4-FFF2-40B4-BE49-F238E27FC236}">
                <a16:creationId xmlns:a16="http://schemas.microsoft.com/office/drawing/2014/main" id="{8927053E-4872-4BBE-835E-2A8FDAFBD73F}"/>
              </a:ext>
            </a:extLst>
          </p:cNvPr>
          <p:cNvSpPr/>
          <p:nvPr/>
        </p:nvSpPr>
        <p:spPr>
          <a:xfrm>
            <a:off x="530435" y="1692154"/>
            <a:ext cx="1600158" cy="646331"/>
          </a:xfrm>
          <a:prstGeom prst="rect">
            <a:avLst/>
          </a:prstGeom>
        </p:spPr>
        <p:txBody>
          <a:bodyPr wrap="square">
            <a:spAutoFit/>
          </a:bodyPr>
          <a:lstStyle/>
          <a:p>
            <a:r>
              <a:rPr lang="en-US" b="1" dirty="0">
                <a:latin typeface="Gotham-Black"/>
              </a:rPr>
              <a:t>EVALUATION FRAMEWORK</a:t>
            </a:r>
            <a:endParaRPr lang="en-US" b="1" dirty="0"/>
          </a:p>
        </p:txBody>
      </p:sp>
      <p:sp>
        <p:nvSpPr>
          <p:cNvPr id="8" name="Rectangle 7">
            <a:extLst>
              <a:ext uri="{FF2B5EF4-FFF2-40B4-BE49-F238E27FC236}">
                <a16:creationId xmlns:a16="http://schemas.microsoft.com/office/drawing/2014/main" id="{316495E9-465F-4BFA-B295-605DD618B29F}"/>
              </a:ext>
            </a:extLst>
          </p:cNvPr>
          <p:cNvSpPr/>
          <p:nvPr/>
        </p:nvSpPr>
        <p:spPr>
          <a:xfrm>
            <a:off x="414143" y="5181600"/>
            <a:ext cx="1832744" cy="1292662"/>
          </a:xfrm>
          <a:prstGeom prst="rect">
            <a:avLst/>
          </a:prstGeom>
          <a:solidFill>
            <a:schemeClr val="bg1"/>
          </a:solidFill>
        </p:spPr>
        <p:txBody>
          <a:bodyPr wrap="square">
            <a:spAutoFit/>
          </a:bodyPr>
          <a:lstStyle/>
          <a:p>
            <a:r>
              <a:rPr lang="en-US" sz="1300" dirty="0">
                <a:solidFill>
                  <a:srgbClr val="58595B"/>
                </a:solidFill>
                <a:latin typeface="Gotham-Book"/>
              </a:rPr>
              <a:t>Performance measures will help to evaluate the regional economy through the implementation of the CEDS.</a:t>
            </a:r>
            <a:endParaRPr lang="en-US" sz="1300" dirty="0"/>
          </a:p>
        </p:txBody>
      </p:sp>
      <p:sp>
        <p:nvSpPr>
          <p:cNvPr id="9" name="Rectangle 8">
            <a:extLst>
              <a:ext uri="{FF2B5EF4-FFF2-40B4-BE49-F238E27FC236}">
                <a16:creationId xmlns:a16="http://schemas.microsoft.com/office/drawing/2014/main" id="{57A0099E-9195-4166-974A-5E12C300C392}"/>
              </a:ext>
            </a:extLst>
          </p:cNvPr>
          <p:cNvSpPr/>
          <p:nvPr/>
        </p:nvSpPr>
        <p:spPr>
          <a:xfrm>
            <a:off x="414142" y="3276600"/>
            <a:ext cx="1832745" cy="1092607"/>
          </a:xfrm>
          <a:prstGeom prst="rect">
            <a:avLst/>
          </a:prstGeom>
          <a:solidFill>
            <a:schemeClr val="bg1"/>
          </a:solidFill>
        </p:spPr>
        <p:txBody>
          <a:bodyPr wrap="square">
            <a:spAutoFit/>
          </a:bodyPr>
          <a:lstStyle/>
          <a:p>
            <a:r>
              <a:rPr lang="en-US" sz="1300" dirty="0">
                <a:solidFill>
                  <a:srgbClr val="58595B"/>
                </a:solidFill>
                <a:latin typeface="Gotham-Book"/>
              </a:rPr>
              <a:t>Mechanism to gauge progress on the successful implementation of the overall CEDS</a:t>
            </a:r>
            <a:endParaRPr lang="en-US" sz="1300" dirty="0"/>
          </a:p>
        </p:txBody>
      </p:sp>
    </p:spTree>
    <p:extLst>
      <p:ext uri="{BB962C8B-B14F-4D97-AF65-F5344CB8AC3E}">
        <p14:creationId xmlns:p14="http://schemas.microsoft.com/office/powerpoint/2010/main" val="62663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michelewoodward.com/images/Whats-Next2013.png"/>
          <p:cNvPicPr>
            <a:picLocks noChangeAspect="1" noChangeArrowheads="1"/>
          </p:cNvPicPr>
          <p:nvPr/>
        </p:nvPicPr>
        <p:blipFill>
          <a:blip r:embed="rId3">
            <a:duotone>
              <a:prstClr val="black"/>
              <a:srgbClr val="4B7E93">
                <a:tint val="45000"/>
                <a:satMod val="400000"/>
              </a:srgbClr>
            </a:duotone>
            <a:extLst>
              <a:ext uri="{28A0092B-C50C-407E-A947-70E740481C1C}">
                <a14:useLocalDpi xmlns:a14="http://schemas.microsoft.com/office/drawing/2010/main" val="0"/>
              </a:ext>
            </a:extLst>
          </a:blip>
          <a:srcRect/>
          <a:stretch>
            <a:fillRect/>
          </a:stretch>
        </p:blipFill>
        <p:spPr bwMode="auto">
          <a:xfrm>
            <a:off x="3019425" y="683990"/>
            <a:ext cx="3105150" cy="23865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3200400"/>
            <a:ext cx="8458200" cy="2831544"/>
          </a:xfrm>
          <a:prstGeom prst="rect">
            <a:avLst/>
          </a:prstGeom>
          <a:noFill/>
        </p:spPr>
        <p:txBody>
          <a:bodyPr wrap="square" rtlCol="0">
            <a:spAutoFit/>
          </a:bodyPr>
          <a:lstStyle/>
          <a:p>
            <a:pPr algn="ctr"/>
            <a:r>
              <a:rPr lang="en-US" sz="4000" dirty="0">
                <a:latin typeface="+mj-lt"/>
              </a:rPr>
              <a:t>Marketing and Outreach:  How do we ensure all stakeholders are aware of the CEDS and understand how it is a tool? </a:t>
            </a:r>
          </a:p>
          <a:p>
            <a:pPr algn="ctr"/>
            <a:endParaRPr lang="en-US" dirty="0"/>
          </a:p>
        </p:txBody>
      </p:sp>
    </p:spTree>
    <p:extLst>
      <p:ext uri="{BB962C8B-B14F-4D97-AF65-F5344CB8AC3E}">
        <p14:creationId xmlns:p14="http://schemas.microsoft.com/office/powerpoint/2010/main" val="3305102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B5B84F-C996-4E98-A76B-CE593FDBDBC5}"/>
              </a:ext>
            </a:extLst>
          </p:cNvPr>
          <p:cNvSpPr txBox="1"/>
          <p:nvPr/>
        </p:nvSpPr>
        <p:spPr>
          <a:xfrm>
            <a:off x="2830674" y="1390917"/>
            <a:ext cx="5772150" cy="1685077"/>
          </a:xfrm>
          <a:prstGeom prst="rect">
            <a:avLst/>
          </a:prstGeom>
          <a:noFill/>
        </p:spPr>
        <p:txBody>
          <a:bodyPr wrap="square" rtlCol="0">
            <a:spAutoFit/>
          </a:bodyPr>
          <a:lstStyle/>
          <a:p>
            <a:r>
              <a:rPr lang="en-US" sz="2250" b="1" dirty="0"/>
              <a:t>Developing a new CEDC website that displays CEDS data and dashboards for optimum user accessibility and support.</a:t>
            </a:r>
          </a:p>
          <a:p>
            <a:r>
              <a:rPr lang="en-US" dirty="0"/>
              <a:t> </a:t>
            </a:r>
          </a:p>
          <a:p>
            <a:endParaRPr lang="en-US" dirty="0"/>
          </a:p>
        </p:txBody>
      </p:sp>
      <p:pic>
        <p:nvPicPr>
          <p:cNvPr id="1026" name="Picture 2" descr="https://sitesbydesign.com.au/images/step1-quality-research-web-design-sydney.png">
            <a:extLst>
              <a:ext uri="{FF2B5EF4-FFF2-40B4-BE49-F238E27FC236}">
                <a16:creationId xmlns:a16="http://schemas.microsoft.com/office/drawing/2014/main" id="{F4E4B839-6CEF-4E86-B438-8D67119AF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83514"/>
            <a:ext cx="1843088" cy="1564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42BB57-FFFE-4877-83B9-10412DC995CA}"/>
              </a:ext>
            </a:extLst>
          </p:cNvPr>
          <p:cNvSpPr txBox="1"/>
          <p:nvPr/>
        </p:nvSpPr>
        <p:spPr>
          <a:xfrm>
            <a:off x="590550" y="2884057"/>
            <a:ext cx="7962900" cy="3216265"/>
          </a:xfrm>
          <a:prstGeom prst="rect">
            <a:avLst/>
          </a:prstGeom>
          <a:noFill/>
        </p:spPr>
        <p:txBody>
          <a:bodyPr wrap="square" rtlCol="0">
            <a:spAutoFit/>
          </a:bodyPr>
          <a:lstStyle/>
          <a:p>
            <a:r>
              <a:rPr lang="en-US" b="1" dirty="0"/>
              <a:t>PRIORITY:</a:t>
            </a:r>
            <a:r>
              <a:rPr lang="en-US" dirty="0"/>
              <a:t>		High</a:t>
            </a:r>
          </a:p>
          <a:p>
            <a:endParaRPr lang="en-US" sz="1050" dirty="0"/>
          </a:p>
          <a:p>
            <a:r>
              <a:rPr lang="en-US" b="1" dirty="0"/>
              <a:t>RESOURCES:</a:t>
            </a:r>
            <a:r>
              <a:rPr lang="en-US" dirty="0"/>
              <a:t>  		EDA Funding\CEDC Revenues\EDO members</a:t>
            </a:r>
          </a:p>
          <a:p>
            <a:r>
              <a:rPr lang="en-US" dirty="0"/>
              <a:t>			Advisory Committee volunteers</a:t>
            </a:r>
          </a:p>
          <a:p>
            <a:endParaRPr lang="en-US" sz="1050" dirty="0"/>
          </a:p>
          <a:p>
            <a:pPr>
              <a:spcAft>
                <a:spcPts val="600"/>
              </a:spcAft>
            </a:pPr>
            <a:r>
              <a:rPr lang="en-US" b="1" dirty="0"/>
              <a:t>TIMELINE:</a:t>
            </a:r>
            <a:r>
              <a:rPr lang="en-US" dirty="0"/>
              <a:t> 		Feb 2018 / April 2018 - Develop RFP</a:t>
            </a:r>
          </a:p>
          <a:p>
            <a:pPr>
              <a:spcAft>
                <a:spcPts val="600"/>
              </a:spcAft>
            </a:pPr>
            <a:r>
              <a:rPr lang="en-US" dirty="0"/>
              <a:t>			May 2018 - Publish\Release RFP</a:t>
            </a:r>
          </a:p>
          <a:p>
            <a:pPr>
              <a:spcAft>
                <a:spcPts val="600"/>
              </a:spcAft>
            </a:pPr>
            <a:r>
              <a:rPr lang="en-US" dirty="0"/>
              <a:t>			June 2018 - Engage consultant</a:t>
            </a:r>
          </a:p>
          <a:p>
            <a:pPr>
              <a:spcAft>
                <a:spcPts val="600"/>
              </a:spcAft>
            </a:pPr>
            <a:r>
              <a:rPr lang="en-US" dirty="0"/>
              <a:t>			June / Sept 2018 - Develop website</a:t>
            </a:r>
          </a:p>
          <a:p>
            <a:r>
              <a:rPr lang="en-US" dirty="0"/>
              <a:t>			October 2018 / Sept 2019 - Launch new website</a:t>
            </a:r>
          </a:p>
          <a:p>
            <a:r>
              <a:rPr lang="en-US" dirty="0"/>
              <a:t>		</a:t>
            </a:r>
          </a:p>
        </p:txBody>
      </p:sp>
    </p:spTree>
    <p:extLst>
      <p:ext uri="{BB962C8B-B14F-4D97-AF65-F5344CB8AC3E}">
        <p14:creationId xmlns:p14="http://schemas.microsoft.com/office/powerpoint/2010/main" val="217485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72666"/>
            <a:ext cx="6172200" cy="1085850"/>
          </a:xfrm>
        </p:spPr>
        <p:txBody>
          <a:bodyPr/>
          <a:lstStyle/>
          <a:p>
            <a:r>
              <a:rPr lang="en-US" sz="3000" dirty="0"/>
              <a:t>Centralina Economic Development Commission (CEDC)</a:t>
            </a:r>
          </a:p>
        </p:txBody>
      </p:sp>
      <p:sp>
        <p:nvSpPr>
          <p:cNvPr id="3" name="Content Placeholder 2"/>
          <p:cNvSpPr>
            <a:spLocks noGrp="1"/>
          </p:cNvSpPr>
          <p:nvPr>
            <p:ph idx="1"/>
          </p:nvPr>
        </p:nvSpPr>
        <p:spPr>
          <a:xfrm>
            <a:off x="5105400" y="2057400"/>
            <a:ext cx="3682712" cy="3733800"/>
          </a:xfrm>
        </p:spPr>
        <p:txBody>
          <a:bodyPr/>
          <a:lstStyle/>
          <a:p>
            <a:pPr>
              <a:spcAft>
                <a:spcPts val="900"/>
              </a:spcAft>
            </a:pPr>
            <a:r>
              <a:rPr lang="en-US" dirty="0"/>
              <a:t>Established in 2005</a:t>
            </a:r>
          </a:p>
          <a:p>
            <a:pPr>
              <a:spcAft>
                <a:spcPts val="900"/>
              </a:spcAft>
            </a:pPr>
            <a:r>
              <a:rPr lang="en-US" dirty="0"/>
              <a:t>A public non-profit organization</a:t>
            </a:r>
          </a:p>
          <a:p>
            <a:pPr>
              <a:spcAft>
                <a:spcPts val="900"/>
              </a:spcAft>
            </a:pPr>
            <a:r>
              <a:rPr lang="en-US" dirty="0"/>
              <a:t>Nine county area</a:t>
            </a:r>
          </a:p>
          <a:p>
            <a:pPr>
              <a:spcAft>
                <a:spcPts val="900"/>
              </a:spcAft>
            </a:pPr>
            <a:r>
              <a:rPr lang="en-US" dirty="0"/>
              <a:t>US Commerce, EDA Economic Development District (EDD)</a:t>
            </a:r>
          </a:p>
          <a:p>
            <a:endParaRPr lang="en-US" dirty="0"/>
          </a:p>
        </p:txBody>
      </p:sp>
      <p:pic>
        <p:nvPicPr>
          <p:cNvPr id="5" name="Content Placeholder 4" descr="region map.png"/>
          <p:cNvPicPr>
            <a:picLocks noChangeAspect="1"/>
          </p:cNvPicPr>
          <p:nvPr/>
        </p:nvPicPr>
        <p:blipFill>
          <a:blip r:embed="rId3" cstate="print"/>
          <a:srcRect t="735" b="-854"/>
          <a:stretch>
            <a:fillRect/>
          </a:stretch>
        </p:blipFill>
        <p:spPr>
          <a:xfrm>
            <a:off x="432088" y="1675622"/>
            <a:ext cx="5010913" cy="4644597"/>
          </a:xfrm>
          <a:prstGeom prst="rect">
            <a:avLst/>
          </a:prstGeom>
        </p:spPr>
      </p:pic>
    </p:spTree>
    <p:extLst>
      <p:ext uri="{BB962C8B-B14F-4D97-AF65-F5344CB8AC3E}">
        <p14:creationId xmlns:p14="http://schemas.microsoft.com/office/powerpoint/2010/main" val="620450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B5B84F-C996-4E98-A76B-CE593FDBDBC5}"/>
              </a:ext>
            </a:extLst>
          </p:cNvPr>
          <p:cNvSpPr txBox="1"/>
          <p:nvPr/>
        </p:nvSpPr>
        <p:spPr>
          <a:xfrm>
            <a:off x="2971800" y="1264652"/>
            <a:ext cx="5391150" cy="1061829"/>
          </a:xfrm>
          <a:prstGeom prst="rect">
            <a:avLst/>
          </a:prstGeom>
          <a:noFill/>
        </p:spPr>
        <p:txBody>
          <a:bodyPr wrap="square" rtlCol="0">
            <a:spAutoFit/>
          </a:bodyPr>
          <a:lstStyle/>
          <a:p>
            <a:r>
              <a:rPr lang="en-US" sz="2250" b="1" dirty="0"/>
              <a:t>Create a CEDS in a box presentation for elected officials. </a:t>
            </a:r>
            <a:r>
              <a:rPr lang="en-US" i="1" dirty="0"/>
              <a:t>This tool can be used by both CEDC staff and CEDC Board members.  </a:t>
            </a:r>
            <a:endParaRPr lang="en-US" b="1" i="1" dirty="0"/>
          </a:p>
        </p:txBody>
      </p:sp>
      <p:sp>
        <p:nvSpPr>
          <p:cNvPr id="3" name="TextBox 2">
            <a:extLst>
              <a:ext uri="{FF2B5EF4-FFF2-40B4-BE49-F238E27FC236}">
                <a16:creationId xmlns:a16="http://schemas.microsoft.com/office/drawing/2014/main" id="{DD42BB57-FFFE-4877-83B9-10412DC995CA}"/>
              </a:ext>
            </a:extLst>
          </p:cNvPr>
          <p:cNvSpPr txBox="1"/>
          <p:nvPr/>
        </p:nvSpPr>
        <p:spPr>
          <a:xfrm>
            <a:off x="437178" y="2880479"/>
            <a:ext cx="8325822" cy="2977738"/>
          </a:xfrm>
          <a:prstGeom prst="rect">
            <a:avLst/>
          </a:prstGeom>
          <a:noFill/>
        </p:spPr>
        <p:txBody>
          <a:bodyPr wrap="square" rtlCol="0">
            <a:spAutoFit/>
          </a:bodyPr>
          <a:lstStyle/>
          <a:p>
            <a:r>
              <a:rPr lang="en-US" b="1" dirty="0"/>
              <a:t>PRIORITY:</a:t>
            </a:r>
            <a:r>
              <a:rPr lang="en-US" dirty="0"/>
              <a:t>		High</a:t>
            </a:r>
          </a:p>
          <a:p>
            <a:endParaRPr lang="en-US" sz="1050" dirty="0"/>
          </a:p>
          <a:p>
            <a:r>
              <a:rPr lang="en-US" b="1" dirty="0"/>
              <a:t>RESOURCES:</a:t>
            </a:r>
            <a:r>
              <a:rPr lang="en-US" dirty="0"/>
              <a:t>  		CEDC Staff</a:t>
            </a:r>
          </a:p>
          <a:p>
            <a:r>
              <a:rPr lang="en-US" dirty="0"/>
              <a:t>			</a:t>
            </a:r>
            <a:endParaRPr lang="en-US" sz="1050" dirty="0"/>
          </a:p>
          <a:p>
            <a:pPr>
              <a:spcAft>
                <a:spcPts val="600"/>
              </a:spcAft>
            </a:pPr>
            <a:r>
              <a:rPr lang="en-US" b="1" dirty="0"/>
              <a:t>TIMELINE:</a:t>
            </a:r>
            <a:r>
              <a:rPr lang="en-US" dirty="0"/>
              <a:t> 		Jan 2018- April 2018 - Develop presentation</a:t>
            </a:r>
          </a:p>
          <a:p>
            <a:pPr>
              <a:spcAft>
                <a:spcPts val="600"/>
              </a:spcAft>
            </a:pPr>
            <a:r>
              <a:rPr lang="en-US" dirty="0"/>
              <a:t>			April 2018 Annual Board </a:t>
            </a:r>
            <a:r>
              <a:rPr lang="en-US" dirty="0" err="1"/>
              <a:t>Mtg</a:t>
            </a:r>
            <a:r>
              <a:rPr lang="en-US" dirty="0"/>
              <a:t> - CEDC Board Preview</a:t>
            </a:r>
          </a:p>
          <a:p>
            <a:pPr>
              <a:spcAft>
                <a:spcPts val="600"/>
              </a:spcAft>
            </a:pPr>
            <a:r>
              <a:rPr lang="en-US" dirty="0"/>
              <a:t>			May-June 2018 - Training for CEDC Board</a:t>
            </a:r>
          </a:p>
          <a:p>
            <a:r>
              <a:rPr lang="en-US" dirty="0"/>
              <a:t>			July 2018 – January 2019 hit the road and present 				      to Member Counties \ Cities\ and Towns</a:t>
            </a:r>
          </a:p>
          <a:p>
            <a:r>
              <a:rPr lang="en-US" dirty="0"/>
              <a:t>					</a:t>
            </a:r>
          </a:p>
        </p:txBody>
      </p:sp>
      <p:pic>
        <p:nvPicPr>
          <p:cNvPr id="2050" name="Picture 2" descr="Image result for step 2">
            <a:extLst>
              <a:ext uri="{FF2B5EF4-FFF2-40B4-BE49-F238E27FC236}">
                <a16:creationId xmlns:a16="http://schemas.microsoft.com/office/drawing/2014/main" id="{C8DDB116-C684-46B9-8ADB-0939C47D1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8220"/>
            <a:ext cx="1843088" cy="156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88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B5B84F-C996-4E98-A76B-CE593FDBDBC5}"/>
              </a:ext>
            </a:extLst>
          </p:cNvPr>
          <p:cNvSpPr txBox="1"/>
          <p:nvPr/>
        </p:nvSpPr>
        <p:spPr>
          <a:xfrm>
            <a:off x="2743200" y="1066800"/>
            <a:ext cx="6057900" cy="1777410"/>
          </a:xfrm>
          <a:prstGeom prst="rect">
            <a:avLst/>
          </a:prstGeom>
          <a:noFill/>
        </p:spPr>
        <p:txBody>
          <a:bodyPr wrap="square" rtlCol="0">
            <a:spAutoFit/>
          </a:bodyPr>
          <a:lstStyle/>
          <a:p>
            <a:r>
              <a:rPr lang="en-US" sz="2250" b="1" dirty="0"/>
              <a:t>Create a CEDS in a box presentation for economic development and community development leaders. </a:t>
            </a:r>
            <a:r>
              <a:rPr lang="en-US" i="1" dirty="0"/>
              <a:t>This tool can be used by both CEDC staff and CEDC Board members to educate leaders on how the CEDS can work for them. </a:t>
            </a:r>
            <a:endParaRPr lang="en-US" sz="2400" b="1" i="1" dirty="0"/>
          </a:p>
        </p:txBody>
      </p:sp>
      <p:sp>
        <p:nvSpPr>
          <p:cNvPr id="3" name="TextBox 2">
            <a:extLst>
              <a:ext uri="{FF2B5EF4-FFF2-40B4-BE49-F238E27FC236}">
                <a16:creationId xmlns:a16="http://schemas.microsoft.com/office/drawing/2014/main" id="{DD42BB57-FFFE-4877-83B9-10412DC995CA}"/>
              </a:ext>
            </a:extLst>
          </p:cNvPr>
          <p:cNvSpPr txBox="1"/>
          <p:nvPr/>
        </p:nvSpPr>
        <p:spPr>
          <a:xfrm>
            <a:off x="304800" y="3200400"/>
            <a:ext cx="8733064" cy="3139321"/>
          </a:xfrm>
          <a:prstGeom prst="rect">
            <a:avLst/>
          </a:prstGeom>
          <a:noFill/>
        </p:spPr>
        <p:txBody>
          <a:bodyPr wrap="square" rtlCol="0">
            <a:spAutoFit/>
          </a:bodyPr>
          <a:lstStyle/>
          <a:p>
            <a:r>
              <a:rPr lang="en-US" b="1" dirty="0"/>
              <a:t>PRIORITY:</a:t>
            </a:r>
            <a:r>
              <a:rPr lang="en-US" dirty="0"/>
              <a:t>		High</a:t>
            </a:r>
          </a:p>
          <a:p>
            <a:endParaRPr lang="en-US" sz="1050" dirty="0"/>
          </a:p>
          <a:p>
            <a:r>
              <a:rPr lang="en-US" b="1" dirty="0"/>
              <a:t>RESOURCES:</a:t>
            </a:r>
            <a:r>
              <a:rPr lang="en-US" dirty="0"/>
              <a:t>  		CEDC Staff</a:t>
            </a:r>
          </a:p>
          <a:p>
            <a:endParaRPr lang="en-US" sz="1050" dirty="0"/>
          </a:p>
          <a:p>
            <a:pPr>
              <a:spcAft>
                <a:spcPts val="600"/>
              </a:spcAft>
            </a:pPr>
            <a:r>
              <a:rPr lang="en-US" b="1" dirty="0"/>
              <a:t>TIMELINE:</a:t>
            </a:r>
            <a:r>
              <a:rPr lang="en-US" dirty="0"/>
              <a:t> 		Jan 2018 - April 2018 - Develop presentation</a:t>
            </a:r>
          </a:p>
          <a:p>
            <a:pPr>
              <a:spcAft>
                <a:spcPts val="600"/>
              </a:spcAft>
            </a:pPr>
            <a:r>
              <a:rPr lang="en-US" dirty="0"/>
              <a:t>			April 2018  Annual Board </a:t>
            </a:r>
            <a:r>
              <a:rPr lang="en-US" dirty="0" err="1"/>
              <a:t>Mtg</a:t>
            </a:r>
            <a:r>
              <a:rPr lang="en-US" dirty="0"/>
              <a:t> - CEDC Board Preview</a:t>
            </a:r>
          </a:p>
          <a:p>
            <a:pPr>
              <a:spcAft>
                <a:spcPts val="600"/>
              </a:spcAft>
            </a:pPr>
            <a:r>
              <a:rPr lang="en-US" dirty="0"/>
              <a:t>			May - June 2018 - Training for CEDC Board</a:t>
            </a:r>
          </a:p>
          <a:p>
            <a:r>
              <a:rPr lang="en-US" dirty="0"/>
              <a:t>			July 2018 - September 2019 - Hit the road and present</a:t>
            </a:r>
          </a:p>
          <a:p>
            <a:r>
              <a:rPr lang="en-US" dirty="0"/>
              <a:t>			 	to region’s Econ Dev Organizations; </a:t>
            </a:r>
          </a:p>
          <a:p>
            <a:r>
              <a:rPr lang="en-US" dirty="0"/>
              <a:t>				Chambers of Commerce; Community Colleges 								</a:t>
            </a:r>
          </a:p>
        </p:txBody>
      </p:sp>
      <p:pic>
        <p:nvPicPr>
          <p:cNvPr id="3074" name="Picture 2" descr="Image result for step 3">
            <a:extLst>
              <a:ext uri="{FF2B5EF4-FFF2-40B4-BE49-F238E27FC236}">
                <a16:creationId xmlns:a16="http://schemas.microsoft.com/office/drawing/2014/main" id="{F6CC011F-C016-4469-9562-CA757A99F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762000"/>
            <a:ext cx="1843088" cy="156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84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ank you for your participation">
            <a:extLst>
              <a:ext uri="{FF2B5EF4-FFF2-40B4-BE49-F238E27FC236}">
                <a16:creationId xmlns:a16="http://schemas.microsoft.com/office/drawing/2014/main" id="{03143347-9B83-4E84-B079-BCBE275DF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46" y="762000"/>
            <a:ext cx="7342908"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B98D5F8-3612-4115-B7A8-80A7D350C940}"/>
              </a:ext>
            </a:extLst>
          </p:cNvPr>
          <p:cNvSpPr/>
          <p:nvPr/>
        </p:nvSpPr>
        <p:spPr>
          <a:xfrm>
            <a:off x="2590800" y="5137671"/>
            <a:ext cx="5257800" cy="623248"/>
          </a:xfrm>
          <a:prstGeom prst="rect">
            <a:avLst/>
          </a:prstGeom>
        </p:spPr>
        <p:txBody>
          <a:bodyPr wrap="square">
            <a:spAutoFit/>
          </a:bodyPr>
          <a:lstStyle/>
          <a:p>
            <a:pPr>
              <a:spcAft>
                <a:spcPts val="300"/>
              </a:spcAft>
            </a:pPr>
            <a:r>
              <a:rPr lang="en-US" b="1" dirty="0">
                <a:latin typeface="Arial" panose="020B0604020202020204" pitchFamily="34" charset="0"/>
              </a:rPr>
              <a:t>Michael Manis, CEcD </a:t>
            </a:r>
          </a:p>
          <a:p>
            <a:r>
              <a:rPr lang="en-US" sz="1400" b="1" dirty="0">
                <a:latin typeface="Arial" panose="020B0604020202020204" pitchFamily="34" charset="0"/>
              </a:rPr>
              <a:t>CCOG Director of Community and Economic Development </a:t>
            </a:r>
            <a:endParaRPr lang="en-US" sz="1400" dirty="0"/>
          </a:p>
        </p:txBody>
      </p:sp>
      <p:sp>
        <p:nvSpPr>
          <p:cNvPr id="3" name="Rectangle 2">
            <a:extLst>
              <a:ext uri="{FF2B5EF4-FFF2-40B4-BE49-F238E27FC236}">
                <a16:creationId xmlns:a16="http://schemas.microsoft.com/office/drawing/2014/main" id="{6120E404-786E-48C9-B27E-9EC189DF69C7}"/>
              </a:ext>
            </a:extLst>
          </p:cNvPr>
          <p:cNvSpPr/>
          <p:nvPr/>
        </p:nvSpPr>
        <p:spPr>
          <a:xfrm>
            <a:off x="2960772" y="5926723"/>
            <a:ext cx="5257800" cy="338554"/>
          </a:xfrm>
          <a:prstGeom prst="rect">
            <a:avLst/>
          </a:prstGeom>
        </p:spPr>
        <p:txBody>
          <a:bodyPr wrap="square">
            <a:spAutoFit/>
          </a:bodyPr>
          <a:lstStyle/>
          <a:p>
            <a:r>
              <a:rPr lang="en-US" sz="1600" b="1" dirty="0">
                <a:latin typeface="Arial" panose="020B0604020202020204" pitchFamily="34" charset="0"/>
              </a:rPr>
              <a:t>Contact: </a:t>
            </a:r>
            <a:r>
              <a:rPr lang="en-US" sz="1600" b="1" dirty="0">
                <a:solidFill>
                  <a:srgbClr val="C00000"/>
                </a:solidFill>
                <a:latin typeface="Arial" panose="020B0604020202020204" pitchFamily="34" charset="0"/>
              </a:rPr>
              <a:t>mmanis@centralina.org </a:t>
            </a:r>
            <a:r>
              <a:rPr lang="en-US" sz="1600" b="1" dirty="0">
                <a:latin typeface="Arial" panose="020B0604020202020204" pitchFamily="34" charset="0"/>
              </a:rPr>
              <a:t>or </a:t>
            </a:r>
            <a:r>
              <a:rPr lang="en-US" sz="1600" b="1" dirty="0">
                <a:solidFill>
                  <a:srgbClr val="C00000"/>
                </a:solidFill>
                <a:latin typeface="Arial" panose="020B0604020202020204" pitchFamily="34" charset="0"/>
              </a:rPr>
              <a:t>704 348-2720 </a:t>
            </a:r>
            <a:endParaRPr lang="en-US" sz="1600" dirty="0">
              <a:solidFill>
                <a:srgbClr val="C00000"/>
              </a:solidFill>
            </a:endParaRPr>
          </a:p>
        </p:txBody>
      </p:sp>
    </p:spTree>
    <p:extLst>
      <p:ext uri="{BB962C8B-B14F-4D97-AF65-F5344CB8AC3E}">
        <p14:creationId xmlns:p14="http://schemas.microsoft.com/office/powerpoint/2010/main" val="144318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Rittenhouse\Desktop\Cover Drop In.pn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86523" y="103210"/>
            <a:ext cx="8770954" cy="42739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7"/>
          <p:cNvGrpSpPr>
            <a:grpSpLocks/>
          </p:cNvGrpSpPr>
          <p:nvPr/>
        </p:nvGrpSpPr>
        <p:grpSpPr bwMode="auto">
          <a:xfrm>
            <a:off x="96583500" y="106895396"/>
            <a:ext cx="9563100" cy="8020050"/>
            <a:chOff x="105600218" y="106665161"/>
            <a:chExt cx="9563507" cy="8020509"/>
          </a:xfrm>
        </p:grpSpPr>
        <p:pic>
          <p:nvPicPr>
            <p:cNvPr id="13" name="Picture 8" descr="7-CEDS_OpHs_Boa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65523" y="106665161"/>
              <a:ext cx="6217920" cy="6995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1363">
              <a:off x="105600218" y="111476661"/>
              <a:ext cx="4896156" cy="3006581"/>
            </a:xfrm>
            <a:prstGeom prst="rect">
              <a:avLst/>
            </a:prstGeom>
            <a:noFill/>
            <a:ln w="19050" algn="in">
              <a:solidFill>
                <a:srgbClr val="1F497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55135">
              <a:off x="110479382" y="111764110"/>
              <a:ext cx="4684343" cy="2921560"/>
            </a:xfrm>
            <a:prstGeom prst="rect">
              <a:avLst/>
            </a:prstGeom>
            <a:noFill/>
            <a:ln w="19050" algn="in">
              <a:solidFill>
                <a:srgbClr val="0033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1028" name="Picture 4" descr="7-CEDS_OpHs_Bo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47804">
            <a:off x="5997337" y="3497186"/>
            <a:ext cx="2561115" cy="305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28989">
            <a:off x="439981" y="4167634"/>
            <a:ext cx="2800132" cy="2241345"/>
          </a:xfrm>
          <a:prstGeom prst="rect">
            <a:avLst/>
          </a:prstGeom>
          <a:noFill/>
          <a:ln w="19050" algn="in">
            <a:solidFill>
              <a:srgbClr val="1F497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109665"/>
            <a:ext cx="4191000" cy="3554911"/>
          </a:xfrm>
          <a:prstGeom prst="rect">
            <a:avLst/>
          </a:prstGeom>
          <a:noFill/>
          <a:ln w="19050" algn="in">
            <a:solidFill>
              <a:srgbClr val="0033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63192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963800" y="519730"/>
            <a:ext cx="4467225" cy="1224692"/>
          </a:xfrm>
          <a:prstGeom prst="rect">
            <a:avLst/>
          </a:prstGeom>
        </p:spPr>
      </p:pic>
      <p:grpSp>
        <p:nvGrpSpPr>
          <p:cNvPr id="16" name="Group 15"/>
          <p:cNvGrpSpPr/>
          <p:nvPr/>
        </p:nvGrpSpPr>
        <p:grpSpPr>
          <a:xfrm>
            <a:off x="438150" y="1880881"/>
            <a:ext cx="1524000" cy="4569494"/>
            <a:chOff x="3936682" y="1001713"/>
            <a:chExt cx="1270635" cy="4854575"/>
          </a:xfrm>
        </p:grpSpPr>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3941127" y="1001713"/>
              <a:ext cx="1264285" cy="888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p:nvPr/>
          </p:nvPicPr>
          <p:blipFill rotWithShape="1">
            <a:blip r:embed="rId5" cstate="print">
              <a:extLst>
                <a:ext uri="{28A0092B-C50C-407E-A947-70E740481C1C}">
                  <a14:useLocalDpi xmlns:a14="http://schemas.microsoft.com/office/drawing/2010/main" val="0"/>
                </a:ext>
              </a:extLst>
            </a:blip>
            <a:srcRect t="36028" b="13154"/>
            <a:stretch/>
          </p:blipFill>
          <p:spPr bwMode="auto">
            <a:xfrm>
              <a:off x="3967797" y="2248853"/>
              <a:ext cx="123952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pic="http://schemas.openxmlformats.org/drawingml/2006/picture" xmlns="" xmlns:mc="http://schemas.openxmlformats.org/markup-compatibility/2006" xmlns:a14="http://schemas.microsoft.com/office/drawing/2010/main" xmlns:w="http://schemas.openxmlformats.org/wordprocessingml/2006/main" xmlns:w10="urn:schemas-microsoft-com:office:word" xmlns:v="urn:schemas-microsoft-com:vml" xmlns:o="urn:schemas-microsoft-com:office:office" xmlns:lc="http://schemas.openxmlformats.org/drawingml/2006/lockedCanvas"/>
              </a:ext>
            </a:extLst>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3967797" y="3538538"/>
              <a:ext cx="1235710" cy="945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p:nvPr/>
          </p:nvPicPr>
          <p:blipFill>
            <a:blip r:embed="rId7" cstate="print">
              <a:extLst>
                <a:ext uri="{28A0092B-C50C-407E-A947-70E740481C1C}">
                  <a14:useLocalDpi xmlns:a14="http://schemas.microsoft.com/office/drawing/2010/main" val="0"/>
                </a:ext>
              </a:extLst>
            </a:blip>
            <a:stretch>
              <a:fillRect/>
            </a:stretch>
          </p:blipFill>
          <p:spPr>
            <a:xfrm>
              <a:off x="3936682" y="4861878"/>
              <a:ext cx="1241425" cy="994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8" name="Text Box 3"/>
          <p:cNvSpPr txBox="1">
            <a:spLocks noChangeArrowheads="1"/>
          </p:cNvSpPr>
          <p:nvPr/>
        </p:nvSpPr>
        <p:spPr bwMode="auto">
          <a:xfrm>
            <a:off x="2237232" y="1896276"/>
            <a:ext cx="4800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a:ln>
                  <a:noFill/>
                </a:ln>
                <a:solidFill>
                  <a:schemeClr val="tx1"/>
                </a:solidFill>
                <a:effectLst/>
                <a:latin typeface="Corbel" panose="020B0503020204020204" pitchFamily="34" charset="0"/>
              </a:rPr>
              <a:t>Build a Regional Competitive Advantage &amp; Leverage the Marketplace     </a:t>
            </a:r>
            <a:r>
              <a:rPr kumimoji="0" lang="en-US" altLang="en-US" sz="1400" b="0" i="0" u="none" strike="noStrike" cap="none" normalizeH="0" baseline="0" dirty="0">
                <a:ln>
                  <a:noFill/>
                </a:ln>
                <a:solidFill>
                  <a:schemeClr val="tx1"/>
                </a:solidFill>
                <a:effectLst/>
                <a:latin typeface="Corbel" panose="020B0503020204020204" pitchFamily="34" charset="0"/>
              </a:rPr>
              <a:t>It is easier to navigate downstream than row upstream, so we should build on our strengths and work with the market, not against it.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9" name="Text Box 4"/>
          <p:cNvSpPr txBox="1">
            <a:spLocks noChangeArrowheads="1"/>
          </p:cNvSpPr>
          <p:nvPr/>
        </p:nvSpPr>
        <p:spPr bwMode="auto">
          <a:xfrm>
            <a:off x="2237232" y="3032565"/>
            <a:ext cx="4448175" cy="88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Corbel" panose="020B0503020204020204" pitchFamily="34" charset="0"/>
              </a:rPr>
              <a:t>Establish &amp; Maintain A Robust Regional Infrastructure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a:ln>
                  <a:noFill/>
                </a:ln>
                <a:solidFill>
                  <a:schemeClr val="tx1"/>
                </a:solidFill>
                <a:effectLst/>
                <a:latin typeface="Corbel" panose="020B0503020204020204" pitchFamily="34" charset="0"/>
              </a:rPr>
              <a:t>To be successful, we need to make sure investments in capital assets will support our communities, now and in the future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p:cNvSpPr txBox="1">
            <a:spLocks noChangeArrowheads="1"/>
          </p:cNvSpPr>
          <p:nvPr/>
        </p:nvSpPr>
        <p:spPr bwMode="auto">
          <a:xfrm>
            <a:off x="2228850" y="4161367"/>
            <a:ext cx="4800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Corbel" panose="020B0503020204020204" pitchFamily="34" charset="0"/>
              </a:rPr>
              <a:t>Create Revitalized &amp; Vibrant Communities</a:t>
            </a:r>
          </a:p>
          <a:p>
            <a:pPr lvl="0" eaLnBrk="0" hangingPunct="0">
              <a:spcAft>
                <a:spcPts val="800"/>
              </a:spcAft>
            </a:pPr>
            <a:r>
              <a:rPr lang="en-US" altLang="en-US" sz="1400" dirty="0">
                <a:latin typeface="Corbel" panose="020B0503020204020204" pitchFamily="34" charset="0"/>
              </a:rPr>
              <a:t> Just as a chain is only as strong as its weakest link, great regions make sure that all of their cities, towns, suburbs and rural areas are positioned to succeed.</a:t>
            </a:r>
            <a:endParaRPr kumimoji="0" lang="en-US" altLang="en-US" sz="1400" i="0" u="none" strike="noStrike" cap="none" normalizeH="0" baseline="0" dirty="0">
              <a:ln>
                <a:noFill/>
              </a:ln>
              <a:solidFill>
                <a:schemeClr val="tx1"/>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p:cNvSpPr txBox="1">
            <a:spLocks noChangeArrowheads="1"/>
          </p:cNvSpPr>
          <p:nvPr/>
        </p:nvSpPr>
        <p:spPr bwMode="auto">
          <a:xfrm>
            <a:off x="2228850" y="5425513"/>
            <a:ext cx="480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0"/>
              </a:spcAft>
              <a:buClrTx/>
              <a:buSzTx/>
              <a:buFontTx/>
              <a:buNone/>
              <a:tabLst/>
            </a:pPr>
            <a:r>
              <a:rPr kumimoji="0" lang="en-US" altLang="en-US" sz="1400" b="1" i="0" u="none" strike="noStrike" cap="none" normalizeH="0" baseline="0" dirty="0">
                <a:ln>
                  <a:noFill/>
                </a:ln>
                <a:solidFill>
                  <a:schemeClr val="tx1"/>
                </a:solidFill>
                <a:effectLst/>
                <a:latin typeface="Corbel" panose="020B0503020204020204" pitchFamily="34" charset="0"/>
              </a:rPr>
              <a:t>Develop Healthy and Innovative People</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0" i="1" u="none" strike="noStrike" cap="none" normalizeH="0" baseline="0" dirty="0">
                <a:ln>
                  <a:noFill/>
                </a:ln>
                <a:solidFill>
                  <a:schemeClr val="tx1"/>
                </a:solidFill>
                <a:effectLst/>
                <a:latin typeface="Corbel" panose="020B0503020204020204" pitchFamily="34" charset="0"/>
              </a:rPr>
              <a:t>In an increasingly competitive and uncertain world, training, developing and educating our citizens will be critically important</a:t>
            </a:r>
            <a:r>
              <a:rPr kumimoji="0" lang="en-US" altLang="en-US" sz="1400" b="1" i="0" u="none" strike="noStrike" cap="none" normalizeH="0" baseline="0" dirty="0">
                <a:ln>
                  <a:noFill/>
                </a:ln>
                <a:solidFill>
                  <a:schemeClr val="tx1"/>
                </a:solidFill>
                <a:effectLst/>
                <a:latin typeface="Corbel" panose="020B0503020204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6960488" y="2082468"/>
            <a:ext cx="1618933" cy="646331"/>
          </a:xfrm>
          <a:prstGeom prst="rect">
            <a:avLst/>
          </a:prstGeom>
          <a:noFill/>
        </p:spPr>
        <p:txBody>
          <a:bodyPr wrap="square" rtlCol="0">
            <a:spAutoFit/>
          </a:bodyPr>
          <a:lstStyle/>
          <a:p>
            <a:r>
              <a:rPr lang="en-US" dirty="0">
                <a:solidFill>
                  <a:srgbClr val="FF0000"/>
                </a:solidFill>
              </a:rPr>
              <a:t>Business </a:t>
            </a:r>
          </a:p>
          <a:p>
            <a:r>
              <a:rPr lang="en-US" dirty="0">
                <a:solidFill>
                  <a:srgbClr val="FF0000"/>
                </a:solidFill>
              </a:rPr>
              <a:t>and Industries</a:t>
            </a:r>
          </a:p>
        </p:txBody>
      </p:sp>
      <p:sp>
        <p:nvSpPr>
          <p:cNvPr id="4" name="TextBox 3"/>
          <p:cNvSpPr txBox="1"/>
          <p:nvPr/>
        </p:nvSpPr>
        <p:spPr>
          <a:xfrm flipH="1">
            <a:off x="6960489" y="3202438"/>
            <a:ext cx="1618933" cy="373174"/>
          </a:xfrm>
          <a:prstGeom prst="rect">
            <a:avLst/>
          </a:prstGeom>
          <a:noFill/>
        </p:spPr>
        <p:txBody>
          <a:bodyPr wrap="square" rtlCol="0">
            <a:spAutoFit/>
          </a:bodyPr>
          <a:lstStyle/>
          <a:p>
            <a:r>
              <a:rPr lang="en-US" dirty="0">
                <a:solidFill>
                  <a:srgbClr val="FF0000"/>
                </a:solidFill>
              </a:rPr>
              <a:t>Infrastructure</a:t>
            </a:r>
          </a:p>
        </p:txBody>
      </p:sp>
      <p:sp>
        <p:nvSpPr>
          <p:cNvPr id="7" name="TextBox 6"/>
          <p:cNvSpPr txBox="1"/>
          <p:nvPr/>
        </p:nvSpPr>
        <p:spPr>
          <a:xfrm>
            <a:off x="7029450" y="5613036"/>
            <a:ext cx="1447800" cy="369332"/>
          </a:xfrm>
          <a:prstGeom prst="rect">
            <a:avLst/>
          </a:prstGeom>
          <a:noFill/>
        </p:spPr>
        <p:txBody>
          <a:bodyPr wrap="square" rtlCol="0">
            <a:spAutoFit/>
          </a:bodyPr>
          <a:lstStyle/>
          <a:p>
            <a:r>
              <a:rPr lang="en-US" dirty="0">
                <a:solidFill>
                  <a:srgbClr val="FF0000"/>
                </a:solidFill>
              </a:rPr>
              <a:t>Workforce</a:t>
            </a:r>
          </a:p>
        </p:txBody>
      </p:sp>
      <p:sp>
        <p:nvSpPr>
          <p:cNvPr id="8" name="TextBox 7"/>
          <p:cNvSpPr txBox="1"/>
          <p:nvPr/>
        </p:nvSpPr>
        <p:spPr>
          <a:xfrm>
            <a:off x="6960489" y="4389868"/>
            <a:ext cx="1753743" cy="369332"/>
          </a:xfrm>
          <a:prstGeom prst="rect">
            <a:avLst/>
          </a:prstGeom>
          <a:noFill/>
        </p:spPr>
        <p:txBody>
          <a:bodyPr wrap="square" rtlCol="0">
            <a:spAutoFit/>
          </a:bodyPr>
          <a:lstStyle/>
          <a:p>
            <a:r>
              <a:rPr lang="en-US" dirty="0">
                <a:solidFill>
                  <a:srgbClr val="FF0000"/>
                </a:solidFill>
              </a:rPr>
              <a:t>Quality of Life</a:t>
            </a:r>
          </a:p>
        </p:txBody>
      </p:sp>
      <p:sp>
        <p:nvSpPr>
          <p:cNvPr id="17" name="TextBox 16">
            <a:extLst>
              <a:ext uri="{FF2B5EF4-FFF2-40B4-BE49-F238E27FC236}">
                <a16:creationId xmlns:a16="http://schemas.microsoft.com/office/drawing/2014/main" id="{86F87B47-E8DD-40AB-B1B9-D21FB51C5CDE}"/>
              </a:ext>
            </a:extLst>
          </p:cNvPr>
          <p:cNvSpPr txBox="1"/>
          <p:nvPr/>
        </p:nvSpPr>
        <p:spPr>
          <a:xfrm>
            <a:off x="6562725" y="927775"/>
            <a:ext cx="2381250" cy="923330"/>
          </a:xfrm>
          <a:prstGeom prst="rect">
            <a:avLst/>
          </a:prstGeom>
        </p:spPr>
        <p:txBody>
          <a:bodyPr wrap="square" rtlCol="0">
            <a:spAutoFit/>
          </a:bodyPr>
          <a:lstStyle/>
          <a:p>
            <a:pPr algn="ctr"/>
            <a:r>
              <a:rPr lang="en-US" b="1" dirty="0">
                <a:solidFill>
                  <a:srgbClr val="FF0000"/>
                </a:solidFill>
              </a:rPr>
              <a:t>2017-2022 Centralina CEDS</a:t>
            </a:r>
          </a:p>
          <a:p>
            <a:pPr algn="ctr"/>
            <a:r>
              <a:rPr lang="en-US" b="1" dirty="0">
                <a:solidFill>
                  <a:srgbClr val="FF0000"/>
                </a:solidFill>
              </a:rPr>
              <a:t> Goals</a:t>
            </a:r>
          </a:p>
        </p:txBody>
      </p:sp>
    </p:spTree>
    <p:extLst>
      <p:ext uri="{BB962C8B-B14F-4D97-AF65-F5344CB8AC3E}">
        <p14:creationId xmlns:p14="http://schemas.microsoft.com/office/powerpoint/2010/main" val="208823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92E119-B495-43B7-9ADB-E1DF4BC25B3A}"/>
              </a:ext>
            </a:extLst>
          </p:cNvPr>
          <p:cNvPicPr>
            <a:picLocks noChangeAspect="1"/>
          </p:cNvPicPr>
          <p:nvPr/>
        </p:nvPicPr>
        <p:blipFill rotWithShape="1">
          <a:blip r:embed="rId3"/>
          <a:srcRect b="27792"/>
          <a:stretch/>
        </p:blipFill>
        <p:spPr>
          <a:xfrm>
            <a:off x="1219200" y="688232"/>
            <a:ext cx="6986811" cy="4967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a:xfrm>
            <a:off x="1600200" y="2133600"/>
            <a:ext cx="6453411" cy="2228850"/>
          </a:xfrm>
        </p:spPr>
        <p:txBody>
          <a:bodyPr/>
          <a:lstStyle/>
          <a:p>
            <a:br>
              <a:rPr lang="en-US" sz="3600" dirty="0"/>
            </a:br>
            <a:br>
              <a:rPr lang="en-US" sz="3600" dirty="0"/>
            </a:br>
            <a:br>
              <a:rPr lang="en-US" sz="3600" dirty="0"/>
            </a:br>
            <a:r>
              <a:rPr lang="en-US" sz="3600" dirty="0">
                <a:solidFill>
                  <a:schemeClr val="tx1"/>
                </a:solidFill>
              </a:rPr>
              <a:t>2017-2022 </a:t>
            </a:r>
            <a:br>
              <a:rPr lang="en-US" sz="3600" dirty="0">
                <a:solidFill>
                  <a:schemeClr val="tx1"/>
                </a:solidFill>
              </a:rPr>
            </a:br>
            <a:r>
              <a:rPr lang="en-US" sz="3600" dirty="0">
                <a:solidFill>
                  <a:schemeClr val="tx1"/>
                </a:solidFill>
              </a:rPr>
              <a:t>Comprehensive Economic Development Strategy</a:t>
            </a:r>
          </a:p>
        </p:txBody>
      </p:sp>
    </p:spTree>
    <p:extLst>
      <p:ext uri="{BB962C8B-B14F-4D97-AF65-F5344CB8AC3E}">
        <p14:creationId xmlns:p14="http://schemas.microsoft.com/office/powerpoint/2010/main" val="75136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B90D4D-1E6B-49A0-BB66-955DAB6AB7CD}"/>
              </a:ext>
            </a:extLst>
          </p:cNvPr>
          <p:cNvSpPr>
            <a:spLocks noGrp="1"/>
          </p:cNvSpPr>
          <p:nvPr>
            <p:ph idx="1"/>
          </p:nvPr>
        </p:nvSpPr>
        <p:spPr>
          <a:xfrm>
            <a:off x="685800" y="1143000"/>
            <a:ext cx="8077200" cy="5039380"/>
          </a:xfrm>
        </p:spPr>
        <p:txBody>
          <a:bodyPr/>
          <a:lstStyle/>
          <a:p>
            <a:pPr marL="0" indent="0">
              <a:spcBef>
                <a:spcPts val="0"/>
              </a:spcBef>
              <a:spcAft>
                <a:spcPts val="450"/>
              </a:spcAft>
              <a:buNone/>
            </a:pPr>
            <a:r>
              <a:rPr lang="en-US" sz="1600" dirty="0"/>
              <a:t>The 2017 Prosperity for Greater Charlotte Comprehensive Economic Development Strategy outlines an approach to coordinate growth and prosperity that;</a:t>
            </a:r>
          </a:p>
          <a:p>
            <a:pPr marL="2286000">
              <a:spcBef>
                <a:spcPts val="0"/>
              </a:spcBef>
              <a:spcAft>
                <a:spcPts val="450"/>
              </a:spcAft>
              <a:buFont typeface="Courier New" panose="02070309020205020404" pitchFamily="49" charset="0"/>
              <a:buChar char="o"/>
            </a:pPr>
            <a:r>
              <a:rPr lang="en-US" sz="1500" i="1" dirty="0"/>
              <a:t>builds on the region’s strengths </a:t>
            </a:r>
          </a:p>
          <a:p>
            <a:pPr marL="2286000">
              <a:spcBef>
                <a:spcPts val="0"/>
              </a:spcBef>
              <a:spcAft>
                <a:spcPts val="450"/>
              </a:spcAft>
              <a:buFont typeface="Courier New" panose="02070309020205020404" pitchFamily="49" charset="0"/>
              <a:buChar char="o"/>
            </a:pPr>
            <a:r>
              <a:rPr lang="en-US" sz="1500" i="1" dirty="0"/>
              <a:t>prioritizes key regional industry clusters </a:t>
            </a:r>
          </a:p>
          <a:p>
            <a:pPr marL="2286000">
              <a:spcBef>
                <a:spcPts val="0"/>
              </a:spcBef>
              <a:spcAft>
                <a:spcPts val="450"/>
              </a:spcAft>
              <a:buFont typeface="Courier New" panose="02070309020205020404" pitchFamily="49" charset="0"/>
              <a:buChar char="o"/>
            </a:pPr>
            <a:r>
              <a:rPr lang="en-US" sz="1500" i="1" dirty="0"/>
              <a:t>emphasizes collaboration </a:t>
            </a:r>
          </a:p>
          <a:p>
            <a:pPr marL="0" indent="0">
              <a:buNone/>
            </a:pPr>
            <a:endParaRPr lang="en-US" sz="900" dirty="0"/>
          </a:p>
          <a:p>
            <a:pPr marL="0" indent="0">
              <a:spcBef>
                <a:spcPts val="600"/>
              </a:spcBef>
              <a:spcAft>
                <a:spcPts val="450"/>
              </a:spcAft>
              <a:buNone/>
            </a:pPr>
            <a:r>
              <a:rPr lang="en-US" sz="1600" dirty="0"/>
              <a:t>Strategy reflects a holistic, modern view of economic development that continues global business recruitment while increasing focus for enhancing foundational assets in;</a:t>
            </a:r>
          </a:p>
          <a:p>
            <a:pPr marL="2286000">
              <a:spcBef>
                <a:spcPts val="0"/>
              </a:spcBef>
              <a:spcAft>
                <a:spcPts val="450"/>
              </a:spcAft>
              <a:buFont typeface="Courier New" panose="02070309020205020404" pitchFamily="49" charset="0"/>
              <a:buChar char="o"/>
            </a:pPr>
            <a:r>
              <a:rPr lang="en-US" sz="1500" i="1" dirty="0"/>
              <a:t>business retention and expansion</a:t>
            </a:r>
          </a:p>
          <a:p>
            <a:pPr marL="2286000">
              <a:spcBef>
                <a:spcPts val="0"/>
              </a:spcBef>
              <a:spcAft>
                <a:spcPts val="450"/>
              </a:spcAft>
              <a:buFont typeface="Courier New" panose="02070309020205020404" pitchFamily="49" charset="0"/>
              <a:buChar char="o"/>
            </a:pPr>
            <a:r>
              <a:rPr lang="en-US" sz="1500" i="1" dirty="0"/>
              <a:t>entrepreneurship </a:t>
            </a:r>
          </a:p>
          <a:p>
            <a:pPr marL="2286000">
              <a:spcBef>
                <a:spcPts val="0"/>
              </a:spcBef>
              <a:spcAft>
                <a:spcPts val="450"/>
              </a:spcAft>
              <a:buFont typeface="Courier New" panose="02070309020205020404" pitchFamily="49" charset="0"/>
              <a:buChar char="o"/>
            </a:pPr>
            <a:r>
              <a:rPr lang="en-US" sz="1500" i="1" dirty="0"/>
              <a:t>talent attraction and upskilled workforce</a:t>
            </a:r>
          </a:p>
          <a:p>
            <a:pPr marL="2286000">
              <a:spcBef>
                <a:spcPts val="0"/>
              </a:spcBef>
              <a:spcAft>
                <a:spcPts val="450"/>
              </a:spcAft>
              <a:buFont typeface="Courier New" panose="02070309020205020404" pitchFamily="49" charset="0"/>
              <a:buChar char="o"/>
            </a:pPr>
            <a:r>
              <a:rPr lang="en-US" sz="1500" i="1" dirty="0"/>
              <a:t>infrastructure and site product development</a:t>
            </a:r>
          </a:p>
          <a:p>
            <a:pPr marL="0" indent="0">
              <a:spcBef>
                <a:spcPts val="0"/>
              </a:spcBef>
              <a:buNone/>
            </a:pPr>
            <a:endParaRPr lang="en-US" sz="900" dirty="0"/>
          </a:p>
          <a:p>
            <a:pPr marL="0" indent="0">
              <a:spcBef>
                <a:spcPts val="600"/>
              </a:spcBef>
              <a:spcAft>
                <a:spcPts val="450"/>
              </a:spcAft>
              <a:buNone/>
            </a:pPr>
            <a:r>
              <a:rPr lang="en-US" sz="1600" dirty="0"/>
              <a:t>Goals and Action Plan provide optimal community spectrum for securing future health and prosperity of the Greater Charlotte region by additional focus on;</a:t>
            </a:r>
          </a:p>
          <a:p>
            <a:pPr marL="2286000">
              <a:spcBef>
                <a:spcPts val="0"/>
              </a:spcBef>
              <a:spcAft>
                <a:spcPts val="450"/>
              </a:spcAft>
              <a:buFont typeface="Courier New" panose="02070309020205020404" pitchFamily="49" charset="0"/>
              <a:buChar char="o"/>
            </a:pPr>
            <a:r>
              <a:rPr lang="en-US" sz="1500" i="1" dirty="0"/>
              <a:t>quality-of-life factors </a:t>
            </a:r>
          </a:p>
          <a:p>
            <a:pPr marL="2286000">
              <a:spcBef>
                <a:spcPts val="0"/>
              </a:spcBef>
              <a:spcAft>
                <a:spcPts val="450"/>
              </a:spcAft>
              <a:buFont typeface="Courier New" panose="02070309020205020404" pitchFamily="49" charset="0"/>
              <a:buChar char="o"/>
            </a:pPr>
            <a:r>
              <a:rPr lang="en-US" sz="1500" i="1" dirty="0"/>
              <a:t>economic equity and mobility </a:t>
            </a:r>
          </a:p>
          <a:p>
            <a:endParaRPr lang="en-US" dirty="0"/>
          </a:p>
        </p:txBody>
      </p:sp>
      <p:sp>
        <p:nvSpPr>
          <p:cNvPr id="5" name="Rectangle 4">
            <a:extLst>
              <a:ext uri="{FF2B5EF4-FFF2-40B4-BE49-F238E27FC236}">
                <a16:creationId xmlns:a16="http://schemas.microsoft.com/office/drawing/2014/main" id="{ED5CEC7B-15C1-4C0A-8155-DEECAFE106D9}"/>
              </a:ext>
            </a:extLst>
          </p:cNvPr>
          <p:cNvSpPr/>
          <p:nvPr/>
        </p:nvSpPr>
        <p:spPr>
          <a:xfrm>
            <a:off x="2628900" y="414010"/>
            <a:ext cx="3886200" cy="523220"/>
          </a:xfrm>
          <a:prstGeom prst="rect">
            <a:avLst/>
          </a:prstGeom>
        </p:spPr>
        <p:txBody>
          <a:bodyPr wrap="square">
            <a:spAutoFit/>
          </a:bodyPr>
          <a:lstStyle/>
          <a:p>
            <a:r>
              <a:rPr lang="en-US" sz="2800" b="1" dirty="0"/>
              <a:t>Summary Overview</a:t>
            </a:r>
          </a:p>
        </p:txBody>
      </p:sp>
    </p:spTree>
    <p:extLst>
      <p:ext uri="{BB962C8B-B14F-4D97-AF65-F5344CB8AC3E}">
        <p14:creationId xmlns:p14="http://schemas.microsoft.com/office/powerpoint/2010/main" val="69108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34A4CF-E044-450C-A785-CB19A39924B1}"/>
              </a:ext>
            </a:extLst>
          </p:cNvPr>
          <p:cNvPicPr>
            <a:picLocks noChangeAspect="1"/>
          </p:cNvPicPr>
          <p:nvPr/>
        </p:nvPicPr>
        <p:blipFill>
          <a:blip r:embed="rId2"/>
          <a:stretch>
            <a:fillRect/>
          </a:stretch>
        </p:blipFill>
        <p:spPr>
          <a:xfrm>
            <a:off x="2700891" y="457200"/>
            <a:ext cx="3512088" cy="5181600"/>
          </a:xfrm>
          <a:prstGeom prst="rect">
            <a:avLst/>
          </a:prstGeom>
        </p:spPr>
      </p:pic>
      <p:pic>
        <p:nvPicPr>
          <p:cNvPr id="5" name="Picture 4">
            <a:extLst>
              <a:ext uri="{FF2B5EF4-FFF2-40B4-BE49-F238E27FC236}">
                <a16:creationId xmlns:a16="http://schemas.microsoft.com/office/drawing/2014/main" id="{6CDF444B-BC75-4941-8F02-6A09F77C8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379" y="2130490"/>
            <a:ext cx="2498096" cy="4435151"/>
          </a:xfrm>
          <a:prstGeom prst="rect">
            <a:avLst/>
          </a:prstGeom>
        </p:spPr>
      </p:pic>
      <p:pic>
        <p:nvPicPr>
          <p:cNvPr id="7" name="Picture 6">
            <a:extLst>
              <a:ext uri="{FF2B5EF4-FFF2-40B4-BE49-F238E27FC236}">
                <a16:creationId xmlns:a16="http://schemas.microsoft.com/office/drawing/2014/main" id="{91B02CA0-364E-44D5-912D-CD31BE204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526" y="2133600"/>
            <a:ext cx="2267966" cy="4435151"/>
          </a:xfrm>
          <a:prstGeom prst="rect">
            <a:avLst/>
          </a:prstGeom>
        </p:spPr>
      </p:pic>
      <p:sp>
        <p:nvSpPr>
          <p:cNvPr id="6" name="Rectangle 5">
            <a:extLst>
              <a:ext uri="{FF2B5EF4-FFF2-40B4-BE49-F238E27FC236}">
                <a16:creationId xmlns:a16="http://schemas.microsoft.com/office/drawing/2014/main" id="{C54D6402-4854-43CD-809F-9559C1399D1A}"/>
              </a:ext>
            </a:extLst>
          </p:cNvPr>
          <p:cNvSpPr/>
          <p:nvPr/>
        </p:nvSpPr>
        <p:spPr>
          <a:xfrm>
            <a:off x="494963" y="774441"/>
            <a:ext cx="1855092" cy="707886"/>
          </a:xfrm>
          <a:prstGeom prst="rect">
            <a:avLst/>
          </a:prstGeom>
        </p:spPr>
        <p:txBody>
          <a:bodyPr wrap="square">
            <a:spAutoFit/>
          </a:bodyPr>
          <a:lstStyle/>
          <a:p>
            <a:r>
              <a:rPr lang="en-US" sz="2000" b="1" dirty="0"/>
              <a:t>CEDS Table of Contents</a:t>
            </a:r>
          </a:p>
        </p:txBody>
      </p:sp>
      <p:sp>
        <p:nvSpPr>
          <p:cNvPr id="2" name="TextBox 1">
            <a:extLst>
              <a:ext uri="{FF2B5EF4-FFF2-40B4-BE49-F238E27FC236}">
                <a16:creationId xmlns:a16="http://schemas.microsoft.com/office/drawing/2014/main" id="{89DAE6FD-03EF-4108-942B-797F049A8BD4}"/>
              </a:ext>
            </a:extLst>
          </p:cNvPr>
          <p:cNvSpPr txBox="1"/>
          <p:nvPr/>
        </p:nvSpPr>
        <p:spPr>
          <a:xfrm>
            <a:off x="6473621" y="762000"/>
            <a:ext cx="2265611" cy="954107"/>
          </a:xfrm>
          <a:prstGeom prst="rect">
            <a:avLst/>
          </a:prstGeom>
          <a:noFill/>
        </p:spPr>
        <p:txBody>
          <a:bodyPr wrap="square" rtlCol="0">
            <a:spAutoFit/>
          </a:bodyPr>
          <a:lstStyle/>
          <a:p>
            <a:r>
              <a:rPr lang="en-US" sz="1400" i="1" dirty="0">
                <a:solidFill>
                  <a:srgbClr val="4B7E93"/>
                </a:solidFill>
              </a:rPr>
              <a:t>Designed under 2015 EDA Best Practice Guidelines as 30 page Public Interest document</a:t>
            </a:r>
          </a:p>
        </p:txBody>
      </p:sp>
    </p:spTree>
    <p:extLst>
      <p:ext uri="{BB962C8B-B14F-4D97-AF65-F5344CB8AC3E}">
        <p14:creationId xmlns:p14="http://schemas.microsoft.com/office/powerpoint/2010/main" val="129341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F36E-BCA7-417D-AADC-33E7D13D5979}"/>
              </a:ext>
            </a:extLst>
          </p:cNvPr>
          <p:cNvSpPr>
            <a:spLocks noGrp="1"/>
          </p:cNvSpPr>
          <p:nvPr>
            <p:ph type="title"/>
          </p:nvPr>
        </p:nvSpPr>
        <p:spPr>
          <a:xfrm>
            <a:off x="2362200" y="5105400"/>
            <a:ext cx="6324600" cy="1143000"/>
          </a:xfrm>
          <a:solidFill>
            <a:schemeClr val="bg1"/>
          </a:solidFill>
        </p:spPr>
        <p:txBody>
          <a:bodyPr/>
          <a:lstStyle/>
          <a:p>
            <a:pPr algn="l">
              <a:lnSpc>
                <a:spcPct val="100000"/>
              </a:lnSpc>
            </a:pPr>
            <a:r>
              <a:rPr lang="en-US" sz="1950" dirty="0"/>
              <a:t>VISION:  The Greater Charlotte region invests together to enforce its position as a global leader in business, innovation and talent.</a:t>
            </a:r>
            <a:br>
              <a:rPr lang="en-US" sz="1950" dirty="0"/>
            </a:br>
            <a:endParaRPr lang="en-US" sz="1950" dirty="0"/>
          </a:p>
        </p:txBody>
      </p:sp>
      <p:pic>
        <p:nvPicPr>
          <p:cNvPr id="6" name="Content Placeholder 5">
            <a:extLst>
              <a:ext uri="{FF2B5EF4-FFF2-40B4-BE49-F238E27FC236}">
                <a16:creationId xmlns:a16="http://schemas.microsoft.com/office/drawing/2014/main" id="{B64F01A3-0BB4-4D0D-B007-96918A41BC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34050"/>
            <a:ext cx="8229600" cy="4518950"/>
          </a:xfrm>
        </p:spPr>
      </p:pic>
    </p:spTree>
    <p:extLst>
      <p:ext uri="{BB962C8B-B14F-4D97-AF65-F5344CB8AC3E}">
        <p14:creationId xmlns:p14="http://schemas.microsoft.com/office/powerpoint/2010/main" val="60175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BFE3-8E97-4849-8A5F-9FA0803132E8}"/>
              </a:ext>
            </a:extLst>
          </p:cNvPr>
          <p:cNvSpPr>
            <a:spLocks noGrp="1"/>
          </p:cNvSpPr>
          <p:nvPr>
            <p:ph type="title"/>
          </p:nvPr>
        </p:nvSpPr>
        <p:spPr>
          <a:xfrm>
            <a:off x="561699" y="533400"/>
            <a:ext cx="2824406" cy="342900"/>
          </a:xfrm>
        </p:spPr>
        <p:txBody>
          <a:bodyPr/>
          <a:lstStyle/>
          <a:p>
            <a:r>
              <a:rPr lang="en-US" sz="2200" dirty="0">
                <a:latin typeface="Arial" panose="020B0604020202020204" pitchFamily="34" charset="0"/>
                <a:cs typeface="Arial" panose="020B0604020202020204" pitchFamily="34" charset="0"/>
              </a:rPr>
              <a:t>Regional Overview</a:t>
            </a:r>
          </a:p>
        </p:txBody>
      </p:sp>
      <p:pic>
        <p:nvPicPr>
          <p:cNvPr id="6" name="Content Placeholder 5">
            <a:extLst>
              <a:ext uri="{FF2B5EF4-FFF2-40B4-BE49-F238E27FC236}">
                <a16:creationId xmlns:a16="http://schemas.microsoft.com/office/drawing/2014/main" id="{52A7B9B7-46C3-468D-90BB-CD3DD6D463D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886" y="1066800"/>
            <a:ext cx="3412033" cy="5486400"/>
          </a:xfrm>
        </p:spPr>
      </p:pic>
      <p:pic>
        <p:nvPicPr>
          <p:cNvPr id="10" name="Picture 9">
            <a:extLst>
              <a:ext uri="{FF2B5EF4-FFF2-40B4-BE49-F238E27FC236}">
                <a16:creationId xmlns:a16="http://schemas.microsoft.com/office/drawing/2014/main" id="{574AB98C-45F2-4294-80E9-9085EA0C8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762000"/>
            <a:ext cx="2153339" cy="2785921"/>
          </a:xfrm>
          <a:prstGeom prst="rect">
            <a:avLst/>
          </a:prstGeom>
        </p:spPr>
      </p:pic>
      <p:pic>
        <p:nvPicPr>
          <p:cNvPr id="12" name="Picture 11">
            <a:extLst>
              <a:ext uri="{FF2B5EF4-FFF2-40B4-BE49-F238E27FC236}">
                <a16:creationId xmlns:a16="http://schemas.microsoft.com/office/drawing/2014/main" id="{95167E00-FBEF-4AB2-BDEC-E2E833335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823" y="447874"/>
            <a:ext cx="2060713" cy="5638800"/>
          </a:xfrm>
          <a:prstGeom prst="rect">
            <a:avLst/>
          </a:prstGeom>
        </p:spPr>
      </p:pic>
      <p:pic>
        <p:nvPicPr>
          <p:cNvPr id="5" name="Picture 4">
            <a:extLst>
              <a:ext uri="{FF2B5EF4-FFF2-40B4-BE49-F238E27FC236}">
                <a16:creationId xmlns:a16="http://schemas.microsoft.com/office/drawing/2014/main" id="{630C13D3-09A1-4444-8353-742B59E6F1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970" y="3810000"/>
            <a:ext cx="2913817" cy="2785921"/>
          </a:xfrm>
          <a:prstGeom prst="rect">
            <a:avLst/>
          </a:prstGeom>
        </p:spPr>
      </p:pic>
    </p:spTree>
    <p:extLst>
      <p:ext uri="{BB962C8B-B14F-4D97-AF65-F5344CB8AC3E}">
        <p14:creationId xmlns:p14="http://schemas.microsoft.com/office/powerpoint/2010/main" val="3773465592"/>
      </p:ext>
    </p:extLst>
  </p:cSld>
  <p:clrMapOvr>
    <a:masterClrMapping/>
  </p:clrMapOvr>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9693</TotalTime>
  <Words>707</Words>
  <Application>Microsoft Office PowerPoint</Application>
  <PresentationFormat>On-screen Show (4:3)</PresentationFormat>
  <Paragraphs>116</Paragraphs>
  <Slides>22</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MS PGothic</vt:lpstr>
      <vt:lpstr>MS PGothic</vt:lpstr>
      <vt:lpstr>Arial</vt:lpstr>
      <vt:lpstr>Calibri</vt:lpstr>
      <vt:lpstr>Corbel</vt:lpstr>
      <vt:lpstr>Courier New</vt:lpstr>
      <vt:lpstr>Gotham-Black</vt:lpstr>
      <vt:lpstr>Gotham-Book</vt:lpstr>
      <vt:lpstr>Rockwell</vt:lpstr>
      <vt:lpstr>3_Default Design</vt:lpstr>
      <vt:lpstr>2_Default Design</vt:lpstr>
      <vt:lpstr>1_Default Design</vt:lpstr>
      <vt:lpstr>PowerPoint Presentation</vt:lpstr>
      <vt:lpstr>Centralina Economic Development Commission (CEDC)</vt:lpstr>
      <vt:lpstr>PowerPoint Presentation</vt:lpstr>
      <vt:lpstr>PowerPoint Presentation</vt:lpstr>
      <vt:lpstr>   2017-2022  Comprehensive Economic Development Strategy</vt:lpstr>
      <vt:lpstr>PowerPoint Presentation</vt:lpstr>
      <vt:lpstr>PowerPoint Presentation</vt:lpstr>
      <vt:lpstr>VISION:  The Greater Charlotte region invests together to enforce its position as a global leader in business, innovation and talent. </vt:lpstr>
      <vt:lpstr>Regional Overview</vt:lpstr>
      <vt:lpstr>PowerPoint Presentation</vt:lpstr>
      <vt:lpstr>STRENGTHS, WEAKNESSES, OPPORTUNITIES AND THREATS (SWOT)</vt:lpstr>
      <vt:lpstr>This Industry Cluster alignment is endorsed and adopted in this 2017 CEDS plan in strategic alignment of the common assets and priority focus of all the regional economic development organizations.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Manis</dc:creator>
  <cp:lastModifiedBy>Carina Soriano</cp:lastModifiedBy>
  <cp:revision>342</cp:revision>
  <cp:lastPrinted>2017-12-11T20:03:37Z</cp:lastPrinted>
  <dcterms:created xsi:type="dcterms:W3CDTF">2012-01-11T19:40:58Z</dcterms:created>
  <dcterms:modified xsi:type="dcterms:W3CDTF">2018-04-17T13:00:19Z</dcterms:modified>
</cp:coreProperties>
</file>