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4630400" cy="8229600"/>
  <p:notesSz cx="14630400" cy="8229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7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57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874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240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3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7398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3716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1081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3843485" y="0"/>
            <a:ext cx="787400" cy="258445"/>
          </a:xfrm>
          <a:custGeom>
            <a:avLst/>
            <a:gdLst/>
            <a:ahLst/>
            <a:cxnLst/>
            <a:rect l="l" t="t" r="r" b="b"/>
            <a:pathLst>
              <a:path w="787400" h="258445">
                <a:moveTo>
                  <a:pt x="786915" y="25815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0" y="291043"/>
            <a:ext cx="274320" cy="90170"/>
          </a:xfrm>
          <a:custGeom>
            <a:avLst/>
            <a:gdLst/>
            <a:ahLst/>
            <a:cxnLst/>
            <a:rect l="l" t="t" r="r" b="b"/>
            <a:pathLst>
              <a:path w="274320" h="90170">
                <a:moveTo>
                  <a:pt x="274306" y="89987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6478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2795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0160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129228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9541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8319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4636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1200215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6017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2335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9700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49382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7859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4176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11541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14303818" y="0"/>
            <a:ext cx="327025" cy="107314"/>
          </a:xfrm>
          <a:custGeom>
            <a:avLst/>
            <a:gdLst/>
            <a:ahLst/>
            <a:cxnLst/>
            <a:rect l="l" t="t" r="r" b="b"/>
            <a:pathLst>
              <a:path w="327025" h="107314">
                <a:moveTo>
                  <a:pt x="326581" y="10713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0" y="140028"/>
            <a:ext cx="734695" cy="241300"/>
          </a:xfrm>
          <a:custGeom>
            <a:avLst/>
            <a:gdLst/>
            <a:ahLst/>
            <a:cxnLst/>
            <a:rect l="l" t="t" r="r" b="b"/>
            <a:pathLst>
              <a:path w="734695" h="241300">
                <a:moveTo>
                  <a:pt x="734640" y="24100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6938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3255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10621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bk object 45"/>
          <p:cNvSpPr/>
          <p:nvPr/>
        </p:nvSpPr>
        <p:spPr>
          <a:xfrm>
            <a:off x="1338315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bk object 46"/>
          <p:cNvSpPr/>
          <p:nvPr/>
        </p:nvSpPr>
        <p:spPr>
          <a:xfrm>
            <a:off x="14144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bk object 47"/>
          <p:cNvSpPr/>
          <p:nvPr/>
        </p:nvSpPr>
        <p:spPr>
          <a:xfrm>
            <a:off x="8779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bk object 48"/>
          <p:cNvSpPr/>
          <p:nvPr/>
        </p:nvSpPr>
        <p:spPr>
          <a:xfrm>
            <a:off x="5097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bk object 49"/>
          <p:cNvSpPr/>
          <p:nvPr/>
        </p:nvSpPr>
        <p:spPr>
          <a:xfrm>
            <a:off x="12462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bk object 50"/>
          <p:cNvSpPr/>
          <p:nvPr/>
        </p:nvSpPr>
        <p:spPr>
          <a:xfrm>
            <a:off x="5787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bk object 51"/>
          <p:cNvSpPr/>
          <p:nvPr/>
        </p:nvSpPr>
        <p:spPr>
          <a:xfrm>
            <a:off x="21049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bk object 52"/>
          <p:cNvSpPr/>
          <p:nvPr/>
        </p:nvSpPr>
        <p:spPr>
          <a:xfrm>
            <a:off x="94703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bk object 53"/>
          <p:cNvSpPr/>
          <p:nvPr/>
        </p:nvSpPr>
        <p:spPr>
          <a:xfrm>
            <a:off x="26365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bk object 54"/>
          <p:cNvSpPr/>
          <p:nvPr/>
        </p:nvSpPr>
        <p:spPr>
          <a:xfrm>
            <a:off x="7628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bk object 55"/>
          <p:cNvSpPr/>
          <p:nvPr/>
        </p:nvSpPr>
        <p:spPr>
          <a:xfrm>
            <a:off x="3946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bk object 56"/>
          <p:cNvSpPr/>
          <p:nvPr/>
        </p:nvSpPr>
        <p:spPr>
          <a:xfrm>
            <a:off x="113116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bk object 57"/>
          <p:cNvSpPr/>
          <p:nvPr/>
        </p:nvSpPr>
        <p:spPr>
          <a:xfrm>
            <a:off x="14073652" y="0"/>
            <a:ext cx="556895" cy="182880"/>
          </a:xfrm>
          <a:custGeom>
            <a:avLst/>
            <a:gdLst/>
            <a:ahLst/>
            <a:cxnLst/>
            <a:rect l="l" t="t" r="r" b="b"/>
            <a:pathLst>
              <a:path w="556894" h="182880">
                <a:moveTo>
                  <a:pt x="556747" y="18264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bk object 58"/>
          <p:cNvSpPr/>
          <p:nvPr/>
        </p:nvSpPr>
        <p:spPr>
          <a:xfrm>
            <a:off x="0" y="215535"/>
            <a:ext cx="504825" cy="165735"/>
          </a:xfrm>
          <a:custGeom>
            <a:avLst/>
            <a:gdLst/>
            <a:ahLst/>
            <a:cxnLst/>
            <a:rect l="l" t="t" r="r" b="b"/>
            <a:pathLst>
              <a:path w="504825" h="165735">
                <a:moveTo>
                  <a:pt x="504473" y="165494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bk object 59"/>
          <p:cNvSpPr/>
          <p:nvPr/>
        </p:nvSpPr>
        <p:spPr>
          <a:xfrm>
            <a:off x="6708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bk object 60"/>
          <p:cNvSpPr/>
          <p:nvPr/>
        </p:nvSpPr>
        <p:spPr>
          <a:xfrm>
            <a:off x="30256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bk object 61"/>
          <p:cNvSpPr/>
          <p:nvPr/>
        </p:nvSpPr>
        <p:spPr>
          <a:xfrm>
            <a:off x="103909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bk object 62"/>
          <p:cNvSpPr/>
          <p:nvPr/>
        </p:nvSpPr>
        <p:spPr>
          <a:xfrm>
            <a:off x="13152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bk object 63"/>
          <p:cNvSpPr/>
          <p:nvPr/>
        </p:nvSpPr>
        <p:spPr>
          <a:xfrm>
            <a:off x="1184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bk object 64"/>
          <p:cNvSpPr/>
          <p:nvPr/>
        </p:nvSpPr>
        <p:spPr>
          <a:xfrm>
            <a:off x="8549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bk object 65"/>
          <p:cNvSpPr/>
          <p:nvPr/>
        </p:nvSpPr>
        <p:spPr>
          <a:xfrm>
            <a:off x="4866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bk object 66"/>
          <p:cNvSpPr/>
          <p:nvPr/>
        </p:nvSpPr>
        <p:spPr>
          <a:xfrm>
            <a:off x="1223231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bk object 67"/>
          <p:cNvSpPr/>
          <p:nvPr/>
        </p:nvSpPr>
        <p:spPr>
          <a:xfrm>
            <a:off x="0" y="366550"/>
            <a:ext cx="44450" cy="14604"/>
          </a:xfrm>
          <a:custGeom>
            <a:avLst/>
            <a:gdLst/>
            <a:ahLst/>
            <a:cxnLst/>
            <a:rect l="l" t="t" r="r" b="b"/>
            <a:pathLst>
              <a:path w="44450" h="14604">
                <a:moveTo>
                  <a:pt x="44140" y="1448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bk object 68"/>
          <p:cNvSpPr/>
          <p:nvPr/>
        </p:nvSpPr>
        <p:spPr>
          <a:xfrm>
            <a:off x="6247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bk object 69"/>
          <p:cNvSpPr/>
          <p:nvPr/>
        </p:nvSpPr>
        <p:spPr>
          <a:xfrm>
            <a:off x="2565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bk object 70"/>
          <p:cNvSpPr/>
          <p:nvPr/>
        </p:nvSpPr>
        <p:spPr>
          <a:xfrm>
            <a:off x="9930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bk object 71"/>
          <p:cNvSpPr/>
          <p:nvPr/>
        </p:nvSpPr>
        <p:spPr>
          <a:xfrm>
            <a:off x="72398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bk object 72"/>
          <p:cNvSpPr/>
          <p:nvPr/>
        </p:nvSpPr>
        <p:spPr>
          <a:xfrm>
            <a:off x="8089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bk object 73"/>
          <p:cNvSpPr/>
          <p:nvPr/>
        </p:nvSpPr>
        <p:spPr>
          <a:xfrm>
            <a:off x="4406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bk object 74"/>
          <p:cNvSpPr/>
          <p:nvPr/>
        </p:nvSpPr>
        <p:spPr>
          <a:xfrm>
            <a:off x="1177198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bk object 75"/>
          <p:cNvSpPr/>
          <p:nvPr/>
        </p:nvSpPr>
        <p:spPr>
          <a:xfrm>
            <a:off x="0" y="64521"/>
            <a:ext cx="965200" cy="316865"/>
          </a:xfrm>
          <a:custGeom>
            <a:avLst/>
            <a:gdLst/>
            <a:ahLst/>
            <a:cxnLst/>
            <a:rect l="l" t="t" r="r" b="b"/>
            <a:pathLst>
              <a:path w="965200" h="316865">
                <a:moveTo>
                  <a:pt x="964806" y="316509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bk object 76"/>
          <p:cNvSpPr/>
          <p:nvPr/>
        </p:nvSpPr>
        <p:spPr>
          <a:xfrm>
            <a:off x="7168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bk object 77"/>
          <p:cNvSpPr/>
          <p:nvPr/>
        </p:nvSpPr>
        <p:spPr>
          <a:xfrm>
            <a:off x="3485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bk object 78"/>
          <p:cNvSpPr/>
          <p:nvPr/>
        </p:nvSpPr>
        <p:spPr>
          <a:xfrm>
            <a:off x="108513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bk object 79"/>
          <p:cNvSpPr/>
          <p:nvPr/>
        </p:nvSpPr>
        <p:spPr>
          <a:xfrm>
            <a:off x="13613317" y="0"/>
            <a:ext cx="1017269" cy="334010"/>
          </a:xfrm>
          <a:custGeom>
            <a:avLst/>
            <a:gdLst/>
            <a:ahLst/>
            <a:cxnLst/>
            <a:rect l="l" t="t" r="r" b="b"/>
            <a:pathLst>
              <a:path w="1017269" h="334010">
                <a:moveTo>
                  <a:pt x="1017082" y="33365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bk object 80"/>
          <p:cNvSpPr/>
          <p:nvPr/>
        </p:nvSpPr>
        <p:spPr>
          <a:xfrm>
            <a:off x="16446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bk object 81"/>
          <p:cNvSpPr/>
          <p:nvPr/>
        </p:nvSpPr>
        <p:spPr>
          <a:xfrm>
            <a:off x="9009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bk object 82"/>
          <p:cNvSpPr/>
          <p:nvPr/>
        </p:nvSpPr>
        <p:spPr>
          <a:xfrm>
            <a:off x="5327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bk object 83"/>
          <p:cNvSpPr/>
          <p:nvPr/>
        </p:nvSpPr>
        <p:spPr>
          <a:xfrm>
            <a:off x="12692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bk object 84"/>
          <p:cNvSpPr/>
          <p:nvPr/>
        </p:nvSpPr>
        <p:spPr>
          <a:xfrm>
            <a:off x="5672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bk object 85"/>
          <p:cNvSpPr/>
          <p:nvPr/>
        </p:nvSpPr>
        <p:spPr>
          <a:xfrm>
            <a:off x="1989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bk object 86"/>
          <p:cNvSpPr/>
          <p:nvPr/>
        </p:nvSpPr>
        <p:spPr>
          <a:xfrm>
            <a:off x="9355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bk object 87"/>
          <p:cNvSpPr/>
          <p:nvPr/>
        </p:nvSpPr>
        <p:spPr>
          <a:xfrm>
            <a:off x="14857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bk object 88"/>
          <p:cNvSpPr/>
          <p:nvPr/>
        </p:nvSpPr>
        <p:spPr>
          <a:xfrm>
            <a:off x="7513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bk object 89"/>
          <p:cNvSpPr/>
          <p:nvPr/>
        </p:nvSpPr>
        <p:spPr>
          <a:xfrm>
            <a:off x="38312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bk object 90"/>
          <p:cNvSpPr/>
          <p:nvPr/>
        </p:nvSpPr>
        <p:spPr>
          <a:xfrm>
            <a:off x="11196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bk object 91"/>
          <p:cNvSpPr/>
          <p:nvPr/>
        </p:nvSpPr>
        <p:spPr>
          <a:xfrm>
            <a:off x="13958568" y="0"/>
            <a:ext cx="672465" cy="220979"/>
          </a:xfrm>
          <a:custGeom>
            <a:avLst/>
            <a:gdLst/>
            <a:ahLst/>
            <a:cxnLst/>
            <a:rect l="l" t="t" r="r" b="b"/>
            <a:pathLst>
              <a:path w="672465" h="220979">
                <a:moveTo>
                  <a:pt x="671832" y="220397"/>
                </a:moveTo>
                <a:lnTo>
                  <a:pt x="0" y="0"/>
                </a:lnTo>
              </a:path>
            </a:pathLst>
          </a:custGeom>
          <a:ln w="6349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bk object 92"/>
          <p:cNvSpPr/>
          <p:nvPr/>
        </p:nvSpPr>
        <p:spPr>
          <a:xfrm>
            <a:off x="0" y="253289"/>
            <a:ext cx="389890" cy="128270"/>
          </a:xfrm>
          <a:custGeom>
            <a:avLst/>
            <a:gdLst/>
            <a:ahLst/>
            <a:cxnLst/>
            <a:rect l="l" t="t" r="r" b="b"/>
            <a:pathLst>
              <a:path w="389890" h="128270">
                <a:moveTo>
                  <a:pt x="389389" y="12774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bk object 93"/>
          <p:cNvSpPr/>
          <p:nvPr/>
        </p:nvSpPr>
        <p:spPr>
          <a:xfrm>
            <a:off x="6593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bk object 94"/>
          <p:cNvSpPr/>
          <p:nvPr/>
        </p:nvSpPr>
        <p:spPr>
          <a:xfrm>
            <a:off x="2910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bk object 95"/>
          <p:cNvSpPr/>
          <p:nvPr/>
        </p:nvSpPr>
        <p:spPr>
          <a:xfrm>
            <a:off x="10275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bk object 96"/>
          <p:cNvSpPr/>
          <p:nvPr/>
        </p:nvSpPr>
        <p:spPr>
          <a:xfrm>
            <a:off x="13037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bk object 97"/>
          <p:cNvSpPr/>
          <p:nvPr/>
        </p:nvSpPr>
        <p:spPr>
          <a:xfrm>
            <a:off x="1069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bk object 98"/>
          <p:cNvSpPr/>
          <p:nvPr/>
        </p:nvSpPr>
        <p:spPr>
          <a:xfrm>
            <a:off x="8434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bk object 99"/>
          <p:cNvSpPr/>
          <p:nvPr/>
        </p:nvSpPr>
        <p:spPr>
          <a:xfrm>
            <a:off x="4751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bk object 100"/>
          <p:cNvSpPr/>
          <p:nvPr/>
        </p:nvSpPr>
        <p:spPr>
          <a:xfrm>
            <a:off x="1211723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bk object 101"/>
          <p:cNvSpPr/>
          <p:nvPr/>
        </p:nvSpPr>
        <p:spPr>
          <a:xfrm>
            <a:off x="6132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bk object 102"/>
          <p:cNvSpPr/>
          <p:nvPr/>
        </p:nvSpPr>
        <p:spPr>
          <a:xfrm>
            <a:off x="2450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bk object 103"/>
          <p:cNvSpPr/>
          <p:nvPr/>
        </p:nvSpPr>
        <p:spPr>
          <a:xfrm>
            <a:off x="9815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bk object 104"/>
          <p:cNvSpPr/>
          <p:nvPr/>
        </p:nvSpPr>
        <p:spPr>
          <a:xfrm>
            <a:off x="608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bk object 105"/>
          <p:cNvSpPr/>
          <p:nvPr/>
        </p:nvSpPr>
        <p:spPr>
          <a:xfrm>
            <a:off x="7974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bk object 106"/>
          <p:cNvSpPr/>
          <p:nvPr/>
        </p:nvSpPr>
        <p:spPr>
          <a:xfrm>
            <a:off x="4291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bk object 107"/>
          <p:cNvSpPr/>
          <p:nvPr/>
        </p:nvSpPr>
        <p:spPr>
          <a:xfrm>
            <a:off x="11656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bk object 108"/>
          <p:cNvSpPr/>
          <p:nvPr/>
        </p:nvSpPr>
        <p:spPr>
          <a:xfrm>
            <a:off x="14418902" y="0"/>
            <a:ext cx="212090" cy="69850"/>
          </a:xfrm>
          <a:custGeom>
            <a:avLst/>
            <a:gdLst/>
            <a:ahLst/>
            <a:cxnLst/>
            <a:rect l="l" t="t" r="r" b="b"/>
            <a:pathLst>
              <a:path w="212090" h="69850">
                <a:moveTo>
                  <a:pt x="211497" y="6938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bk object 109"/>
          <p:cNvSpPr/>
          <p:nvPr/>
        </p:nvSpPr>
        <p:spPr>
          <a:xfrm>
            <a:off x="0" y="102275"/>
            <a:ext cx="850265" cy="278765"/>
          </a:xfrm>
          <a:custGeom>
            <a:avLst/>
            <a:gdLst/>
            <a:ahLst/>
            <a:cxnLst/>
            <a:rect l="l" t="t" r="r" b="b"/>
            <a:pathLst>
              <a:path w="850265" h="278765">
                <a:moveTo>
                  <a:pt x="849722" y="27875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bk object 110"/>
          <p:cNvSpPr/>
          <p:nvPr/>
        </p:nvSpPr>
        <p:spPr>
          <a:xfrm>
            <a:off x="70535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bk object 111"/>
          <p:cNvSpPr/>
          <p:nvPr/>
        </p:nvSpPr>
        <p:spPr>
          <a:xfrm>
            <a:off x="3370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bk object 112"/>
          <p:cNvSpPr/>
          <p:nvPr/>
        </p:nvSpPr>
        <p:spPr>
          <a:xfrm>
            <a:off x="10736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bk object 113"/>
          <p:cNvSpPr/>
          <p:nvPr/>
        </p:nvSpPr>
        <p:spPr>
          <a:xfrm>
            <a:off x="13498234" y="0"/>
            <a:ext cx="1132205" cy="371475"/>
          </a:xfrm>
          <a:custGeom>
            <a:avLst/>
            <a:gdLst/>
            <a:ahLst/>
            <a:cxnLst/>
            <a:rect l="l" t="t" r="r" b="b"/>
            <a:pathLst>
              <a:path w="1132205" h="371475">
                <a:moveTo>
                  <a:pt x="1132165" y="37141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bk object 114"/>
          <p:cNvSpPr/>
          <p:nvPr/>
        </p:nvSpPr>
        <p:spPr>
          <a:xfrm>
            <a:off x="1529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bk object 115"/>
          <p:cNvSpPr/>
          <p:nvPr/>
        </p:nvSpPr>
        <p:spPr>
          <a:xfrm>
            <a:off x="8894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bk object 116"/>
          <p:cNvSpPr/>
          <p:nvPr/>
        </p:nvSpPr>
        <p:spPr>
          <a:xfrm>
            <a:off x="5212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bk object 117"/>
          <p:cNvSpPr/>
          <p:nvPr/>
        </p:nvSpPr>
        <p:spPr>
          <a:xfrm>
            <a:off x="125775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bk object 118"/>
          <p:cNvSpPr/>
          <p:nvPr/>
        </p:nvSpPr>
        <p:spPr>
          <a:xfrm>
            <a:off x="5902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bk object 119"/>
          <p:cNvSpPr/>
          <p:nvPr/>
        </p:nvSpPr>
        <p:spPr>
          <a:xfrm>
            <a:off x="2220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bk object 120"/>
          <p:cNvSpPr/>
          <p:nvPr/>
        </p:nvSpPr>
        <p:spPr>
          <a:xfrm>
            <a:off x="9585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bk object 121"/>
          <p:cNvSpPr/>
          <p:nvPr/>
        </p:nvSpPr>
        <p:spPr>
          <a:xfrm>
            <a:off x="378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bk object 122"/>
          <p:cNvSpPr/>
          <p:nvPr/>
        </p:nvSpPr>
        <p:spPr>
          <a:xfrm>
            <a:off x="7744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bk object 123"/>
          <p:cNvSpPr/>
          <p:nvPr/>
        </p:nvSpPr>
        <p:spPr>
          <a:xfrm>
            <a:off x="4061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bk object 124"/>
          <p:cNvSpPr/>
          <p:nvPr/>
        </p:nvSpPr>
        <p:spPr>
          <a:xfrm>
            <a:off x="11426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bk object 125"/>
          <p:cNvSpPr/>
          <p:nvPr/>
        </p:nvSpPr>
        <p:spPr>
          <a:xfrm>
            <a:off x="14188735" y="0"/>
            <a:ext cx="441959" cy="145415"/>
          </a:xfrm>
          <a:custGeom>
            <a:avLst/>
            <a:gdLst/>
            <a:ahLst/>
            <a:cxnLst/>
            <a:rect l="l" t="t" r="r" b="b"/>
            <a:pathLst>
              <a:path w="441959" h="145415">
                <a:moveTo>
                  <a:pt x="441664" y="14489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bk object 126"/>
          <p:cNvSpPr/>
          <p:nvPr/>
        </p:nvSpPr>
        <p:spPr>
          <a:xfrm>
            <a:off x="0" y="177782"/>
            <a:ext cx="619760" cy="203835"/>
          </a:xfrm>
          <a:custGeom>
            <a:avLst/>
            <a:gdLst/>
            <a:ahLst/>
            <a:cxnLst/>
            <a:rect l="l" t="t" r="r" b="b"/>
            <a:pathLst>
              <a:path w="619760" h="203835">
                <a:moveTo>
                  <a:pt x="619556" y="20324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bk object 127"/>
          <p:cNvSpPr/>
          <p:nvPr/>
        </p:nvSpPr>
        <p:spPr>
          <a:xfrm>
            <a:off x="6823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bk object 128"/>
          <p:cNvSpPr/>
          <p:nvPr/>
        </p:nvSpPr>
        <p:spPr>
          <a:xfrm>
            <a:off x="3140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bk object 129"/>
          <p:cNvSpPr/>
          <p:nvPr/>
        </p:nvSpPr>
        <p:spPr>
          <a:xfrm>
            <a:off x="105060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bk object 130"/>
          <p:cNvSpPr/>
          <p:nvPr/>
        </p:nvSpPr>
        <p:spPr>
          <a:xfrm>
            <a:off x="13268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bk object 131"/>
          <p:cNvSpPr/>
          <p:nvPr/>
        </p:nvSpPr>
        <p:spPr>
          <a:xfrm>
            <a:off x="1299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bk object 132"/>
          <p:cNvSpPr/>
          <p:nvPr/>
        </p:nvSpPr>
        <p:spPr>
          <a:xfrm>
            <a:off x="8664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bk object 133"/>
          <p:cNvSpPr/>
          <p:nvPr/>
        </p:nvSpPr>
        <p:spPr>
          <a:xfrm>
            <a:off x="4982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bk object 134"/>
          <p:cNvSpPr/>
          <p:nvPr/>
        </p:nvSpPr>
        <p:spPr>
          <a:xfrm>
            <a:off x="12347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bk object 135"/>
          <p:cNvSpPr/>
          <p:nvPr/>
        </p:nvSpPr>
        <p:spPr>
          <a:xfrm>
            <a:off x="0" y="328796"/>
            <a:ext cx="159385" cy="52705"/>
          </a:xfrm>
          <a:custGeom>
            <a:avLst/>
            <a:gdLst/>
            <a:ahLst/>
            <a:cxnLst/>
            <a:rect l="l" t="t" r="r" b="b"/>
            <a:pathLst>
              <a:path w="159385" h="52704">
                <a:moveTo>
                  <a:pt x="159222" y="5223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bk object 136"/>
          <p:cNvSpPr/>
          <p:nvPr/>
        </p:nvSpPr>
        <p:spPr>
          <a:xfrm>
            <a:off x="6363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bk object 137"/>
          <p:cNvSpPr/>
          <p:nvPr/>
        </p:nvSpPr>
        <p:spPr>
          <a:xfrm>
            <a:off x="2680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bk object 138"/>
          <p:cNvSpPr/>
          <p:nvPr/>
        </p:nvSpPr>
        <p:spPr>
          <a:xfrm>
            <a:off x="10045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bk object 139"/>
          <p:cNvSpPr/>
          <p:nvPr/>
        </p:nvSpPr>
        <p:spPr>
          <a:xfrm>
            <a:off x="839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bk object 140"/>
          <p:cNvSpPr/>
          <p:nvPr/>
        </p:nvSpPr>
        <p:spPr>
          <a:xfrm>
            <a:off x="8204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bk object 141"/>
          <p:cNvSpPr/>
          <p:nvPr/>
        </p:nvSpPr>
        <p:spPr>
          <a:xfrm>
            <a:off x="4521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bk object 142"/>
          <p:cNvSpPr/>
          <p:nvPr/>
        </p:nvSpPr>
        <p:spPr>
          <a:xfrm>
            <a:off x="11887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bk object 143"/>
          <p:cNvSpPr/>
          <p:nvPr/>
        </p:nvSpPr>
        <p:spPr>
          <a:xfrm>
            <a:off x="0" y="26767"/>
            <a:ext cx="1080135" cy="354330"/>
          </a:xfrm>
          <a:custGeom>
            <a:avLst/>
            <a:gdLst/>
            <a:ahLst/>
            <a:cxnLst/>
            <a:rect l="l" t="t" r="r" b="b"/>
            <a:pathLst>
              <a:path w="1080135" h="354330">
                <a:moveTo>
                  <a:pt x="1079889" y="35426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bk object 144"/>
          <p:cNvSpPr/>
          <p:nvPr/>
        </p:nvSpPr>
        <p:spPr>
          <a:xfrm>
            <a:off x="7283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bk object 145"/>
          <p:cNvSpPr/>
          <p:nvPr/>
        </p:nvSpPr>
        <p:spPr>
          <a:xfrm>
            <a:off x="3601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bk object 146"/>
          <p:cNvSpPr/>
          <p:nvPr/>
        </p:nvSpPr>
        <p:spPr>
          <a:xfrm>
            <a:off x="10966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bk object 147"/>
          <p:cNvSpPr/>
          <p:nvPr/>
        </p:nvSpPr>
        <p:spPr>
          <a:xfrm>
            <a:off x="13728400" y="0"/>
            <a:ext cx="902335" cy="295910"/>
          </a:xfrm>
          <a:custGeom>
            <a:avLst/>
            <a:gdLst/>
            <a:ahLst/>
            <a:cxnLst/>
            <a:rect l="l" t="t" r="r" b="b"/>
            <a:pathLst>
              <a:path w="902334" h="295910">
                <a:moveTo>
                  <a:pt x="901999" y="29590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bk object 148"/>
          <p:cNvSpPr/>
          <p:nvPr/>
        </p:nvSpPr>
        <p:spPr>
          <a:xfrm>
            <a:off x="1759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bk object 149"/>
          <p:cNvSpPr/>
          <p:nvPr/>
        </p:nvSpPr>
        <p:spPr>
          <a:xfrm>
            <a:off x="9125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bk object 150"/>
          <p:cNvSpPr/>
          <p:nvPr/>
        </p:nvSpPr>
        <p:spPr>
          <a:xfrm>
            <a:off x="54424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bk object 151"/>
          <p:cNvSpPr/>
          <p:nvPr/>
        </p:nvSpPr>
        <p:spPr>
          <a:xfrm>
            <a:off x="12807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bk object 152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bk object 153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bk object 154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bk object 155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7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57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874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240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3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7398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3716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1081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3843485" y="0"/>
            <a:ext cx="787400" cy="258445"/>
          </a:xfrm>
          <a:custGeom>
            <a:avLst/>
            <a:gdLst/>
            <a:ahLst/>
            <a:cxnLst/>
            <a:rect l="l" t="t" r="r" b="b"/>
            <a:pathLst>
              <a:path w="787400" h="258445">
                <a:moveTo>
                  <a:pt x="786915" y="25815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0" y="291043"/>
            <a:ext cx="274320" cy="90170"/>
          </a:xfrm>
          <a:custGeom>
            <a:avLst/>
            <a:gdLst/>
            <a:ahLst/>
            <a:cxnLst/>
            <a:rect l="l" t="t" r="r" b="b"/>
            <a:pathLst>
              <a:path w="274320" h="90170">
                <a:moveTo>
                  <a:pt x="274306" y="89987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6478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2795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0160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129228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9541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8319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4636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1200215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6017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2335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9700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49382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7859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4176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11541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14303818" y="0"/>
            <a:ext cx="327025" cy="107314"/>
          </a:xfrm>
          <a:custGeom>
            <a:avLst/>
            <a:gdLst/>
            <a:ahLst/>
            <a:cxnLst/>
            <a:rect l="l" t="t" r="r" b="b"/>
            <a:pathLst>
              <a:path w="327025" h="107314">
                <a:moveTo>
                  <a:pt x="326581" y="10713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0" y="140028"/>
            <a:ext cx="734695" cy="241300"/>
          </a:xfrm>
          <a:custGeom>
            <a:avLst/>
            <a:gdLst/>
            <a:ahLst/>
            <a:cxnLst/>
            <a:rect l="l" t="t" r="r" b="b"/>
            <a:pathLst>
              <a:path w="734695" h="241300">
                <a:moveTo>
                  <a:pt x="734640" y="24100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6938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3255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10621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bk object 45"/>
          <p:cNvSpPr/>
          <p:nvPr/>
        </p:nvSpPr>
        <p:spPr>
          <a:xfrm>
            <a:off x="1338315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bk object 46"/>
          <p:cNvSpPr/>
          <p:nvPr/>
        </p:nvSpPr>
        <p:spPr>
          <a:xfrm>
            <a:off x="14144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bk object 47"/>
          <p:cNvSpPr/>
          <p:nvPr/>
        </p:nvSpPr>
        <p:spPr>
          <a:xfrm>
            <a:off x="8779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bk object 48"/>
          <p:cNvSpPr/>
          <p:nvPr/>
        </p:nvSpPr>
        <p:spPr>
          <a:xfrm>
            <a:off x="5097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bk object 49"/>
          <p:cNvSpPr/>
          <p:nvPr/>
        </p:nvSpPr>
        <p:spPr>
          <a:xfrm>
            <a:off x="12462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bk object 50"/>
          <p:cNvSpPr/>
          <p:nvPr/>
        </p:nvSpPr>
        <p:spPr>
          <a:xfrm>
            <a:off x="5787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bk object 51"/>
          <p:cNvSpPr/>
          <p:nvPr/>
        </p:nvSpPr>
        <p:spPr>
          <a:xfrm>
            <a:off x="21049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bk object 52"/>
          <p:cNvSpPr/>
          <p:nvPr/>
        </p:nvSpPr>
        <p:spPr>
          <a:xfrm>
            <a:off x="94703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bk object 53"/>
          <p:cNvSpPr/>
          <p:nvPr/>
        </p:nvSpPr>
        <p:spPr>
          <a:xfrm>
            <a:off x="26365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bk object 54"/>
          <p:cNvSpPr/>
          <p:nvPr/>
        </p:nvSpPr>
        <p:spPr>
          <a:xfrm>
            <a:off x="7628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bk object 55"/>
          <p:cNvSpPr/>
          <p:nvPr/>
        </p:nvSpPr>
        <p:spPr>
          <a:xfrm>
            <a:off x="3946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bk object 56"/>
          <p:cNvSpPr/>
          <p:nvPr/>
        </p:nvSpPr>
        <p:spPr>
          <a:xfrm>
            <a:off x="113116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bk object 57"/>
          <p:cNvSpPr/>
          <p:nvPr/>
        </p:nvSpPr>
        <p:spPr>
          <a:xfrm>
            <a:off x="14073652" y="0"/>
            <a:ext cx="556895" cy="182880"/>
          </a:xfrm>
          <a:custGeom>
            <a:avLst/>
            <a:gdLst/>
            <a:ahLst/>
            <a:cxnLst/>
            <a:rect l="l" t="t" r="r" b="b"/>
            <a:pathLst>
              <a:path w="556894" h="182880">
                <a:moveTo>
                  <a:pt x="556747" y="18264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bk object 58"/>
          <p:cNvSpPr/>
          <p:nvPr/>
        </p:nvSpPr>
        <p:spPr>
          <a:xfrm>
            <a:off x="0" y="215535"/>
            <a:ext cx="504825" cy="165735"/>
          </a:xfrm>
          <a:custGeom>
            <a:avLst/>
            <a:gdLst/>
            <a:ahLst/>
            <a:cxnLst/>
            <a:rect l="l" t="t" r="r" b="b"/>
            <a:pathLst>
              <a:path w="504825" h="165735">
                <a:moveTo>
                  <a:pt x="504473" y="165494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bk object 59"/>
          <p:cNvSpPr/>
          <p:nvPr/>
        </p:nvSpPr>
        <p:spPr>
          <a:xfrm>
            <a:off x="6708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bk object 60"/>
          <p:cNvSpPr/>
          <p:nvPr/>
        </p:nvSpPr>
        <p:spPr>
          <a:xfrm>
            <a:off x="30256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bk object 61"/>
          <p:cNvSpPr/>
          <p:nvPr/>
        </p:nvSpPr>
        <p:spPr>
          <a:xfrm>
            <a:off x="103909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bk object 62"/>
          <p:cNvSpPr/>
          <p:nvPr/>
        </p:nvSpPr>
        <p:spPr>
          <a:xfrm>
            <a:off x="13152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bk object 63"/>
          <p:cNvSpPr/>
          <p:nvPr/>
        </p:nvSpPr>
        <p:spPr>
          <a:xfrm>
            <a:off x="1184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bk object 64"/>
          <p:cNvSpPr/>
          <p:nvPr/>
        </p:nvSpPr>
        <p:spPr>
          <a:xfrm>
            <a:off x="8549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bk object 65"/>
          <p:cNvSpPr/>
          <p:nvPr/>
        </p:nvSpPr>
        <p:spPr>
          <a:xfrm>
            <a:off x="4866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bk object 66"/>
          <p:cNvSpPr/>
          <p:nvPr/>
        </p:nvSpPr>
        <p:spPr>
          <a:xfrm>
            <a:off x="1223231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bk object 67"/>
          <p:cNvSpPr/>
          <p:nvPr/>
        </p:nvSpPr>
        <p:spPr>
          <a:xfrm>
            <a:off x="0" y="366550"/>
            <a:ext cx="44450" cy="14604"/>
          </a:xfrm>
          <a:custGeom>
            <a:avLst/>
            <a:gdLst/>
            <a:ahLst/>
            <a:cxnLst/>
            <a:rect l="l" t="t" r="r" b="b"/>
            <a:pathLst>
              <a:path w="44450" h="14604">
                <a:moveTo>
                  <a:pt x="44140" y="1448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bk object 68"/>
          <p:cNvSpPr/>
          <p:nvPr/>
        </p:nvSpPr>
        <p:spPr>
          <a:xfrm>
            <a:off x="6247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bk object 69"/>
          <p:cNvSpPr/>
          <p:nvPr/>
        </p:nvSpPr>
        <p:spPr>
          <a:xfrm>
            <a:off x="2565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bk object 70"/>
          <p:cNvSpPr/>
          <p:nvPr/>
        </p:nvSpPr>
        <p:spPr>
          <a:xfrm>
            <a:off x="9930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bk object 71"/>
          <p:cNvSpPr/>
          <p:nvPr/>
        </p:nvSpPr>
        <p:spPr>
          <a:xfrm>
            <a:off x="72398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bk object 72"/>
          <p:cNvSpPr/>
          <p:nvPr/>
        </p:nvSpPr>
        <p:spPr>
          <a:xfrm>
            <a:off x="8089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bk object 73"/>
          <p:cNvSpPr/>
          <p:nvPr/>
        </p:nvSpPr>
        <p:spPr>
          <a:xfrm>
            <a:off x="4406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bk object 74"/>
          <p:cNvSpPr/>
          <p:nvPr/>
        </p:nvSpPr>
        <p:spPr>
          <a:xfrm>
            <a:off x="1177198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bk object 75"/>
          <p:cNvSpPr/>
          <p:nvPr/>
        </p:nvSpPr>
        <p:spPr>
          <a:xfrm>
            <a:off x="0" y="64521"/>
            <a:ext cx="965200" cy="316865"/>
          </a:xfrm>
          <a:custGeom>
            <a:avLst/>
            <a:gdLst/>
            <a:ahLst/>
            <a:cxnLst/>
            <a:rect l="l" t="t" r="r" b="b"/>
            <a:pathLst>
              <a:path w="965200" h="316865">
                <a:moveTo>
                  <a:pt x="964806" y="316509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bk object 76"/>
          <p:cNvSpPr/>
          <p:nvPr/>
        </p:nvSpPr>
        <p:spPr>
          <a:xfrm>
            <a:off x="7168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bk object 77"/>
          <p:cNvSpPr/>
          <p:nvPr/>
        </p:nvSpPr>
        <p:spPr>
          <a:xfrm>
            <a:off x="3485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bk object 78"/>
          <p:cNvSpPr/>
          <p:nvPr/>
        </p:nvSpPr>
        <p:spPr>
          <a:xfrm>
            <a:off x="108513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bk object 79"/>
          <p:cNvSpPr/>
          <p:nvPr/>
        </p:nvSpPr>
        <p:spPr>
          <a:xfrm>
            <a:off x="13613317" y="0"/>
            <a:ext cx="1017269" cy="334010"/>
          </a:xfrm>
          <a:custGeom>
            <a:avLst/>
            <a:gdLst/>
            <a:ahLst/>
            <a:cxnLst/>
            <a:rect l="l" t="t" r="r" b="b"/>
            <a:pathLst>
              <a:path w="1017269" h="334010">
                <a:moveTo>
                  <a:pt x="1017082" y="33365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bk object 80"/>
          <p:cNvSpPr/>
          <p:nvPr/>
        </p:nvSpPr>
        <p:spPr>
          <a:xfrm>
            <a:off x="16446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bk object 81"/>
          <p:cNvSpPr/>
          <p:nvPr/>
        </p:nvSpPr>
        <p:spPr>
          <a:xfrm>
            <a:off x="9009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bk object 82"/>
          <p:cNvSpPr/>
          <p:nvPr/>
        </p:nvSpPr>
        <p:spPr>
          <a:xfrm>
            <a:off x="5327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bk object 83"/>
          <p:cNvSpPr/>
          <p:nvPr/>
        </p:nvSpPr>
        <p:spPr>
          <a:xfrm>
            <a:off x="12692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bk object 84"/>
          <p:cNvSpPr/>
          <p:nvPr/>
        </p:nvSpPr>
        <p:spPr>
          <a:xfrm>
            <a:off x="5672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bk object 85"/>
          <p:cNvSpPr/>
          <p:nvPr/>
        </p:nvSpPr>
        <p:spPr>
          <a:xfrm>
            <a:off x="1989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bk object 86"/>
          <p:cNvSpPr/>
          <p:nvPr/>
        </p:nvSpPr>
        <p:spPr>
          <a:xfrm>
            <a:off x="9355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bk object 87"/>
          <p:cNvSpPr/>
          <p:nvPr/>
        </p:nvSpPr>
        <p:spPr>
          <a:xfrm>
            <a:off x="14857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bk object 88"/>
          <p:cNvSpPr/>
          <p:nvPr/>
        </p:nvSpPr>
        <p:spPr>
          <a:xfrm>
            <a:off x="7513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bk object 89"/>
          <p:cNvSpPr/>
          <p:nvPr/>
        </p:nvSpPr>
        <p:spPr>
          <a:xfrm>
            <a:off x="38312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bk object 90"/>
          <p:cNvSpPr/>
          <p:nvPr/>
        </p:nvSpPr>
        <p:spPr>
          <a:xfrm>
            <a:off x="11196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bk object 91"/>
          <p:cNvSpPr/>
          <p:nvPr/>
        </p:nvSpPr>
        <p:spPr>
          <a:xfrm>
            <a:off x="13958568" y="0"/>
            <a:ext cx="672465" cy="220979"/>
          </a:xfrm>
          <a:custGeom>
            <a:avLst/>
            <a:gdLst/>
            <a:ahLst/>
            <a:cxnLst/>
            <a:rect l="l" t="t" r="r" b="b"/>
            <a:pathLst>
              <a:path w="672465" h="220979">
                <a:moveTo>
                  <a:pt x="671832" y="220397"/>
                </a:moveTo>
                <a:lnTo>
                  <a:pt x="0" y="0"/>
                </a:lnTo>
              </a:path>
            </a:pathLst>
          </a:custGeom>
          <a:ln w="6349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bk object 92"/>
          <p:cNvSpPr/>
          <p:nvPr/>
        </p:nvSpPr>
        <p:spPr>
          <a:xfrm>
            <a:off x="0" y="253289"/>
            <a:ext cx="389890" cy="128270"/>
          </a:xfrm>
          <a:custGeom>
            <a:avLst/>
            <a:gdLst/>
            <a:ahLst/>
            <a:cxnLst/>
            <a:rect l="l" t="t" r="r" b="b"/>
            <a:pathLst>
              <a:path w="389890" h="128270">
                <a:moveTo>
                  <a:pt x="389389" y="12774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bk object 93"/>
          <p:cNvSpPr/>
          <p:nvPr/>
        </p:nvSpPr>
        <p:spPr>
          <a:xfrm>
            <a:off x="6593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bk object 94"/>
          <p:cNvSpPr/>
          <p:nvPr/>
        </p:nvSpPr>
        <p:spPr>
          <a:xfrm>
            <a:off x="2910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bk object 95"/>
          <p:cNvSpPr/>
          <p:nvPr/>
        </p:nvSpPr>
        <p:spPr>
          <a:xfrm>
            <a:off x="10275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bk object 96"/>
          <p:cNvSpPr/>
          <p:nvPr/>
        </p:nvSpPr>
        <p:spPr>
          <a:xfrm>
            <a:off x="13037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bk object 97"/>
          <p:cNvSpPr/>
          <p:nvPr/>
        </p:nvSpPr>
        <p:spPr>
          <a:xfrm>
            <a:off x="1069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bk object 98"/>
          <p:cNvSpPr/>
          <p:nvPr/>
        </p:nvSpPr>
        <p:spPr>
          <a:xfrm>
            <a:off x="8434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bk object 99"/>
          <p:cNvSpPr/>
          <p:nvPr/>
        </p:nvSpPr>
        <p:spPr>
          <a:xfrm>
            <a:off x="4751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bk object 100"/>
          <p:cNvSpPr/>
          <p:nvPr/>
        </p:nvSpPr>
        <p:spPr>
          <a:xfrm>
            <a:off x="1211723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bk object 101"/>
          <p:cNvSpPr/>
          <p:nvPr/>
        </p:nvSpPr>
        <p:spPr>
          <a:xfrm>
            <a:off x="6132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bk object 102"/>
          <p:cNvSpPr/>
          <p:nvPr/>
        </p:nvSpPr>
        <p:spPr>
          <a:xfrm>
            <a:off x="2450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bk object 103"/>
          <p:cNvSpPr/>
          <p:nvPr/>
        </p:nvSpPr>
        <p:spPr>
          <a:xfrm>
            <a:off x="9815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bk object 104"/>
          <p:cNvSpPr/>
          <p:nvPr/>
        </p:nvSpPr>
        <p:spPr>
          <a:xfrm>
            <a:off x="608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bk object 105"/>
          <p:cNvSpPr/>
          <p:nvPr/>
        </p:nvSpPr>
        <p:spPr>
          <a:xfrm>
            <a:off x="7974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bk object 106"/>
          <p:cNvSpPr/>
          <p:nvPr/>
        </p:nvSpPr>
        <p:spPr>
          <a:xfrm>
            <a:off x="4291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bk object 107"/>
          <p:cNvSpPr/>
          <p:nvPr/>
        </p:nvSpPr>
        <p:spPr>
          <a:xfrm>
            <a:off x="11656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bk object 108"/>
          <p:cNvSpPr/>
          <p:nvPr/>
        </p:nvSpPr>
        <p:spPr>
          <a:xfrm>
            <a:off x="14418902" y="0"/>
            <a:ext cx="212090" cy="69850"/>
          </a:xfrm>
          <a:custGeom>
            <a:avLst/>
            <a:gdLst/>
            <a:ahLst/>
            <a:cxnLst/>
            <a:rect l="l" t="t" r="r" b="b"/>
            <a:pathLst>
              <a:path w="212090" h="69850">
                <a:moveTo>
                  <a:pt x="211497" y="6938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bk object 109"/>
          <p:cNvSpPr/>
          <p:nvPr/>
        </p:nvSpPr>
        <p:spPr>
          <a:xfrm>
            <a:off x="0" y="102275"/>
            <a:ext cx="850265" cy="278765"/>
          </a:xfrm>
          <a:custGeom>
            <a:avLst/>
            <a:gdLst/>
            <a:ahLst/>
            <a:cxnLst/>
            <a:rect l="l" t="t" r="r" b="b"/>
            <a:pathLst>
              <a:path w="850265" h="278765">
                <a:moveTo>
                  <a:pt x="849722" y="27875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bk object 110"/>
          <p:cNvSpPr/>
          <p:nvPr/>
        </p:nvSpPr>
        <p:spPr>
          <a:xfrm>
            <a:off x="70535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bk object 111"/>
          <p:cNvSpPr/>
          <p:nvPr/>
        </p:nvSpPr>
        <p:spPr>
          <a:xfrm>
            <a:off x="3370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bk object 112"/>
          <p:cNvSpPr/>
          <p:nvPr/>
        </p:nvSpPr>
        <p:spPr>
          <a:xfrm>
            <a:off x="10736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bk object 113"/>
          <p:cNvSpPr/>
          <p:nvPr/>
        </p:nvSpPr>
        <p:spPr>
          <a:xfrm>
            <a:off x="13498234" y="0"/>
            <a:ext cx="1132205" cy="371475"/>
          </a:xfrm>
          <a:custGeom>
            <a:avLst/>
            <a:gdLst/>
            <a:ahLst/>
            <a:cxnLst/>
            <a:rect l="l" t="t" r="r" b="b"/>
            <a:pathLst>
              <a:path w="1132205" h="371475">
                <a:moveTo>
                  <a:pt x="1132165" y="37141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bk object 114"/>
          <p:cNvSpPr/>
          <p:nvPr/>
        </p:nvSpPr>
        <p:spPr>
          <a:xfrm>
            <a:off x="1529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bk object 115"/>
          <p:cNvSpPr/>
          <p:nvPr/>
        </p:nvSpPr>
        <p:spPr>
          <a:xfrm>
            <a:off x="8894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bk object 116"/>
          <p:cNvSpPr/>
          <p:nvPr/>
        </p:nvSpPr>
        <p:spPr>
          <a:xfrm>
            <a:off x="5212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bk object 117"/>
          <p:cNvSpPr/>
          <p:nvPr/>
        </p:nvSpPr>
        <p:spPr>
          <a:xfrm>
            <a:off x="125775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bk object 118"/>
          <p:cNvSpPr/>
          <p:nvPr/>
        </p:nvSpPr>
        <p:spPr>
          <a:xfrm>
            <a:off x="5902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bk object 119"/>
          <p:cNvSpPr/>
          <p:nvPr/>
        </p:nvSpPr>
        <p:spPr>
          <a:xfrm>
            <a:off x="2220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bk object 120"/>
          <p:cNvSpPr/>
          <p:nvPr/>
        </p:nvSpPr>
        <p:spPr>
          <a:xfrm>
            <a:off x="9585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bk object 121"/>
          <p:cNvSpPr/>
          <p:nvPr/>
        </p:nvSpPr>
        <p:spPr>
          <a:xfrm>
            <a:off x="378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bk object 122"/>
          <p:cNvSpPr/>
          <p:nvPr/>
        </p:nvSpPr>
        <p:spPr>
          <a:xfrm>
            <a:off x="7744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bk object 123"/>
          <p:cNvSpPr/>
          <p:nvPr/>
        </p:nvSpPr>
        <p:spPr>
          <a:xfrm>
            <a:off x="4061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bk object 124"/>
          <p:cNvSpPr/>
          <p:nvPr/>
        </p:nvSpPr>
        <p:spPr>
          <a:xfrm>
            <a:off x="11426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bk object 125"/>
          <p:cNvSpPr/>
          <p:nvPr/>
        </p:nvSpPr>
        <p:spPr>
          <a:xfrm>
            <a:off x="14188735" y="0"/>
            <a:ext cx="441959" cy="145415"/>
          </a:xfrm>
          <a:custGeom>
            <a:avLst/>
            <a:gdLst/>
            <a:ahLst/>
            <a:cxnLst/>
            <a:rect l="l" t="t" r="r" b="b"/>
            <a:pathLst>
              <a:path w="441959" h="145415">
                <a:moveTo>
                  <a:pt x="441664" y="14489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bk object 126"/>
          <p:cNvSpPr/>
          <p:nvPr/>
        </p:nvSpPr>
        <p:spPr>
          <a:xfrm>
            <a:off x="0" y="177782"/>
            <a:ext cx="619760" cy="203835"/>
          </a:xfrm>
          <a:custGeom>
            <a:avLst/>
            <a:gdLst/>
            <a:ahLst/>
            <a:cxnLst/>
            <a:rect l="l" t="t" r="r" b="b"/>
            <a:pathLst>
              <a:path w="619760" h="203835">
                <a:moveTo>
                  <a:pt x="619556" y="20324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bk object 127"/>
          <p:cNvSpPr/>
          <p:nvPr/>
        </p:nvSpPr>
        <p:spPr>
          <a:xfrm>
            <a:off x="6823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bk object 128"/>
          <p:cNvSpPr/>
          <p:nvPr/>
        </p:nvSpPr>
        <p:spPr>
          <a:xfrm>
            <a:off x="3140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bk object 129"/>
          <p:cNvSpPr/>
          <p:nvPr/>
        </p:nvSpPr>
        <p:spPr>
          <a:xfrm>
            <a:off x="105060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bk object 130"/>
          <p:cNvSpPr/>
          <p:nvPr/>
        </p:nvSpPr>
        <p:spPr>
          <a:xfrm>
            <a:off x="13268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bk object 131"/>
          <p:cNvSpPr/>
          <p:nvPr/>
        </p:nvSpPr>
        <p:spPr>
          <a:xfrm>
            <a:off x="1299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bk object 132"/>
          <p:cNvSpPr/>
          <p:nvPr/>
        </p:nvSpPr>
        <p:spPr>
          <a:xfrm>
            <a:off x="8664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bk object 133"/>
          <p:cNvSpPr/>
          <p:nvPr/>
        </p:nvSpPr>
        <p:spPr>
          <a:xfrm>
            <a:off x="4982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bk object 134"/>
          <p:cNvSpPr/>
          <p:nvPr/>
        </p:nvSpPr>
        <p:spPr>
          <a:xfrm>
            <a:off x="12347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bk object 135"/>
          <p:cNvSpPr/>
          <p:nvPr/>
        </p:nvSpPr>
        <p:spPr>
          <a:xfrm>
            <a:off x="0" y="328796"/>
            <a:ext cx="159385" cy="52705"/>
          </a:xfrm>
          <a:custGeom>
            <a:avLst/>
            <a:gdLst/>
            <a:ahLst/>
            <a:cxnLst/>
            <a:rect l="l" t="t" r="r" b="b"/>
            <a:pathLst>
              <a:path w="159385" h="52704">
                <a:moveTo>
                  <a:pt x="159222" y="5223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bk object 136"/>
          <p:cNvSpPr/>
          <p:nvPr/>
        </p:nvSpPr>
        <p:spPr>
          <a:xfrm>
            <a:off x="6363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bk object 137"/>
          <p:cNvSpPr/>
          <p:nvPr/>
        </p:nvSpPr>
        <p:spPr>
          <a:xfrm>
            <a:off x="2680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bk object 138"/>
          <p:cNvSpPr/>
          <p:nvPr/>
        </p:nvSpPr>
        <p:spPr>
          <a:xfrm>
            <a:off x="10045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bk object 139"/>
          <p:cNvSpPr/>
          <p:nvPr/>
        </p:nvSpPr>
        <p:spPr>
          <a:xfrm>
            <a:off x="839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bk object 140"/>
          <p:cNvSpPr/>
          <p:nvPr/>
        </p:nvSpPr>
        <p:spPr>
          <a:xfrm>
            <a:off x="8204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bk object 141"/>
          <p:cNvSpPr/>
          <p:nvPr/>
        </p:nvSpPr>
        <p:spPr>
          <a:xfrm>
            <a:off x="4521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bk object 142"/>
          <p:cNvSpPr/>
          <p:nvPr/>
        </p:nvSpPr>
        <p:spPr>
          <a:xfrm>
            <a:off x="11887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bk object 143"/>
          <p:cNvSpPr/>
          <p:nvPr/>
        </p:nvSpPr>
        <p:spPr>
          <a:xfrm>
            <a:off x="0" y="26767"/>
            <a:ext cx="1080135" cy="354330"/>
          </a:xfrm>
          <a:custGeom>
            <a:avLst/>
            <a:gdLst/>
            <a:ahLst/>
            <a:cxnLst/>
            <a:rect l="l" t="t" r="r" b="b"/>
            <a:pathLst>
              <a:path w="1080135" h="354330">
                <a:moveTo>
                  <a:pt x="1079889" y="35426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bk object 144"/>
          <p:cNvSpPr/>
          <p:nvPr/>
        </p:nvSpPr>
        <p:spPr>
          <a:xfrm>
            <a:off x="7283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bk object 145"/>
          <p:cNvSpPr/>
          <p:nvPr/>
        </p:nvSpPr>
        <p:spPr>
          <a:xfrm>
            <a:off x="3601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bk object 146"/>
          <p:cNvSpPr/>
          <p:nvPr/>
        </p:nvSpPr>
        <p:spPr>
          <a:xfrm>
            <a:off x="10966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bk object 147"/>
          <p:cNvSpPr/>
          <p:nvPr/>
        </p:nvSpPr>
        <p:spPr>
          <a:xfrm>
            <a:off x="13728400" y="0"/>
            <a:ext cx="902335" cy="295910"/>
          </a:xfrm>
          <a:custGeom>
            <a:avLst/>
            <a:gdLst/>
            <a:ahLst/>
            <a:cxnLst/>
            <a:rect l="l" t="t" r="r" b="b"/>
            <a:pathLst>
              <a:path w="902334" h="295910">
                <a:moveTo>
                  <a:pt x="901999" y="29590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bk object 148"/>
          <p:cNvSpPr/>
          <p:nvPr/>
        </p:nvSpPr>
        <p:spPr>
          <a:xfrm>
            <a:off x="1759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bk object 149"/>
          <p:cNvSpPr/>
          <p:nvPr/>
        </p:nvSpPr>
        <p:spPr>
          <a:xfrm>
            <a:off x="9125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bk object 150"/>
          <p:cNvSpPr/>
          <p:nvPr/>
        </p:nvSpPr>
        <p:spPr>
          <a:xfrm>
            <a:off x="54424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bk object 151"/>
          <p:cNvSpPr/>
          <p:nvPr/>
        </p:nvSpPr>
        <p:spPr>
          <a:xfrm>
            <a:off x="12807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bk object 152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bk object 153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bk object 154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bk object 155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7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57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874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240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3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7398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3716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1081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3843485" y="0"/>
            <a:ext cx="787400" cy="258445"/>
          </a:xfrm>
          <a:custGeom>
            <a:avLst/>
            <a:gdLst/>
            <a:ahLst/>
            <a:cxnLst/>
            <a:rect l="l" t="t" r="r" b="b"/>
            <a:pathLst>
              <a:path w="787400" h="258445">
                <a:moveTo>
                  <a:pt x="786915" y="25815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0" y="291043"/>
            <a:ext cx="274320" cy="90170"/>
          </a:xfrm>
          <a:custGeom>
            <a:avLst/>
            <a:gdLst/>
            <a:ahLst/>
            <a:cxnLst/>
            <a:rect l="l" t="t" r="r" b="b"/>
            <a:pathLst>
              <a:path w="274320" h="90170">
                <a:moveTo>
                  <a:pt x="274306" y="89987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6478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2795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0160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129228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9541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8319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4636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1200215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6017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2335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9700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49382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7859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4176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11541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14303818" y="0"/>
            <a:ext cx="327025" cy="107314"/>
          </a:xfrm>
          <a:custGeom>
            <a:avLst/>
            <a:gdLst/>
            <a:ahLst/>
            <a:cxnLst/>
            <a:rect l="l" t="t" r="r" b="b"/>
            <a:pathLst>
              <a:path w="327025" h="107314">
                <a:moveTo>
                  <a:pt x="326581" y="10713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0" y="140028"/>
            <a:ext cx="734695" cy="241300"/>
          </a:xfrm>
          <a:custGeom>
            <a:avLst/>
            <a:gdLst/>
            <a:ahLst/>
            <a:cxnLst/>
            <a:rect l="l" t="t" r="r" b="b"/>
            <a:pathLst>
              <a:path w="734695" h="241300">
                <a:moveTo>
                  <a:pt x="734640" y="24100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6938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3255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10621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bk object 45"/>
          <p:cNvSpPr/>
          <p:nvPr/>
        </p:nvSpPr>
        <p:spPr>
          <a:xfrm>
            <a:off x="1338315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bk object 46"/>
          <p:cNvSpPr/>
          <p:nvPr/>
        </p:nvSpPr>
        <p:spPr>
          <a:xfrm>
            <a:off x="14144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bk object 47"/>
          <p:cNvSpPr/>
          <p:nvPr/>
        </p:nvSpPr>
        <p:spPr>
          <a:xfrm>
            <a:off x="8779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bk object 48"/>
          <p:cNvSpPr/>
          <p:nvPr/>
        </p:nvSpPr>
        <p:spPr>
          <a:xfrm>
            <a:off x="5097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bk object 49"/>
          <p:cNvSpPr/>
          <p:nvPr/>
        </p:nvSpPr>
        <p:spPr>
          <a:xfrm>
            <a:off x="12462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bk object 50"/>
          <p:cNvSpPr/>
          <p:nvPr/>
        </p:nvSpPr>
        <p:spPr>
          <a:xfrm>
            <a:off x="5787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bk object 51"/>
          <p:cNvSpPr/>
          <p:nvPr/>
        </p:nvSpPr>
        <p:spPr>
          <a:xfrm>
            <a:off x="21049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bk object 52"/>
          <p:cNvSpPr/>
          <p:nvPr/>
        </p:nvSpPr>
        <p:spPr>
          <a:xfrm>
            <a:off x="94703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bk object 53"/>
          <p:cNvSpPr/>
          <p:nvPr/>
        </p:nvSpPr>
        <p:spPr>
          <a:xfrm>
            <a:off x="26365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bk object 54"/>
          <p:cNvSpPr/>
          <p:nvPr/>
        </p:nvSpPr>
        <p:spPr>
          <a:xfrm>
            <a:off x="7628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bk object 55"/>
          <p:cNvSpPr/>
          <p:nvPr/>
        </p:nvSpPr>
        <p:spPr>
          <a:xfrm>
            <a:off x="3946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bk object 56"/>
          <p:cNvSpPr/>
          <p:nvPr/>
        </p:nvSpPr>
        <p:spPr>
          <a:xfrm>
            <a:off x="113116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bk object 57"/>
          <p:cNvSpPr/>
          <p:nvPr/>
        </p:nvSpPr>
        <p:spPr>
          <a:xfrm>
            <a:off x="14073652" y="0"/>
            <a:ext cx="556895" cy="182880"/>
          </a:xfrm>
          <a:custGeom>
            <a:avLst/>
            <a:gdLst/>
            <a:ahLst/>
            <a:cxnLst/>
            <a:rect l="l" t="t" r="r" b="b"/>
            <a:pathLst>
              <a:path w="556894" h="182880">
                <a:moveTo>
                  <a:pt x="556747" y="18264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bk object 58"/>
          <p:cNvSpPr/>
          <p:nvPr/>
        </p:nvSpPr>
        <p:spPr>
          <a:xfrm>
            <a:off x="0" y="215535"/>
            <a:ext cx="504825" cy="165735"/>
          </a:xfrm>
          <a:custGeom>
            <a:avLst/>
            <a:gdLst/>
            <a:ahLst/>
            <a:cxnLst/>
            <a:rect l="l" t="t" r="r" b="b"/>
            <a:pathLst>
              <a:path w="504825" h="165735">
                <a:moveTo>
                  <a:pt x="504473" y="165494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bk object 59"/>
          <p:cNvSpPr/>
          <p:nvPr/>
        </p:nvSpPr>
        <p:spPr>
          <a:xfrm>
            <a:off x="6708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bk object 60"/>
          <p:cNvSpPr/>
          <p:nvPr/>
        </p:nvSpPr>
        <p:spPr>
          <a:xfrm>
            <a:off x="30256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bk object 61"/>
          <p:cNvSpPr/>
          <p:nvPr/>
        </p:nvSpPr>
        <p:spPr>
          <a:xfrm>
            <a:off x="103909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bk object 62"/>
          <p:cNvSpPr/>
          <p:nvPr/>
        </p:nvSpPr>
        <p:spPr>
          <a:xfrm>
            <a:off x="13152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bk object 63"/>
          <p:cNvSpPr/>
          <p:nvPr/>
        </p:nvSpPr>
        <p:spPr>
          <a:xfrm>
            <a:off x="1184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bk object 64"/>
          <p:cNvSpPr/>
          <p:nvPr/>
        </p:nvSpPr>
        <p:spPr>
          <a:xfrm>
            <a:off x="8549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bk object 65"/>
          <p:cNvSpPr/>
          <p:nvPr/>
        </p:nvSpPr>
        <p:spPr>
          <a:xfrm>
            <a:off x="4866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bk object 66"/>
          <p:cNvSpPr/>
          <p:nvPr/>
        </p:nvSpPr>
        <p:spPr>
          <a:xfrm>
            <a:off x="1223231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bk object 67"/>
          <p:cNvSpPr/>
          <p:nvPr/>
        </p:nvSpPr>
        <p:spPr>
          <a:xfrm>
            <a:off x="0" y="366550"/>
            <a:ext cx="44450" cy="14604"/>
          </a:xfrm>
          <a:custGeom>
            <a:avLst/>
            <a:gdLst/>
            <a:ahLst/>
            <a:cxnLst/>
            <a:rect l="l" t="t" r="r" b="b"/>
            <a:pathLst>
              <a:path w="44450" h="14604">
                <a:moveTo>
                  <a:pt x="44140" y="1448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bk object 68"/>
          <p:cNvSpPr/>
          <p:nvPr/>
        </p:nvSpPr>
        <p:spPr>
          <a:xfrm>
            <a:off x="6247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bk object 69"/>
          <p:cNvSpPr/>
          <p:nvPr/>
        </p:nvSpPr>
        <p:spPr>
          <a:xfrm>
            <a:off x="2565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bk object 70"/>
          <p:cNvSpPr/>
          <p:nvPr/>
        </p:nvSpPr>
        <p:spPr>
          <a:xfrm>
            <a:off x="9930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bk object 71"/>
          <p:cNvSpPr/>
          <p:nvPr/>
        </p:nvSpPr>
        <p:spPr>
          <a:xfrm>
            <a:off x="72398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bk object 72"/>
          <p:cNvSpPr/>
          <p:nvPr/>
        </p:nvSpPr>
        <p:spPr>
          <a:xfrm>
            <a:off x="8089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bk object 73"/>
          <p:cNvSpPr/>
          <p:nvPr/>
        </p:nvSpPr>
        <p:spPr>
          <a:xfrm>
            <a:off x="4406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bk object 74"/>
          <p:cNvSpPr/>
          <p:nvPr/>
        </p:nvSpPr>
        <p:spPr>
          <a:xfrm>
            <a:off x="1177198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bk object 75"/>
          <p:cNvSpPr/>
          <p:nvPr/>
        </p:nvSpPr>
        <p:spPr>
          <a:xfrm>
            <a:off x="0" y="64521"/>
            <a:ext cx="965200" cy="316865"/>
          </a:xfrm>
          <a:custGeom>
            <a:avLst/>
            <a:gdLst/>
            <a:ahLst/>
            <a:cxnLst/>
            <a:rect l="l" t="t" r="r" b="b"/>
            <a:pathLst>
              <a:path w="965200" h="316865">
                <a:moveTo>
                  <a:pt x="964806" y="316509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bk object 76"/>
          <p:cNvSpPr/>
          <p:nvPr/>
        </p:nvSpPr>
        <p:spPr>
          <a:xfrm>
            <a:off x="7168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bk object 77"/>
          <p:cNvSpPr/>
          <p:nvPr/>
        </p:nvSpPr>
        <p:spPr>
          <a:xfrm>
            <a:off x="3485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bk object 78"/>
          <p:cNvSpPr/>
          <p:nvPr/>
        </p:nvSpPr>
        <p:spPr>
          <a:xfrm>
            <a:off x="108513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bk object 79"/>
          <p:cNvSpPr/>
          <p:nvPr/>
        </p:nvSpPr>
        <p:spPr>
          <a:xfrm>
            <a:off x="13613317" y="0"/>
            <a:ext cx="1017269" cy="334010"/>
          </a:xfrm>
          <a:custGeom>
            <a:avLst/>
            <a:gdLst/>
            <a:ahLst/>
            <a:cxnLst/>
            <a:rect l="l" t="t" r="r" b="b"/>
            <a:pathLst>
              <a:path w="1017269" h="334010">
                <a:moveTo>
                  <a:pt x="1017082" y="33365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bk object 80"/>
          <p:cNvSpPr/>
          <p:nvPr/>
        </p:nvSpPr>
        <p:spPr>
          <a:xfrm>
            <a:off x="16446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bk object 81"/>
          <p:cNvSpPr/>
          <p:nvPr/>
        </p:nvSpPr>
        <p:spPr>
          <a:xfrm>
            <a:off x="9009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bk object 82"/>
          <p:cNvSpPr/>
          <p:nvPr/>
        </p:nvSpPr>
        <p:spPr>
          <a:xfrm>
            <a:off x="5327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bk object 83"/>
          <p:cNvSpPr/>
          <p:nvPr/>
        </p:nvSpPr>
        <p:spPr>
          <a:xfrm>
            <a:off x="12692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bk object 84"/>
          <p:cNvSpPr/>
          <p:nvPr/>
        </p:nvSpPr>
        <p:spPr>
          <a:xfrm>
            <a:off x="5672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bk object 85"/>
          <p:cNvSpPr/>
          <p:nvPr/>
        </p:nvSpPr>
        <p:spPr>
          <a:xfrm>
            <a:off x="1989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bk object 86"/>
          <p:cNvSpPr/>
          <p:nvPr/>
        </p:nvSpPr>
        <p:spPr>
          <a:xfrm>
            <a:off x="9355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bk object 87"/>
          <p:cNvSpPr/>
          <p:nvPr/>
        </p:nvSpPr>
        <p:spPr>
          <a:xfrm>
            <a:off x="14857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bk object 88"/>
          <p:cNvSpPr/>
          <p:nvPr/>
        </p:nvSpPr>
        <p:spPr>
          <a:xfrm>
            <a:off x="7513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bk object 89"/>
          <p:cNvSpPr/>
          <p:nvPr/>
        </p:nvSpPr>
        <p:spPr>
          <a:xfrm>
            <a:off x="38312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bk object 90"/>
          <p:cNvSpPr/>
          <p:nvPr/>
        </p:nvSpPr>
        <p:spPr>
          <a:xfrm>
            <a:off x="11196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bk object 91"/>
          <p:cNvSpPr/>
          <p:nvPr/>
        </p:nvSpPr>
        <p:spPr>
          <a:xfrm>
            <a:off x="13958568" y="0"/>
            <a:ext cx="672465" cy="220979"/>
          </a:xfrm>
          <a:custGeom>
            <a:avLst/>
            <a:gdLst/>
            <a:ahLst/>
            <a:cxnLst/>
            <a:rect l="l" t="t" r="r" b="b"/>
            <a:pathLst>
              <a:path w="672465" h="220979">
                <a:moveTo>
                  <a:pt x="671832" y="220397"/>
                </a:moveTo>
                <a:lnTo>
                  <a:pt x="0" y="0"/>
                </a:lnTo>
              </a:path>
            </a:pathLst>
          </a:custGeom>
          <a:ln w="6349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bk object 92"/>
          <p:cNvSpPr/>
          <p:nvPr/>
        </p:nvSpPr>
        <p:spPr>
          <a:xfrm>
            <a:off x="0" y="253289"/>
            <a:ext cx="389890" cy="128270"/>
          </a:xfrm>
          <a:custGeom>
            <a:avLst/>
            <a:gdLst/>
            <a:ahLst/>
            <a:cxnLst/>
            <a:rect l="l" t="t" r="r" b="b"/>
            <a:pathLst>
              <a:path w="389890" h="128270">
                <a:moveTo>
                  <a:pt x="389389" y="12774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bk object 93"/>
          <p:cNvSpPr/>
          <p:nvPr/>
        </p:nvSpPr>
        <p:spPr>
          <a:xfrm>
            <a:off x="6593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bk object 94"/>
          <p:cNvSpPr/>
          <p:nvPr/>
        </p:nvSpPr>
        <p:spPr>
          <a:xfrm>
            <a:off x="2910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bk object 95"/>
          <p:cNvSpPr/>
          <p:nvPr/>
        </p:nvSpPr>
        <p:spPr>
          <a:xfrm>
            <a:off x="10275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bk object 96"/>
          <p:cNvSpPr/>
          <p:nvPr/>
        </p:nvSpPr>
        <p:spPr>
          <a:xfrm>
            <a:off x="13037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bk object 97"/>
          <p:cNvSpPr/>
          <p:nvPr/>
        </p:nvSpPr>
        <p:spPr>
          <a:xfrm>
            <a:off x="1069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bk object 98"/>
          <p:cNvSpPr/>
          <p:nvPr/>
        </p:nvSpPr>
        <p:spPr>
          <a:xfrm>
            <a:off x="8434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bk object 99"/>
          <p:cNvSpPr/>
          <p:nvPr/>
        </p:nvSpPr>
        <p:spPr>
          <a:xfrm>
            <a:off x="4751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bk object 100"/>
          <p:cNvSpPr/>
          <p:nvPr/>
        </p:nvSpPr>
        <p:spPr>
          <a:xfrm>
            <a:off x="1211723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bk object 101"/>
          <p:cNvSpPr/>
          <p:nvPr/>
        </p:nvSpPr>
        <p:spPr>
          <a:xfrm>
            <a:off x="6132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bk object 102"/>
          <p:cNvSpPr/>
          <p:nvPr/>
        </p:nvSpPr>
        <p:spPr>
          <a:xfrm>
            <a:off x="2450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bk object 103"/>
          <p:cNvSpPr/>
          <p:nvPr/>
        </p:nvSpPr>
        <p:spPr>
          <a:xfrm>
            <a:off x="9815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bk object 104"/>
          <p:cNvSpPr/>
          <p:nvPr/>
        </p:nvSpPr>
        <p:spPr>
          <a:xfrm>
            <a:off x="608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bk object 105"/>
          <p:cNvSpPr/>
          <p:nvPr/>
        </p:nvSpPr>
        <p:spPr>
          <a:xfrm>
            <a:off x="7974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bk object 106"/>
          <p:cNvSpPr/>
          <p:nvPr/>
        </p:nvSpPr>
        <p:spPr>
          <a:xfrm>
            <a:off x="4291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bk object 107"/>
          <p:cNvSpPr/>
          <p:nvPr/>
        </p:nvSpPr>
        <p:spPr>
          <a:xfrm>
            <a:off x="11656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bk object 108"/>
          <p:cNvSpPr/>
          <p:nvPr/>
        </p:nvSpPr>
        <p:spPr>
          <a:xfrm>
            <a:off x="14418902" y="0"/>
            <a:ext cx="212090" cy="69850"/>
          </a:xfrm>
          <a:custGeom>
            <a:avLst/>
            <a:gdLst/>
            <a:ahLst/>
            <a:cxnLst/>
            <a:rect l="l" t="t" r="r" b="b"/>
            <a:pathLst>
              <a:path w="212090" h="69850">
                <a:moveTo>
                  <a:pt x="211497" y="6938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bk object 109"/>
          <p:cNvSpPr/>
          <p:nvPr/>
        </p:nvSpPr>
        <p:spPr>
          <a:xfrm>
            <a:off x="0" y="102275"/>
            <a:ext cx="850265" cy="278765"/>
          </a:xfrm>
          <a:custGeom>
            <a:avLst/>
            <a:gdLst/>
            <a:ahLst/>
            <a:cxnLst/>
            <a:rect l="l" t="t" r="r" b="b"/>
            <a:pathLst>
              <a:path w="850265" h="278765">
                <a:moveTo>
                  <a:pt x="849722" y="27875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bk object 110"/>
          <p:cNvSpPr/>
          <p:nvPr/>
        </p:nvSpPr>
        <p:spPr>
          <a:xfrm>
            <a:off x="70535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bk object 111"/>
          <p:cNvSpPr/>
          <p:nvPr/>
        </p:nvSpPr>
        <p:spPr>
          <a:xfrm>
            <a:off x="3370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bk object 112"/>
          <p:cNvSpPr/>
          <p:nvPr/>
        </p:nvSpPr>
        <p:spPr>
          <a:xfrm>
            <a:off x="10736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bk object 113"/>
          <p:cNvSpPr/>
          <p:nvPr/>
        </p:nvSpPr>
        <p:spPr>
          <a:xfrm>
            <a:off x="13498234" y="0"/>
            <a:ext cx="1132205" cy="371475"/>
          </a:xfrm>
          <a:custGeom>
            <a:avLst/>
            <a:gdLst/>
            <a:ahLst/>
            <a:cxnLst/>
            <a:rect l="l" t="t" r="r" b="b"/>
            <a:pathLst>
              <a:path w="1132205" h="371475">
                <a:moveTo>
                  <a:pt x="1132165" y="37141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bk object 114"/>
          <p:cNvSpPr/>
          <p:nvPr/>
        </p:nvSpPr>
        <p:spPr>
          <a:xfrm>
            <a:off x="1529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bk object 115"/>
          <p:cNvSpPr/>
          <p:nvPr/>
        </p:nvSpPr>
        <p:spPr>
          <a:xfrm>
            <a:off x="8894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bk object 116"/>
          <p:cNvSpPr/>
          <p:nvPr/>
        </p:nvSpPr>
        <p:spPr>
          <a:xfrm>
            <a:off x="5212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bk object 117"/>
          <p:cNvSpPr/>
          <p:nvPr/>
        </p:nvSpPr>
        <p:spPr>
          <a:xfrm>
            <a:off x="125775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bk object 118"/>
          <p:cNvSpPr/>
          <p:nvPr/>
        </p:nvSpPr>
        <p:spPr>
          <a:xfrm>
            <a:off x="5902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bk object 119"/>
          <p:cNvSpPr/>
          <p:nvPr/>
        </p:nvSpPr>
        <p:spPr>
          <a:xfrm>
            <a:off x="2220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bk object 120"/>
          <p:cNvSpPr/>
          <p:nvPr/>
        </p:nvSpPr>
        <p:spPr>
          <a:xfrm>
            <a:off x="9585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bk object 121"/>
          <p:cNvSpPr/>
          <p:nvPr/>
        </p:nvSpPr>
        <p:spPr>
          <a:xfrm>
            <a:off x="378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bk object 122"/>
          <p:cNvSpPr/>
          <p:nvPr/>
        </p:nvSpPr>
        <p:spPr>
          <a:xfrm>
            <a:off x="7744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bk object 123"/>
          <p:cNvSpPr/>
          <p:nvPr/>
        </p:nvSpPr>
        <p:spPr>
          <a:xfrm>
            <a:off x="4061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bk object 124"/>
          <p:cNvSpPr/>
          <p:nvPr/>
        </p:nvSpPr>
        <p:spPr>
          <a:xfrm>
            <a:off x="11426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bk object 125"/>
          <p:cNvSpPr/>
          <p:nvPr/>
        </p:nvSpPr>
        <p:spPr>
          <a:xfrm>
            <a:off x="14188735" y="0"/>
            <a:ext cx="441959" cy="145415"/>
          </a:xfrm>
          <a:custGeom>
            <a:avLst/>
            <a:gdLst/>
            <a:ahLst/>
            <a:cxnLst/>
            <a:rect l="l" t="t" r="r" b="b"/>
            <a:pathLst>
              <a:path w="441959" h="145415">
                <a:moveTo>
                  <a:pt x="441664" y="14489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bk object 126"/>
          <p:cNvSpPr/>
          <p:nvPr/>
        </p:nvSpPr>
        <p:spPr>
          <a:xfrm>
            <a:off x="0" y="177782"/>
            <a:ext cx="619760" cy="203835"/>
          </a:xfrm>
          <a:custGeom>
            <a:avLst/>
            <a:gdLst/>
            <a:ahLst/>
            <a:cxnLst/>
            <a:rect l="l" t="t" r="r" b="b"/>
            <a:pathLst>
              <a:path w="619760" h="203835">
                <a:moveTo>
                  <a:pt x="619556" y="20324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bk object 127"/>
          <p:cNvSpPr/>
          <p:nvPr/>
        </p:nvSpPr>
        <p:spPr>
          <a:xfrm>
            <a:off x="6823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bk object 128"/>
          <p:cNvSpPr/>
          <p:nvPr/>
        </p:nvSpPr>
        <p:spPr>
          <a:xfrm>
            <a:off x="3140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bk object 129"/>
          <p:cNvSpPr/>
          <p:nvPr/>
        </p:nvSpPr>
        <p:spPr>
          <a:xfrm>
            <a:off x="105060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bk object 130"/>
          <p:cNvSpPr/>
          <p:nvPr/>
        </p:nvSpPr>
        <p:spPr>
          <a:xfrm>
            <a:off x="13268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bk object 131"/>
          <p:cNvSpPr/>
          <p:nvPr/>
        </p:nvSpPr>
        <p:spPr>
          <a:xfrm>
            <a:off x="1299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bk object 132"/>
          <p:cNvSpPr/>
          <p:nvPr/>
        </p:nvSpPr>
        <p:spPr>
          <a:xfrm>
            <a:off x="8664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bk object 133"/>
          <p:cNvSpPr/>
          <p:nvPr/>
        </p:nvSpPr>
        <p:spPr>
          <a:xfrm>
            <a:off x="4982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bk object 134"/>
          <p:cNvSpPr/>
          <p:nvPr/>
        </p:nvSpPr>
        <p:spPr>
          <a:xfrm>
            <a:off x="12347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bk object 135"/>
          <p:cNvSpPr/>
          <p:nvPr/>
        </p:nvSpPr>
        <p:spPr>
          <a:xfrm>
            <a:off x="0" y="328796"/>
            <a:ext cx="159385" cy="52705"/>
          </a:xfrm>
          <a:custGeom>
            <a:avLst/>
            <a:gdLst/>
            <a:ahLst/>
            <a:cxnLst/>
            <a:rect l="l" t="t" r="r" b="b"/>
            <a:pathLst>
              <a:path w="159385" h="52704">
                <a:moveTo>
                  <a:pt x="159222" y="5223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bk object 136"/>
          <p:cNvSpPr/>
          <p:nvPr/>
        </p:nvSpPr>
        <p:spPr>
          <a:xfrm>
            <a:off x="6363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bk object 137"/>
          <p:cNvSpPr/>
          <p:nvPr/>
        </p:nvSpPr>
        <p:spPr>
          <a:xfrm>
            <a:off x="2680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bk object 138"/>
          <p:cNvSpPr/>
          <p:nvPr/>
        </p:nvSpPr>
        <p:spPr>
          <a:xfrm>
            <a:off x="10045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bk object 139"/>
          <p:cNvSpPr/>
          <p:nvPr/>
        </p:nvSpPr>
        <p:spPr>
          <a:xfrm>
            <a:off x="839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bk object 140"/>
          <p:cNvSpPr/>
          <p:nvPr/>
        </p:nvSpPr>
        <p:spPr>
          <a:xfrm>
            <a:off x="8204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bk object 141"/>
          <p:cNvSpPr/>
          <p:nvPr/>
        </p:nvSpPr>
        <p:spPr>
          <a:xfrm>
            <a:off x="4521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bk object 142"/>
          <p:cNvSpPr/>
          <p:nvPr/>
        </p:nvSpPr>
        <p:spPr>
          <a:xfrm>
            <a:off x="11887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bk object 143"/>
          <p:cNvSpPr/>
          <p:nvPr/>
        </p:nvSpPr>
        <p:spPr>
          <a:xfrm>
            <a:off x="0" y="26767"/>
            <a:ext cx="1080135" cy="354330"/>
          </a:xfrm>
          <a:custGeom>
            <a:avLst/>
            <a:gdLst/>
            <a:ahLst/>
            <a:cxnLst/>
            <a:rect l="l" t="t" r="r" b="b"/>
            <a:pathLst>
              <a:path w="1080135" h="354330">
                <a:moveTo>
                  <a:pt x="1079889" y="35426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bk object 144"/>
          <p:cNvSpPr/>
          <p:nvPr/>
        </p:nvSpPr>
        <p:spPr>
          <a:xfrm>
            <a:off x="7283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bk object 145"/>
          <p:cNvSpPr/>
          <p:nvPr/>
        </p:nvSpPr>
        <p:spPr>
          <a:xfrm>
            <a:off x="3601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bk object 146"/>
          <p:cNvSpPr/>
          <p:nvPr/>
        </p:nvSpPr>
        <p:spPr>
          <a:xfrm>
            <a:off x="10966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bk object 147"/>
          <p:cNvSpPr/>
          <p:nvPr/>
        </p:nvSpPr>
        <p:spPr>
          <a:xfrm>
            <a:off x="13728400" y="0"/>
            <a:ext cx="902335" cy="295910"/>
          </a:xfrm>
          <a:custGeom>
            <a:avLst/>
            <a:gdLst/>
            <a:ahLst/>
            <a:cxnLst/>
            <a:rect l="l" t="t" r="r" b="b"/>
            <a:pathLst>
              <a:path w="902334" h="295910">
                <a:moveTo>
                  <a:pt x="901999" y="29590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bk object 148"/>
          <p:cNvSpPr/>
          <p:nvPr/>
        </p:nvSpPr>
        <p:spPr>
          <a:xfrm>
            <a:off x="1759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bk object 149"/>
          <p:cNvSpPr/>
          <p:nvPr/>
        </p:nvSpPr>
        <p:spPr>
          <a:xfrm>
            <a:off x="9125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bk object 150"/>
          <p:cNvSpPr/>
          <p:nvPr/>
        </p:nvSpPr>
        <p:spPr>
          <a:xfrm>
            <a:off x="54424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bk object 151"/>
          <p:cNvSpPr/>
          <p:nvPr/>
        </p:nvSpPr>
        <p:spPr>
          <a:xfrm>
            <a:off x="12807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bk object 152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bk object 153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bk object 154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bk object 155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7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7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57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874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240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3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7398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3716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1081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3843485" y="0"/>
            <a:ext cx="787400" cy="258445"/>
          </a:xfrm>
          <a:custGeom>
            <a:avLst/>
            <a:gdLst/>
            <a:ahLst/>
            <a:cxnLst/>
            <a:rect l="l" t="t" r="r" b="b"/>
            <a:pathLst>
              <a:path w="787400" h="258445">
                <a:moveTo>
                  <a:pt x="786915" y="25815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0" y="291043"/>
            <a:ext cx="274320" cy="90170"/>
          </a:xfrm>
          <a:custGeom>
            <a:avLst/>
            <a:gdLst/>
            <a:ahLst/>
            <a:cxnLst/>
            <a:rect l="l" t="t" r="r" b="b"/>
            <a:pathLst>
              <a:path w="274320" h="90170">
                <a:moveTo>
                  <a:pt x="274306" y="89987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64781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27954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0160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129228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9541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8319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4636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1200215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6017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2335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9700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49382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7859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4176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115418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14303818" y="0"/>
            <a:ext cx="327025" cy="107314"/>
          </a:xfrm>
          <a:custGeom>
            <a:avLst/>
            <a:gdLst/>
            <a:ahLst/>
            <a:cxnLst/>
            <a:rect l="l" t="t" r="r" b="b"/>
            <a:pathLst>
              <a:path w="327025" h="107314">
                <a:moveTo>
                  <a:pt x="326581" y="107136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0" y="140028"/>
            <a:ext cx="734695" cy="241300"/>
          </a:xfrm>
          <a:custGeom>
            <a:avLst/>
            <a:gdLst/>
            <a:ahLst/>
            <a:cxnLst/>
            <a:rect l="l" t="t" r="r" b="b"/>
            <a:pathLst>
              <a:path w="734695" h="241300">
                <a:moveTo>
                  <a:pt x="734640" y="24100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69384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32558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106211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bk object 45"/>
          <p:cNvSpPr/>
          <p:nvPr/>
        </p:nvSpPr>
        <p:spPr>
          <a:xfrm>
            <a:off x="1338315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bk object 46"/>
          <p:cNvSpPr/>
          <p:nvPr/>
        </p:nvSpPr>
        <p:spPr>
          <a:xfrm>
            <a:off x="14144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bk object 47"/>
          <p:cNvSpPr/>
          <p:nvPr/>
        </p:nvSpPr>
        <p:spPr>
          <a:xfrm>
            <a:off x="87798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bk object 48"/>
          <p:cNvSpPr/>
          <p:nvPr/>
        </p:nvSpPr>
        <p:spPr>
          <a:xfrm>
            <a:off x="50971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bk object 49"/>
          <p:cNvSpPr/>
          <p:nvPr/>
        </p:nvSpPr>
        <p:spPr>
          <a:xfrm>
            <a:off x="124624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bk object 50"/>
          <p:cNvSpPr/>
          <p:nvPr/>
        </p:nvSpPr>
        <p:spPr>
          <a:xfrm>
            <a:off x="5787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bk object 51"/>
          <p:cNvSpPr/>
          <p:nvPr/>
        </p:nvSpPr>
        <p:spPr>
          <a:xfrm>
            <a:off x="210498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bk object 52"/>
          <p:cNvSpPr/>
          <p:nvPr/>
        </p:nvSpPr>
        <p:spPr>
          <a:xfrm>
            <a:off x="947031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bk object 53"/>
          <p:cNvSpPr/>
          <p:nvPr/>
        </p:nvSpPr>
        <p:spPr>
          <a:xfrm>
            <a:off x="26365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bk object 54"/>
          <p:cNvSpPr/>
          <p:nvPr/>
        </p:nvSpPr>
        <p:spPr>
          <a:xfrm>
            <a:off x="7628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bk object 55"/>
          <p:cNvSpPr/>
          <p:nvPr/>
        </p:nvSpPr>
        <p:spPr>
          <a:xfrm>
            <a:off x="3946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bk object 56"/>
          <p:cNvSpPr/>
          <p:nvPr/>
        </p:nvSpPr>
        <p:spPr>
          <a:xfrm>
            <a:off x="1131165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bk object 57"/>
          <p:cNvSpPr/>
          <p:nvPr/>
        </p:nvSpPr>
        <p:spPr>
          <a:xfrm>
            <a:off x="14073652" y="0"/>
            <a:ext cx="556895" cy="182880"/>
          </a:xfrm>
          <a:custGeom>
            <a:avLst/>
            <a:gdLst/>
            <a:ahLst/>
            <a:cxnLst/>
            <a:rect l="l" t="t" r="r" b="b"/>
            <a:pathLst>
              <a:path w="556894" h="182880">
                <a:moveTo>
                  <a:pt x="556747" y="18264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bk object 58"/>
          <p:cNvSpPr/>
          <p:nvPr/>
        </p:nvSpPr>
        <p:spPr>
          <a:xfrm>
            <a:off x="0" y="215535"/>
            <a:ext cx="504825" cy="165735"/>
          </a:xfrm>
          <a:custGeom>
            <a:avLst/>
            <a:gdLst/>
            <a:ahLst/>
            <a:cxnLst/>
            <a:rect l="l" t="t" r="r" b="b"/>
            <a:pathLst>
              <a:path w="504825" h="165735">
                <a:moveTo>
                  <a:pt x="504473" y="165494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bk object 59"/>
          <p:cNvSpPr/>
          <p:nvPr/>
        </p:nvSpPr>
        <p:spPr>
          <a:xfrm>
            <a:off x="6708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bk object 60"/>
          <p:cNvSpPr/>
          <p:nvPr/>
        </p:nvSpPr>
        <p:spPr>
          <a:xfrm>
            <a:off x="302565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bk object 61"/>
          <p:cNvSpPr/>
          <p:nvPr/>
        </p:nvSpPr>
        <p:spPr>
          <a:xfrm>
            <a:off x="1039098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bk object 62"/>
          <p:cNvSpPr/>
          <p:nvPr/>
        </p:nvSpPr>
        <p:spPr>
          <a:xfrm>
            <a:off x="13152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bk object 63"/>
          <p:cNvSpPr/>
          <p:nvPr/>
        </p:nvSpPr>
        <p:spPr>
          <a:xfrm>
            <a:off x="1184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bk object 64"/>
          <p:cNvSpPr/>
          <p:nvPr/>
        </p:nvSpPr>
        <p:spPr>
          <a:xfrm>
            <a:off x="8549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bk object 65"/>
          <p:cNvSpPr/>
          <p:nvPr/>
        </p:nvSpPr>
        <p:spPr>
          <a:xfrm>
            <a:off x="4866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bk object 66"/>
          <p:cNvSpPr/>
          <p:nvPr/>
        </p:nvSpPr>
        <p:spPr>
          <a:xfrm>
            <a:off x="1223231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bk object 67"/>
          <p:cNvSpPr/>
          <p:nvPr/>
        </p:nvSpPr>
        <p:spPr>
          <a:xfrm>
            <a:off x="0" y="366550"/>
            <a:ext cx="44450" cy="14604"/>
          </a:xfrm>
          <a:custGeom>
            <a:avLst/>
            <a:gdLst/>
            <a:ahLst/>
            <a:cxnLst/>
            <a:rect l="l" t="t" r="r" b="b"/>
            <a:pathLst>
              <a:path w="44450" h="14604">
                <a:moveTo>
                  <a:pt x="44140" y="1448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bk object 68"/>
          <p:cNvSpPr/>
          <p:nvPr/>
        </p:nvSpPr>
        <p:spPr>
          <a:xfrm>
            <a:off x="6247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bk object 69"/>
          <p:cNvSpPr/>
          <p:nvPr/>
        </p:nvSpPr>
        <p:spPr>
          <a:xfrm>
            <a:off x="256532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bk object 70"/>
          <p:cNvSpPr/>
          <p:nvPr/>
        </p:nvSpPr>
        <p:spPr>
          <a:xfrm>
            <a:off x="9930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bk object 71"/>
          <p:cNvSpPr/>
          <p:nvPr/>
        </p:nvSpPr>
        <p:spPr>
          <a:xfrm>
            <a:off x="72398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bk object 72"/>
          <p:cNvSpPr/>
          <p:nvPr/>
        </p:nvSpPr>
        <p:spPr>
          <a:xfrm>
            <a:off x="8089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bk object 73"/>
          <p:cNvSpPr/>
          <p:nvPr/>
        </p:nvSpPr>
        <p:spPr>
          <a:xfrm>
            <a:off x="4406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bk object 74"/>
          <p:cNvSpPr/>
          <p:nvPr/>
        </p:nvSpPr>
        <p:spPr>
          <a:xfrm>
            <a:off x="1177198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bk object 75"/>
          <p:cNvSpPr/>
          <p:nvPr/>
        </p:nvSpPr>
        <p:spPr>
          <a:xfrm>
            <a:off x="0" y="64521"/>
            <a:ext cx="965200" cy="316865"/>
          </a:xfrm>
          <a:custGeom>
            <a:avLst/>
            <a:gdLst/>
            <a:ahLst/>
            <a:cxnLst/>
            <a:rect l="l" t="t" r="r" b="b"/>
            <a:pathLst>
              <a:path w="965200" h="316865">
                <a:moveTo>
                  <a:pt x="964806" y="316509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bk object 76"/>
          <p:cNvSpPr/>
          <p:nvPr/>
        </p:nvSpPr>
        <p:spPr>
          <a:xfrm>
            <a:off x="7168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bk object 77"/>
          <p:cNvSpPr/>
          <p:nvPr/>
        </p:nvSpPr>
        <p:spPr>
          <a:xfrm>
            <a:off x="348598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bk object 78"/>
          <p:cNvSpPr/>
          <p:nvPr/>
        </p:nvSpPr>
        <p:spPr>
          <a:xfrm>
            <a:off x="1085131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bk object 79"/>
          <p:cNvSpPr/>
          <p:nvPr/>
        </p:nvSpPr>
        <p:spPr>
          <a:xfrm>
            <a:off x="13613317" y="0"/>
            <a:ext cx="1017269" cy="334010"/>
          </a:xfrm>
          <a:custGeom>
            <a:avLst/>
            <a:gdLst/>
            <a:ahLst/>
            <a:cxnLst/>
            <a:rect l="l" t="t" r="r" b="b"/>
            <a:pathLst>
              <a:path w="1017269" h="334010">
                <a:moveTo>
                  <a:pt x="1017082" y="33365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bk object 80"/>
          <p:cNvSpPr/>
          <p:nvPr/>
        </p:nvSpPr>
        <p:spPr>
          <a:xfrm>
            <a:off x="164465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bk object 81"/>
          <p:cNvSpPr/>
          <p:nvPr/>
        </p:nvSpPr>
        <p:spPr>
          <a:xfrm>
            <a:off x="900998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bk object 82"/>
          <p:cNvSpPr/>
          <p:nvPr/>
        </p:nvSpPr>
        <p:spPr>
          <a:xfrm>
            <a:off x="532732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bk object 83"/>
          <p:cNvSpPr/>
          <p:nvPr/>
        </p:nvSpPr>
        <p:spPr>
          <a:xfrm>
            <a:off x="1269265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bk object 84"/>
          <p:cNvSpPr/>
          <p:nvPr/>
        </p:nvSpPr>
        <p:spPr>
          <a:xfrm>
            <a:off x="5672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bk object 85"/>
          <p:cNvSpPr/>
          <p:nvPr/>
        </p:nvSpPr>
        <p:spPr>
          <a:xfrm>
            <a:off x="1989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bk object 86"/>
          <p:cNvSpPr/>
          <p:nvPr/>
        </p:nvSpPr>
        <p:spPr>
          <a:xfrm>
            <a:off x="9355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bk object 87"/>
          <p:cNvSpPr/>
          <p:nvPr/>
        </p:nvSpPr>
        <p:spPr>
          <a:xfrm>
            <a:off x="14857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bk object 88"/>
          <p:cNvSpPr/>
          <p:nvPr/>
        </p:nvSpPr>
        <p:spPr>
          <a:xfrm>
            <a:off x="7513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bk object 89"/>
          <p:cNvSpPr/>
          <p:nvPr/>
        </p:nvSpPr>
        <p:spPr>
          <a:xfrm>
            <a:off x="38312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bk object 90"/>
          <p:cNvSpPr/>
          <p:nvPr/>
        </p:nvSpPr>
        <p:spPr>
          <a:xfrm>
            <a:off x="11196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bk object 91"/>
          <p:cNvSpPr/>
          <p:nvPr/>
        </p:nvSpPr>
        <p:spPr>
          <a:xfrm>
            <a:off x="13958568" y="0"/>
            <a:ext cx="672465" cy="220979"/>
          </a:xfrm>
          <a:custGeom>
            <a:avLst/>
            <a:gdLst/>
            <a:ahLst/>
            <a:cxnLst/>
            <a:rect l="l" t="t" r="r" b="b"/>
            <a:pathLst>
              <a:path w="672465" h="220979">
                <a:moveTo>
                  <a:pt x="671832" y="220397"/>
                </a:moveTo>
                <a:lnTo>
                  <a:pt x="0" y="0"/>
                </a:lnTo>
              </a:path>
            </a:pathLst>
          </a:custGeom>
          <a:ln w="6349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bk object 92"/>
          <p:cNvSpPr/>
          <p:nvPr/>
        </p:nvSpPr>
        <p:spPr>
          <a:xfrm>
            <a:off x="0" y="253289"/>
            <a:ext cx="389890" cy="128270"/>
          </a:xfrm>
          <a:custGeom>
            <a:avLst/>
            <a:gdLst/>
            <a:ahLst/>
            <a:cxnLst/>
            <a:rect l="l" t="t" r="r" b="b"/>
            <a:pathLst>
              <a:path w="389890" h="128270">
                <a:moveTo>
                  <a:pt x="389389" y="12774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bk object 93"/>
          <p:cNvSpPr/>
          <p:nvPr/>
        </p:nvSpPr>
        <p:spPr>
          <a:xfrm>
            <a:off x="6593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bk object 94"/>
          <p:cNvSpPr/>
          <p:nvPr/>
        </p:nvSpPr>
        <p:spPr>
          <a:xfrm>
            <a:off x="2910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bk object 95"/>
          <p:cNvSpPr/>
          <p:nvPr/>
        </p:nvSpPr>
        <p:spPr>
          <a:xfrm>
            <a:off x="10275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bk object 96"/>
          <p:cNvSpPr/>
          <p:nvPr/>
        </p:nvSpPr>
        <p:spPr>
          <a:xfrm>
            <a:off x="13037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bk object 97"/>
          <p:cNvSpPr/>
          <p:nvPr/>
        </p:nvSpPr>
        <p:spPr>
          <a:xfrm>
            <a:off x="1069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bk object 98"/>
          <p:cNvSpPr/>
          <p:nvPr/>
        </p:nvSpPr>
        <p:spPr>
          <a:xfrm>
            <a:off x="8434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bk object 99"/>
          <p:cNvSpPr/>
          <p:nvPr/>
        </p:nvSpPr>
        <p:spPr>
          <a:xfrm>
            <a:off x="4751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bk object 100"/>
          <p:cNvSpPr/>
          <p:nvPr/>
        </p:nvSpPr>
        <p:spPr>
          <a:xfrm>
            <a:off x="1211723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bk object 101"/>
          <p:cNvSpPr/>
          <p:nvPr/>
        </p:nvSpPr>
        <p:spPr>
          <a:xfrm>
            <a:off x="6132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bk object 102"/>
          <p:cNvSpPr/>
          <p:nvPr/>
        </p:nvSpPr>
        <p:spPr>
          <a:xfrm>
            <a:off x="24502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bk object 103"/>
          <p:cNvSpPr/>
          <p:nvPr/>
        </p:nvSpPr>
        <p:spPr>
          <a:xfrm>
            <a:off x="98155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bk object 104"/>
          <p:cNvSpPr/>
          <p:nvPr/>
        </p:nvSpPr>
        <p:spPr>
          <a:xfrm>
            <a:off x="60890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bk object 105"/>
          <p:cNvSpPr/>
          <p:nvPr/>
        </p:nvSpPr>
        <p:spPr>
          <a:xfrm>
            <a:off x="7974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bk object 106"/>
          <p:cNvSpPr/>
          <p:nvPr/>
        </p:nvSpPr>
        <p:spPr>
          <a:xfrm>
            <a:off x="4291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bk object 107"/>
          <p:cNvSpPr/>
          <p:nvPr/>
        </p:nvSpPr>
        <p:spPr>
          <a:xfrm>
            <a:off x="11656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bk object 108"/>
          <p:cNvSpPr/>
          <p:nvPr/>
        </p:nvSpPr>
        <p:spPr>
          <a:xfrm>
            <a:off x="14418902" y="0"/>
            <a:ext cx="212090" cy="69850"/>
          </a:xfrm>
          <a:custGeom>
            <a:avLst/>
            <a:gdLst/>
            <a:ahLst/>
            <a:cxnLst/>
            <a:rect l="l" t="t" r="r" b="b"/>
            <a:pathLst>
              <a:path w="212090" h="69850">
                <a:moveTo>
                  <a:pt x="211497" y="6938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bk object 109"/>
          <p:cNvSpPr/>
          <p:nvPr/>
        </p:nvSpPr>
        <p:spPr>
          <a:xfrm>
            <a:off x="0" y="102275"/>
            <a:ext cx="850265" cy="278765"/>
          </a:xfrm>
          <a:custGeom>
            <a:avLst/>
            <a:gdLst/>
            <a:ahLst/>
            <a:cxnLst/>
            <a:rect l="l" t="t" r="r" b="b"/>
            <a:pathLst>
              <a:path w="850265" h="278765">
                <a:moveTo>
                  <a:pt x="849722" y="27875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bk object 110"/>
          <p:cNvSpPr/>
          <p:nvPr/>
        </p:nvSpPr>
        <p:spPr>
          <a:xfrm>
            <a:off x="70535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bk object 111"/>
          <p:cNvSpPr/>
          <p:nvPr/>
        </p:nvSpPr>
        <p:spPr>
          <a:xfrm>
            <a:off x="33709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bk object 112"/>
          <p:cNvSpPr/>
          <p:nvPr/>
        </p:nvSpPr>
        <p:spPr>
          <a:xfrm>
            <a:off x="10736235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bk object 113"/>
          <p:cNvSpPr/>
          <p:nvPr/>
        </p:nvSpPr>
        <p:spPr>
          <a:xfrm>
            <a:off x="13498234" y="0"/>
            <a:ext cx="1132205" cy="371475"/>
          </a:xfrm>
          <a:custGeom>
            <a:avLst/>
            <a:gdLst/>
            <a:ahLst/>
            <a:cxnLst/>
            <a:rect l="l" t="t" r="r" b="b"/>
            <a:pathLst>
              <a:path w="1132205" h="371475">
                <a:moveTo>
                  <a:pt x="1132165" y="371411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bk object 114"/>
          <p:cNvSpPr/>
          <p:nvPr/>
        </p:nvSpPr>
        <p:spPr>
          <a:xfrm>
            <a:off x="15295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bk object 115"/>
          <p:cNvSpPr/>
          <p:nvPr/>
        </p:nvSpPr>
        <p:spPr>
          <a:xfrm>
            <a:off x="88949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bk object 116"/>
          <p:cNvSpPr/>
          <p:nvPr/>
        </p:nvSpPr>
        <p:spPr>
          <a:xfrm>
            <a:off x="52122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bk object 117"/>
          <p:cNvSpPr/>
          <p:nvPr/>
        </p:nvSpPr>
        <p:spPr>
          <a:xfrm>
            <a:off x="125775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bk object 118"/>
          <p:cNvSpPr/>
          <p:nvPr/>
        </p:nvSpPr>
        <p:spPr>
          <a:xfrm>
            <a:off x="5902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bk object 119"/>
          <p:cNvSpPr/>
          <p:nvPr/>
        </p:nvSpPr>
        <p:spPr>
          <a:xfrm>
            <a:off x="2220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bk object 120"/>
          <p:cNvSpPr/>
          <p:nvPr/>
        </p:nvSpPr>
        <p:spPr>
          <a:xfrm>
            <a:off x="9585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bk object 121"/>
          <p:cNvSpPr/>
          <p:nvPr/>
        </p:nvSpPr>
        <p:spPr>
          <a:xfrm>
            <a:off x="378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bk object 122"/>
          <p:cNvSpPr/>
          <p:nvPr/>
        </p:nvSpPr>
        <p:spPr>
          <a:xfrm>
            <a:off x="7744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bk object 123"/>
          <p:cNvSpPr/>
          <p:nvPr/>
        </p:nvSpPr>
        <p:spPr>
          <a:xfrm>
            <a:off x="4061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bk object 124"/>
          <p:cNvSpPr/>
          <p:nvPr/>
        </p:nvSpPr>
        <p:spPr>
          <a:xfrm>
            <a:off x="11426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bk object 125"/>
          <p:cNvSpPr/>
          <p:nvPr/>
        </p:nvSpPr>
        <p:spPr>
          <a:xfrm>
            <a:off x="14188735" y="0"/>
            <a:ext cx="441959" cy="145415"/>
          </a:xfrm>
          <a:custGeom>
            <a:avLst/>
            <a:gdLst/>
            <a:ahLst/>
            <a:cxnLst/>
            <a:rect l="l" t="t" r="r" b="b"/>
            <a:pathLst>
              <a:path w="441959" h="145415">
                <a:moveTo>
                  <a:pt x="441664" y="14489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bk object 126"/>
          <p:cNvSpPr/>
          <p:nvPr/>
        </p:nvSpPr>
        <p:spPr>
          <a:xfrm>
            <a:off x="0" y="177782"/>
            <a:ext cx="619760" cy="203835"/>
          </a:xfrm>
          <a:custGeom>
            <a:avLst/>
            <a:gdLst/>
            <a:ahLst/>
            <a:cxnLst/>
            <a:rect l="l" t="t" r="r" b="b"/>
            <a:pathLst>
              <a:path w="619760" h="203835">
                <a:moveTo>
                  <a:pt x="619556" y="203248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bk object 127"/>
          <p:cNvSpPr/>
          <p:nvPr/>
        </p:nvSpPr>
        <p:spPr>
          <a:xfrm>
            <a:off x="6823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bk object 128"/>
          <p:cNvSpPr/>
          <p:nvPr/>
        </p:nvSpPr>
        <p:spPr>
          <a:xfrm>
            <a:off x="314073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bk object 129"/>
          <p:cNvSpPr/>
          <p:nvPr/>
        </p:nvSpPr>
        <p:spPr>
          <a:xfrm>
            <a:off x="10506068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bk object 130"/>
          <p:cNvSpPr/>
          <p:nvPr/>
        </p:nvSpPr>
        <p:spPr>
          <a:xfrm>
            <a:off x="13268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bk object 131"/>
          <p:cNvSpPr/>
          <p:nvPr/>
        </p:nvSpPr>
        <p:spPr>
          <a:xfrm>
            <a:off x="1299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bk object 132"/>
          <p:cNvSpPr/>
          <p:nvPr/>
        </p:nvSpPr>
        <p:spPr>
          <a:xfrm>
            <a:off x="8664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bk object 133"/>
          <p:cNvSpPr/>
          <p:nvPr/>
        </p:nvSpPr>
        <p:spPr>
          <a:xfrm>
            <a:off x="4982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bk object 134"/>
          <p:cNvSpPr/>
          <p:nvPr/>
        </p:nvSpPr>
        <p:spPr>
          <a:xfrm>
            <a:off x="12347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bk object 135"/>
          <p:cNvSpPr/>
          <p:nvPr/>
        </p:nvSpPr>
        <p:spPr>
          <a:xfrm>
            <a:off x="0" y="328796"/>
            <a:ext cx="159385" cy="52705"/>
          </a:xfrm>
          <a:custGeom>
            <a:avLst/>
            <a:gdLst/>
            <a:ahLst/>
            <a:cxnLst/>
            <a:rect l="l" t="t" r="r" b="b"/>
            <a:pathLst>
              <a:path w="159385" h="52704">
                <a:moveTo>
                  <a:pt x="159222" y="52233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bk object 136"/>
          <p:cNvSpPr/>
          <p:nvPr/>
        </p:nvSpPr>
        <p:spPr>
          <a:xfrm>
            <a:off x="6363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bk object 137"/>
          <p:cNvSpPr/>
          <p:nvPr/>
        </p:nvSpPr>
        <p:spPr>
          <a:xfrm>
            <a:off x="2680404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bk object 138"/>
          <p:cNvSpPr/>
          <p:nvPr/>
        </p:nvSpPr>
        <p:spPr>
          <a:xfrm>
            <a:off x="10045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bk object 139"/>
          <p:cNvSpPr/>
          <p:nvPr/>
        </p:nvSpPr>
        <p:spPr>
          <a:xfrm>
            <a:off x="839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bk object 140"/>
          <p:cNvSpPr/>
          <p:nvPr/>
        </p:nvSpPr>
        <p:spPr>
          <a:xfrm>
            <a:off x="8204402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bk object 141"/>
          <p:cNvSpPr/>
          <p:nvPr/>
        </p:nvSpPr>
        <p:spPr>
          <a:xfrm>
            <a:off x="4521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bk object 142"/>
          <p:cNvSpPr/>
          <p:nvPr/>
        </p:nvSpPr>
        <p:spPr>
          <a:xfrm>
            <a:off x="11887069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bk object 143"/>
          <p:cNvSpPr/>
          <p:nvPr/>
        </p:nvSpPr>
        <p:spPr>
          <a:xfrm>
            <a:off x="0" y="26767"/>
            <a:ext cx="1080135" cy="354330"/>
          </a:xfrm>
          <a:custGeom>
            <a:avLst/>
            <a:gdLst/>
            <a:ahLst/>
            <a:cxnLst/>
            <a:rect l="l" t="t" r="r" b="b"/>
            <a:pathLst>
              <a:path w="1080135" h="354330">
                <a:moveTo>
                  <a:pt x="1079889" y="354262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bk object 144"/>
          <p:cNvSpPr/>
          <p:nvPr/>
        </p:nvSpPr>
        <p:spPr>
          <a:xfrm>
            <a:off x="7283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bk object 145"/>
          <p:cNvSpPr/>
          <p:nvPr/>
        </p:nvSpPr>
        <p:spPr>
          <a:xfrm>
            <a:off x="360107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bk object 146"/>
          <p:cNvSpPr/>
          <p:nvPr/>
        </p:nvSpPr>
        <p:spPr>
          <a:xfrm>
            <a:off x="10966401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bk object 147"/>
          <p:cNvSpPr/>
          <p:nvPr/>
        </p:nvSpPr>
        <p:spPr>
          <a:xfrm>
            <a:off x="13728400" y="0"/>
            <a:ext cx="902335" cy="295910"/>
          </a:xfrm>
          <a:custGeom>
            <a:avLst/>
            <a:gdLst/>
            <a:ahLst/>
            <a:cxnLst/>
            <a:rect l="l" t="t" r="r" b="b"/>
            <a:pathLst>
              <a:path w="902334" h="295910">
                <a:moveTo>
                  <a:pt x="901999" y="295905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bk object 148"/>
          <p:cNvSpPr/>
          <p:nvPr/>
        </p:nvSpPr>
        <p:spPr>
          <a:xfrm>
            <a:off x="1759737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bk object 149"/>
          <p:cNvSpPr/>
          <p:nvPr/>
        </p:nvSpPr>
        <p:spPr>
          <a:xfrm>
            <a:off x="9125070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bk object 150"/>
          <p:cNvSpPr/>
          <p:nvPr/>
        </p:nvSpPr>
        <p:spPr>
          <a:xfrm>
            <a:off x="5442403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bk object 151"/>
          <p:cNvSpPr/>
          <p:nvPr/>
        </p:nvSpPr>
        <p:spPr>
          <a:xfrm>
            <a:off x="12807736" y="0"/>
            <a:ext cx="1162050" cy="381635"/>
          </a:xfrm>
          <a:custGeom>
            <a:avLst/>
            <a:gdLst/>
            <a:ahLst/>
            <a:cxnLst/>
            <a:rect l="l" t="t" r="r" b="b"/>
            <a:pathLst>
              <a:path w="1162050" h="381635">
                <a:moveTo>
                  <a:pt x="1161484" y="38103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3004820"/>
            <a:ext cx="7423150" cy="336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707027" y="7898739"/>
            <a:ext cx="6303645" cy="20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947700" y="7873339"/>
            <a:ext cx="254000" cy="20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82781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7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Relationship Id="rId4" Type="http://schemas.openxmlformats.org/officeDocument/2006/relationships/image" Target="../media/image4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1990" y="5098796"/>
            <a:ext cx="883919" cy="111569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just" marL="12700" marR="378460">
              <a:lnSpc>
                <a:spcPts val="1730"/>
              </a:lnSpc>
              <a:spcBef>
                <a:spcPts val="229"/>
              </a:spcBef>
            </a:pPr>
            <a:r>
              <a:rPr dirty="0" sz="1500" spc="-10" b="1" i="1">
                <a:solidFill>
                  <a:srgbClr val="FFFFFF"/>
                </a:solidFill>
                <a:latin typeface="Georgia"/>
                <a:cs typeface="Georgia"/>
              </a:rPr>
              <a:t>good </a:t>
            </a:r>
            <a:r>
              <a:rPr dirty="0" sz="1500" spc="25" b="1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500" spc="-5" b="1" i="1">
                <a:solidFill>
                  <a:srgbClr val="FFFFFF"/>
                </a:solidFill>
                <a:latin typeface="Georgia"/>
                <a:cs typeface="Georgia"/>
              </a:rPr>
              <a:t>food  </a:t>
            </a:r>
            <a:r>
              <a:rPr dirty="0" sz="1500" spc="-10" b="1" i="1">
                <a:solidFill>
                  <a:srgbClr val="FFFFFF"/>
                </a:solidFill>
                <a:latin typeface="Georgia"/>
                <a:cs typeface="Georgia"/>
              </a:rPr>
              <a:t>is</a:t>
            </a:r>
            <a:endParaRPr sz="1500">
              <a:latin typeface="Georgia"/>
              <a:cs typeface="Georgia"/>
            </a:endParaRPr>
          </a:p>
          <a:p>
            <a:pPr algn="just" marL="12700">
              <a:lnSpc>
                <a:spcPts val="1490"/>
              </a:lnSpc>
            </a:pPr>
            <a:r>
              <a:rPr dirty="0" sz="1500" spc="-25" b="1" i="1">
                <a:solidFill>
                  <a:srgbClr val="FFFFFF"/>
                </a:solidFill>
                <a:latin typeface="Georgia"/>
                <a:cs typeface="Georgia"/>
              </a:rPr>
              <a:t>good</a:t>
            </a:r>
            <a:endParaRPr sz="1500">
              <a:latin typeface="Georgia"/>
              <a:cs typeface="Georgia"/>
            </a:endParaRPr>
          </a:p>
          <a:p>
            <a:pPr algn="just" marL="12700">
              <a:lnSpc>
                <a:spcPts val="1764"/>
              </a:lnSpc>
            </a:pPr>
            <a:r>
              <a:rPr dirty="0" sz="1500" spc="-5" b="1" i="1">
                <a:solidFill>
                  <a:srgbClr val="FFFFFF"/>
                </a:solidFill>
                <a:latin typeface="Georgia"/>
                <a:cs typeface="Georgia"/>
              </a:rPr>
              <a:t>business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691" y="2260705"/>
            <a:ext cx="1376045" cy="2094230"/>
          </a:xfrm>
          <a:custGeom>
            <a:avLst/>
            <a:gdLst/>
            <a:ahLst/>
            <a:cxnLst/>
            <a:rect l="l" t="t" r="r" b="b"/>
            <a:pathLst>
              <a:path w="1376045" h="2094229">
                <a:moveTo>
                  <a:pt x="548005" y="1318044"/>
                </a:moveTo>
                <a:lnTo>
                  <a:pt x="488962" y="1318044"/>
                </a:lnTo>
                <a:lnTo>
                  <a:pt x="488962" y="1671713"/>
                </a:lnTo>
                <a:lnTo>
                  <a:pt x="491504" y="1717624"/>
                </a:lnTo>
                <a:lnTo>
                  <a:pt x="498953" y="1762118"/>
                </a:lnTo>
                <a:lnTo>
                  <a:pt x="511042" y="1804936"/>
                </a:lnTo>
                <a:lnTo>
                  <a:pt x="527506" y="1845818"/>
                </a:lnTo>
                <a:lnTo>
                  <a:pt x="548080" y="1884506"/>
                </a:lnTo>
                <a:lnTo>
                  <a:pt x="572497" y="1920740"/>
                </a:lnTo>
                <a:lnTo>
                  <a:pt x="600491" y="1954260"/>
                </a:lnTo>
                <a:lnTo>
                  <a:pt x="631797" y="1984808"/>
                </a:lnTo>
                <a:lnTo>
                  <a:pt x="666148" y="2012124"/>
                </a:lnTo>
                <a:lnTo>
                  <a:pt x="703280" y="2035949"/>
                </a:lnTo>
                <a:lnTo>
                  <a:pt x="742926" y="2056024"/>
                </a:lnTo>
                <a:lnTo>
                  <a:pt x="784820" y="2072089"/>
                </a:lnTo>
                <a:lnTo>
                  <a:pt x="828696" y="2083885"/>
                </a:lnTo>
                <a:lnTo>
                  <a:pt x="874290" y="2091152"/>
                </a:lnTo>
                <a:lnTo>
                  <a:pt x="921334" y="2093633"/>
                </a:lnTo>
                <a:lnTo>
                  <a:pt x="968378" y="2091152"/>
                </a:lnTo>
                <a:lnTo>
                  <a:pt x="1013970" y="2083885"/>
                </a:lnTo>
                <a:lnTo>
                  <a:pt x="1057846" y="2072089"/>
                </a:lnTo>
                <a:lnTo>
                  <a:pt x="1099740" y="2056024"/>
                </a:lnTo>
                <a:lnTo>
                  <a:pt x="1139133" y="2036076"/>
                </a:lnTo>
                <a:lnTo>
                  <a:pt x="921334" y="2036076"/>
                </a:lnTo>
                <a:lnTo>
                  <a:pt x="874569" y="2033232"/>
                </a:lnTo>
                <a:lnTo>
                  <a:pt x="829519" y="2024929"/>
                </a:lnTo>
                <a:lnTo>
                  <a:pt x="786537" y="2011511"/>
                </a:lnTo>
                <a:lnTo>
                  <a:pt x="745976" y="1993323"/>
                </a:lnTo>
                <a:lnTo>
                  <a:pt x="708187" y="1970708"/>
                </a:lnTo>
                <a:lnTo>
                  <a:pt x="673523" y="1944010"/>
                </a:lnTo>
                <a:lnTo>
                  <a:pt x="642338" y="1913573"/>
                </a:lnTo>
                <a:lnTo>
                  <a:pt x="614983" y="1879743"/>
                </a:lnTo>
                <a:lnTo>
                  <a:pt x="591811" y="1842861"/>
                </a:lnTo>
                <a:lnTo>
                  <a:pt x="573174" y="1803274"/>
                </a:lnTo>
                <a:lnTo>
                  <a:pt x="559426" y="1761324"/>
                </a:lnTo>
                <a:lnTo>
                  <a:pt x="550919" y="1717356"/>
                </a:lnTo>
                <a:lnTo>
                  <a:pt x="548005" y="1671713"/>
                </a:lnTo>
                <a:lnTo>
                  <a:pt x="548005" y="1318044"/>
                </a:lnTo>
                <a:close/>
              </a:path>
              <a:path w="1376045" h="2094229">
                <a:moveTo>
                  <a:pt x="1353693" y="1260462"/>
                </a:moveTo>
                <a:lnTo>
                  <a:pt x="21717" y="1260462"/>
                </a:lnTo>
                <a:lnTo>
                  <a:pt x="21717" y="1318044"/>
                </a:lnTo>
                <a:lnTo>
                  <a:pt x="1294663" y="1318044"/>
                </a:lnTo>
                <a:lnTo>
                  <a:pt x="1294663" y="1671713"/>
                </a:lnTo>
                <a:lnTo>
                  <a:pt x="1291749" y="1717356"/>
                </a:lnTo>
                <a:lnTo>
                  <a:pt x="1283241" y="1761324"/>
                </a:lnTo>
                <a:lnTo>
                  <a:pt x="1269493" y="1803274"/>
                </a:lnTo>
                <a:lnTo>
                  <a:pt x="1250857" y="1842861"/>
                </a:lnTo>
                <a:lnTo>
                  <a:pt x="1227685" y="1879743"/>
                </a:lnTo>
                <a:lnTo>
                  <a:pt x="1200330" y="1913573"/>
                </a:lnTo>
                <a:lnTo>
                  <a:pt x="1169144" y="1944010"/>
                </a:lnTo>
                <a:lnTo>
                  <a:pt x="1134481" y="1970708"/>
                </a:lnTo>
                <a:lnTo>
                  <a:pt x="1096692" y="1993323"/>
                </a:lnTo>
                <a:lnTo>
                  <a:pt x="1056130" y="2011511"/>
                </a:lnTo>
                <a:lnTo>
                  <a:pt x="1013148" y="2024929"/>
                </a:lnTo>
                <a:lnTo>
                  <a:pt x="968098" y="2033232"/>
                </a:lnTo>
                <a:lnTo>
                  <a:pt x="921334" y="2036076"/>
                </a:lnTo>
                <a:lnTo>
                  <a:pt x="1139133" y="2036076"/>
                </a:lnTo>
                <a:lnTo>
                  <a:pt x="1176515" y="2012124"/>
                </a:lnTo>
                <a:lnTo>
                  <a:pt x="1210865" y="1984808"/>
                </a:lnTo>
                <a:lnTo>
                  <a:pt x="1242170" y="1954260"/>
                </a:lnTo>
                <a:lnTo>
                  <a:pt x="1270163" y="1920740"/>
                </a:lnTo>
                <a:lnTo>
                  <a:pt x="1294578" y="1884506"/>
                </a:lnTo>
                <a:lnTo>
                  <a:pt x="1315151" y="1845818"/>
                </a:lnTo>
                <a:lnTo>
                  <a:pt x="1331614" y="1804936"/>
                </a:lnTo>
                <a:lnTo>
                  <a:pt x="1343703" y="1762118"/>
                </a:lnTo>
                <a:lnTo>
                  <a:pt x="1351151" y="1717624"/>
                </a:lnTo>
                <a:lnTo>
                  <a:pt x="1353693" y="1671713"/>
                </a:lnTo>
                <a:lnTo>
                  <a:pt x="1353693" y="1260462"/>
                </a:lnTo>
                <a:close/>
              </a:path>
              <a:path w="1376045" h="2094229">
                <a:moveTo>
                  <a:pt x="548005" y="915885"/>
                </a:moveTo>
                <a:lnTo>
                  <a:pt x="488962" y="915885"/>
                </a:lnTo>
                <a:lnTo>
                  <a:pt x="488962" y="1260462"/>
                </a:lnTo>
                <a:lnTo>
                  <a:pt x="548005" y="1260462"/>
                </a:lnTo>
                <a:lnTo>
                  <a:pt x="548005" y="915885"/>
                </a:lnTo>
                <a:close/>
              </a:path>
              <a:path w="1376045" h="2094229">
                <a:moveTo>
                  <a:pt x="469417" y="0"/>
                </a:moveTo>
                <a:lnTo>
                  <a:pt x="421490" y="2369"/>
                </a:lnTo>
                <a:lnTo>
                  <a:pt x="374932" y="9324"/>
                </a:lnTo>
                <a:lnTo>
                  <a:pt x="329980" y="20632"/>
                </a:lnTo>
                <a:lnTo>
                  <a:pt x="286873" y="36060"/>
                </a:lnTo>
                <a:lnTo>
                  <a:pt x="245848" y="55377"/>
                </a:lnTo>
                <a:lnTo>
                  <a:pt x="207143" y="78350"/>
                </a:lnTo>
                <a:lnTo>
                  <a:pt x="170996" y="104748"/>
                </a:lnTo>
                <a:lnTo>
                  <a:pt x="137644" y="134339"/>
                </a:lnTo>
                <a:lnTo>
                  <a:pt x="107325" y="166889"/>
                </a:lnTo>
                <a:lnTo>
                  <a:pt x="80278" y="202168"/>
                </a:lnTo>
                <a:lnTo>
                  <a:pt x="56739" y="239943"/>
                </a:lnTo>
                <a:lnTo>
                  <a:pt x="36947" y="279983"/>
                </a:lnTo>
                <a:lnTo>
                  <a:pt x="21139" y="322054"/>
                </a:lnTo>
                <a:lnTo>
                  <a:pt x="9553" y="365925"/>
                </a:lnTo>
                <a:lnTo>
                  <a:pt x="2428" y="411364"/>
                </a:lnTo>
                <a:lnTo>
                  <a:pt x="0" y="458139"/>
                </a:lnTo>
                <a:lnTo>
                  <a:pt x="2895" y="509357"/>
                </a:lnTo>
                <a:lnTo>
                  <a:pt x="11444" y="559226"/>
                </a:lnTo>
                <a:lnTo>
                  <a:pt x="25442" y="607392"/>
                </a:lnTo>
                <a:lnTo>
                  <a:pt x="44685" y="653498"/>
                </a:lnTo>
                <a:lnTo>
                  <a:pt x="68966" y="697190"/>
                </a:lnTo>
                <a:lnTo>
                  <a:pt x="98081" y="738113"/>
                </a:lnTo>
                <a:lnTo>
                  <a:pt x="131826" y="775912"/>
                </a:lnTo>
                <a:lnTo>
                  <a:pt x="169994" y="810230"/>
                </a:lnTo>
                <a:lnTo>
                  <a:pt x="212382" y="840714"/>
                </a:lnTo>
                <a:lnTo>
                  <a:pt x="21983" y="1049147"/>
                </a:lnTo>
                <a:lnTo>
                  <a:pt x="21983" y="1134262"/>
                </a:lnTo>
                <a:lnTo>
                  <a:pt x="263880" y="869556"/>
                </a:lnTo>
                <a:lnTo>
                  <a:pt x="548005" y="869556"/>
                </a:lnTo>
                <a:lnTo>
                  <a:pt x="548005" y="859599"/>
                </a:lnTo>
                <a:lnTo>
                  <a:pt x="469417" y="859599"/>
                </a:lnTo>
                <a:lnTo>
                  <a:pt x="426957" y="857442"/>
                </a:lnTo>
                <a:lnTo>
                  <a:pt x="385210" y="850988"/>
                </a:lnTo>
                <a:lnTo>
                  <a:pt x="344291" y="840268"/>
                </a:lnTo>
                <a:lnTo>
                  <a:pt x="304317" y="825309"/>
                </a:lnTo>
                <a:lnTo>
                  <a:pt x="329347" y="797915"/>
                </a:lnTo>
                <a:lnTo>
                  <a:pt x="251459" y="797915"/>
                </a:lnTo>
                <a:lnTo>
                  <a:pt x="208822" y="767892"/>
                </a:lnTo>
                <a:lnTo>
                  <a:pt x="170799" y="733186"/>
                </a:lnTo>
                <a:lnTo>
                  <a:pt x="137720" y="694360"/>
                </a:lnTo>
                <a:lnTo>
                  <a:pt x="109915" y="651978"/>
                </a:lnTo>
                <a:lnTo>
                  <a:pt x="87714" y="606601"/>
                </a:lnTo>
                <a:lnTo>
                  <a:pt x="71448" y="558794"/>
                </a:lnTo>
                <a:lnTo>
                  <a:pt x="61446" y="509119"/>
                </a:lnTo>
                <a:lnTo>
                  <a:pt x="58039" y="458139"/>
                </a:lnTo>
                <a:lnTo>
                  <a:pt x="60815" y="411364"/>
                </a:lnTo>
                <a:lnTo>
                  <a:pt x="68922" y="366196"/>
                </a:lnTo>
                <a:lnTo>
                  <a:pt x="82061" y="322878"/>
                </a:lnTo>
                <a:lnTo>
                  <a:pt x="99915" y="281734"/>
                </a:lnTo>
                <a:lnTo>
                  <a:pt x="122175" y="243067"/>
                </a:lnTo>
                <a:lnTo>
                  <a:pt x="148528" y="207182"/>
                </a:lnTo>
                <a:lnTo>
                  <a:pt x="178665" y="174382"/>
                </a:lnTo>
                <a:lnTo>
                  <a:pt x="212273" y="144969"/>
                </a:lnTo>
                <a:lnTo>
                  <a:pt x="249043" y="119249"/>
                </a:lnTo>
                <a:lnTo>
                  <a:pt x="288662" y="97525"/>
                </a:lnTo>
                <a:lnTo>
                  <a:pt x="330820" y="80099"/>
                </a:lnTo>
                <a:lnTo>
                  <a:pt x="375206" y="67277"/>
                </a:lnTo>
                <a:lnTo>
                  <a:pt x="421509" y="59360"/>
                </a:lnTo>
                <a:lnTo>
                  <a:pt x="469417" y="56654"/>
                </a:lnTo>
                <a:lnTo>
                  <a:pt x="694291" y="56654"/>
                </a:lnTo>
                <a:lnTo>
                  <a:pt x="657456" y="38647"/>
                </a:lnTo>
                <a:lnTo>
                  <a:pt x="612421" y="21982"/>
                </a:lnTo>
                <a:lnTo>
                  <a:pt x="565818" y="9878"/>
                </a:lnTo>
                <a:lnTo>
                  <a:pt x="518024" y="2496"/>
                </a:lnTo>
                <a:lnTo>
                  <a:pt x="469417" y="0"/>
                </a:lnTo>
                <a:close/>
              </a:path>
              <a:path w="1376045" h="2094229">
                <a:moveTo>
                  <a:pt x="548005" y="869556"/>
                </a:moveTo>
                <a:lnTo>
                  <a:pt x="263880" y="869556"/>
                </a:lnTo>
                <a:lnTo>
                  <a:pt x="313212" y="889931"/>
                </a:lnTo>
                <a:lnTo>
                  <a:pt x="364020" y="904530"/>
                </a:lnTo>
                <a:lnTo>
                  <a:pt x="416142" y="913317"/>
                </a:lnTo>
                <a:lnTo>
                  <a:pt x="469417" y="916254"/>
                </a:lnTo>
                <a:lnTo>
                  <a:pt x="477189" y="916254"/>
                </a:lnTo>
                <a:lnTo>
                  <a:pt x="480949" y="916203"/>
                </a:lnTo>
                <a:lnTo>
                  <a:pt x="488962" y="915885"/>
                </a:lnTo>
                <a:lnTo>
                  <a:pt x="548005" y="915885"/>
                </a:lnTo>
                <a:lnTo>
                  <a:pt x="548005" y="869556"/>
                </a:lnTo>
                <a:close/>
              </a:path>
              <a:path w="1376045" h="2094229">
                <a:moveTo>
                  <a:pt x="548005" y="856399"/>
                </a:moveTo>
                <a:lnTo>
                  <a:pt x="484995" y="859278"/>
                </a:lnTo>
                <a:lnTo>
                  <a:pt x="476008" y="859559"/>
                </a:lnTo>
                <a:lnTo>
                  <a:pt x="469417" y="859599"/>
                </a:lnTo>
                <a:lnTo>
                  <a:pt x="548005" y="859599"/>
                </a:lnTo>
                <a:lnTo>
                  <a:pt x="548005" y="856399"/>
                </a:lnTo>
                <a:close/>
              </a:path>
              <a:path w="1376045" h="2094229">
                <a:moveTo>
                  <a:pt x="842695" y="682828"/>
                </a:moveTo>
                <a:lnTo>
                  <a:pt x="803821" y="725373"/>
                </a:lnTo>
                <a:lnTo>
                  <a:pt x="815035" y="733513"/>
                </a:lnTo>
                <a:lnTo>
                  <a:pt x="862880" y="762830"/>
                </a:lnTo>
                <a:lnTo>
                  <a:pt x="914201" y="784063"/>
                </a:lnTo>
                <a:lnTo>
                  <a:pt x="968263" y="796975"/>
                </a:lnTo>
                <a:lnTo>
                  <a:pt x="1024331" y="801331"/>
                </a:lnTo>
                <a:lnTo>
                  <a:pt x="1071983" y="798193"/>
                </a:lnTo>
                <a:lnTo>
                  <a:pt x="1117707" y="789052"/>
                </a:lnTo>
                <a:lnTo>
                  <a:pt x="1161081" y="774320"/>
                </a:lnTo>
                <a:lnTo>
                  <a:pt x="1201682" y="754410"/>
                </a:lnTo>
                <a:lnTo>
                  <a:pt x="1216435" y="744677"/>
                </a:lnTo>
                <a:lnTo>
                  <a:pt x="1024331" y="744677"/>
                </a:lnTo>
                <a:lnTo>
                  <a:pt x="978421" y="741132"/>
                </a:lnTo>
                <a:lnTo>
                  <a:pt x="934002" y="730624"/>
                </a:lnTo>
                <a:lnTo>
                  <a:pt x="891678" y="713344"/>
                </a:lnTo>
                <a:lnTo>
                  <a:pt x="852055" y="689483"/>
                </a:lnTo>
                <a:lnTo>
                  <a:pt x="842695" y="682828"/>
                </a:lnTo>
                <a:close/>
              </a:path>
              <a:path w="1376045" h="2094229">
                <a:moveTo>
                  <a:pt x="694291" y="56654"/>
                </a:moveTo>
                <a:lnTo>
                  <a:pt x="469417" y="56654"/>
                </a:lnTo>
                <a:lnTo>
                  <a:pt x="517744" y="59484"/>
                </a:lnTo>
                <a:lnTo>
                  <a:pt x="565123" y="67834"/>
                </a:lnTo>
                <a:lnTo>
                  <a:pt x="611067" y="81501"/>
                </a:lnTo>
                <a:lnTo>
                  <a:pt x="655088" y="100277"/>
                </a:lnTo>
                <a:lnTo>
                  <a:pt x="696696" y="123957"/>
                </a:lnTo>
                <a:lnTo>
                  <a:pt x="735405" y="152334"/>
                </a:lnTo>
                <a:lnTo>
                  <a:pt x="770724" y="185204"/>
                </a:lnTo>
                <a:lnTo>
                  <a:pt x="793115" y="207518"/>
                </a:lnTo>
                <a:lnTo>
                  <a:pt x="778434" y="222372"/>
                </a:lnTo>
                <a:lnTo>
                  <a:pt x="756325" y="245829"/>
                </a:lnTo>
                <a:lnTo>
                  <a:pt x="724987" y="279745"/>
                </a:lnTo>
                <a:lnTo>
                  <a:pt x="604568" y="411384"/>
                </a:lnTo>
                <a:lnTo>
                  <a:pt x="251459" y="797915"/>
                </a:lnTo>
                <a:lnTo>
                  <a:pt x="329347" y="797915"/>
                </a:lnTo>
                <a:lnTo>
                  <a:pt x="830973" y="248920"/>
                </a:lnTo>
                <a:lnTo>
                  <a:pt x="872091" y="216621"/>
                </a:lnTo>
                <a:lnTo>
                  <a:pt x="918830" y="192730"/>
                </a:lnTo>
                <a:lnTo>
                  <a:pt x="969510" y="177909"/>
                </a:lnTo>
                <a:lnTo>
                  <a:pt x="1022451" y="172821"/>
                </a:lnTo>
                <a:lnTo>
                  <a:pt x="1218310" y="172821"/>
                </a:lnTo>
                <a:lnTo>
                  <a:pt x="1212997" y="169316"/>
                </a:lnTo>
                <a:lnTo>
                  <a:pt x="835812" y="169316"/>
                </a:lnTo>
                <a:lnTo>
                  <a:pt x="814349" y="147675"/>
                </a:lnTo>
                <a:lnTo>
                  <a:pt x="779369" y="114387"/>
                </a:lnTo>
                <a:lnTo>
                  <a:pt x="741308" y="85012"/>
                </a:lnTo>
                <a:lnTo>
                  <a:pt x="700544" y="59711"/>
                </a:lnTo>
                <a:lnTo>
                  <a:pt x="694291" y="56654"/>
                </a:lnTo>
                <a:close/>
              </a:path>
              <a:path w="1376045" h="2094229">
                <a:moveTo>
                  <a:pt x="1218310" y="172821"/>
                </a:moveTo>
                <a:lnTo>
                  <a:pt x="1022451" y="172821"/>
                </a:lnTo>
                <a:lnTo>
                  <a:pt x="1070316" y="176563"/>
                </a:lnTo>
                <a:lnTo>
                  <a:pt x="1115747" y="187392"/>
                </a:lnTo>
                <a:lnTo>
                  <a:pt x="1158129" y="204717"/>
                </a:lnTo>
                <a:lnTo>
                  <a:pt x="1196849" y="227946"/>
                </a:lnTo>
                <a:lnTo>
                  <a:pt x="1231295" y="256487"/>
                </a:lnTo>
                <a:lnTo>
                  <a:pt x="1260853" y="289747"/>
                </a:lnTo>
                <a:lnTo>
                  <a:pt x="1284909" y="327135"/>
                </a:lnTo>
                <a:lnTo>
                  <a:pt x="1302852" y="368057"/>
                </a:lnTo>
                <a:lnTo>
                  <a:pt x="1314067" y="411923"/>
                </a:lnTo>
                <a:lnTo>
                  <a:pt x="1317942" y="458139"/>
                </a:lnTo>
                <a:lnTo>
                  <a:pt x="1314092" y="504557"/>
                </a:lnTo>
                <a:lnTo>
                  <a:pt x="1302949" y="548611"/>
                </a:lnTo>
                <a:lnTo>
                  <a:pt x="1285121" y="589710"/>
                </a:lnTo>
                <a:lnTo>
                  <a:pt x="1261218" y="627257"/>
                </a:lnTo>
                <a:lnTo>
                  <a:pt x="1231849" y="660658"/>
                </a:lnTo>
                <a:lnTo>
                  <a:pt x="1197623" y="689320"/>
                </a:lnTo>
                <a:lnTo>
                  <a:pt x="1159148" y="712647"/>
                </a:lnTo>
                <a:lnTo>
                  <a:pt x="1117036" y="730045"/>
                </a:lnTo>
                <a:lnTo>
                  <a:pt x="1071893" y="740920"/>
                </a:lnTo>
                <a:lnTo>
                  <a:pt x="1024331" y="744677"/>
                </a:lnTo>
                <a:lnTo>
                  <a:pt x="1216435" y="744677"/>
                </a:lnTo>
                <a:lnTo>
                  <a:pt x="1272876" y="700701"/>
                </a:lnTo>
                <a:lnTo>
                  <a:pt x="1302625" y="667727"/>
                </a:lnTo>
                <a:lnTo>
                  <a:pt x="1327912" y="631223"/>
                </a:lnTo>
                <a:lnTo>
                  <a:pt x="1348314" y="591600"/>
                </a:lnTo>
                <a:lnTo>
                  <a:pt x="1363410" y="549270"/>
                </a:lnTo>
                <a:lnTo>
                  <a:pt x="1372784" y="504557"/>
                </a:lnTo>
                <a:lnTo>
                  <a:pt x="1375994" y="458139"/>
                </a:lnTo>
                <a:lnTo>
                  <a:pt x="1372798" y="411923"/>
                </a:lnTo>
                <a:lnTo>
                  <a:pt x="1363410" y="367007"/>
                </a:lnTo>
                <a:lnTo>
                  <a:pt x="1348314" y="324675"/>
                </a:lnTo>
                <a:lnTo>
                  <a:pt x="1327912" y="285049"/>
                </a:lnTo>
                <a:lnTo>
                  <a:pt x="1302625" y="248542"/>
                </a:lnTo>
                <a:lnTo>
                  <a:pt x="1272876" y="215565"/>
                </a:lnTo>
                <a:lnTo>
                  <a:pt x="1239088" y="186530"/>
                </a:lnTo>
                <a:lnTo>
                  <a:pt x="1218310" y="172821"/>
                </a:lnTo>
                <a:close/>
              </a:path>
              <a:path w="1376045" h="2094229">
                <a:moveTo>
                  <a:pt x="1024331" y="114922"/>
                </a:moveTo>
                <a:lnTo>
                  <a:pt x="963592" y="119744"/>
                </a:lnTo>
                <a:lnTo>
                  <a:pt x="912021" y="132313"/>
                </a:lnTo>
                <a:lnTo>
                  <a:pt x="869476" y="149785"/>
                </a:lnTo>
                <a:lnTo>
                  <a:pt x="835812" y="169316"/>
                </a:lnTo>
                <a:lnTo>
                  <a:pt x="1212997" y="169316"/>
                </a:lnTo>
                <a:lnTo>
                  <a:pt x="1161081" y="141937"/>
                </a:lnTo>
                <a:lnTo>
                  <a:pt x="1117707" y="127203"/>
                </a:lnTo>
                <a:lnTo>
                  <a:pt x="1071983" y="118061"/>
                </a:lnTo>
                <a:lnTo>
                  <a:pt x="1024331" y="1149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6677" y="473770"/>
            <a:ext cx="1332230" cy="819785"/>
          </a:xfrm>
          <a:custGeom>
            <a:avLst/>
            <a:gdLst/>
            <a:ahLst/>
            <a:cxnLst/>
            <a:rect l="l" t="t" r="r" b="b"/>
            <a:pathLst>
              <a:path w="1332230" h="819785">
                <a:moveTo>
                  <a:pt x="713397" y="57708"/>
                </a:moveTo>
                <a:lnTo>
                  <a:pt x="622287" y="57708"/>
                </a:lnTo>
                <a:lnTo>
                  <a:pt x="0" y="735901"/>
                </a:lnTo>
                <a:lnTo>
                  <a:pt x="0" y="819772"/>
                </a:lnTo>
                <a:lnTo>
                  <a:pt x="667753" y="92989"/>
                </a:lnTo>
                <a:lnTo>
                  <a:pt x="746337" y="92989"/>
                </a:lnTo>
                <a:lnTo>
                  <a:pt x="713397" y="57708"/>
                </a:lnTo>
                <a:close/>
              </a:path>
              <a:path w="1332230" h="819785">
                <a:moveTo>
                  <a:pt x="746337" y="92989"/>
                </a:moveTo>
                <a:lnTo>
                  <a:pt x="667753" y="92989"/>
                </a:lnTo>
                <a:lnTo>
                  <a:pt x="1331645" y="806665"/>
                </a:lnTo>
                <a:lnTo>
                  <a:pt x="1331645" y="719886"/>
                </a:lnTo>
                <a:lnTo>
                  <a:pt x="746337" y="92989"/>
                </a:lnTo>
                <a:close/>
              </a:path>
              <a:path w="1332230" h="819785">
                <a:moveTo>
                  <a:pt x="1331849" y="0"/>
                </a:moveTo>
                <a:lnTo>
                  <a:pt x="0" y="0"/>
                </a:lnTo>
                <a:lnTo>
                  <a:pt x="0" y="57708"/>
                </a:lnTo>
                <a:lnTo>
                  <a:pt x="1331849" y="57708"/>
                </a:lnTo>
                <a:lnTo>
                  <a:pt x="1331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6677" y="1450736"/>
            <a:ext cx="1332230" cy="819785"/>
          </a:xfrm>
          <a:custGeom>
            <a:avLst/>
            <a:gdLst/>
            <a:ahLst/>
            <a:cxnLst/>
            <a:rect l="l" t="t" r="r" b="b"/>
            <a:pathLst>
              <a:path w="1332230" h="819785">
                <a:moveTo>
                  <a:pt x="713397" y="57708"/>
                </a:moveTo>
                <a:lnTo>
                  <a:pt x="622287" y="57708"/>
                </a:lnTo>
                <a:lnTo>
                  <a:pt x="0" y="735901"/>
                </a:lnTo>
                <a:lnTo>
                  <a:pt x="0" y="819772"/>
                </a:lnTo>
                <a:lnTo>
                  <a:pt x="667753" y="92989"/>
                </a:lnTo>
                <a:lnTo>
                  <a:pt x="746336" y="92989"/>
                </a:lnTo>
                <a:lnTo>
                  <a:pt x="713397" y="57708"/>
                </a:lnTo>
                <a:close/>
              </a:path>
              <a:path w="1332230" h="819785">
                <a:moveTo>
                  <a:pt x="746336" y="92989"/>
                </a:moveTo>
                <a:lnTo>
                  <a:pt x="667753" y="92989"/>
                </a:lnTo>
                <a:lnTo>
                  <a:pt x="1331645" y="806665"/>
                </a:lnTo>
                <a:lnTo>
                  <a:pt x="1331645" y="719899"/>
                </a:lnTo>
                <a:lnTo>
                  <a:pt x="746336" y="92989"/>
                </a:lnTo>
                <a:close/>
              </a:path>
              <a:path w="1332230" h="819785">
                <a:moveTo>
                  <a:pt x="1331849" y="0"/>
                </a:moveTo>
                <a:lnTo>
                  <a:pt x="0" y="0"/>
                </a:lnTo>
                <a:lnTo>
                  <a:pt x="0" y="57708"/>
                </a:lnTo>
                <a:lnTo>
                  <a:pt x="1331849" y="57708"/>
                </a:lnTo>
                <a:lnTo>
                  <a:pt x="1331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81990" y="6873610"/>
            <a:ext cx="1334135" cy="679450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950" spc="25" b="1">
                <a:solidFill>
                  <a:srgbClr val="FFFFFF"/>
                </a:solidFill>
                <a:latin typeface="Trebuchet MS"/>
                <a:cs typeface="Trebuchet MS"/>
              </a:rPr>
              <a:t>PREPARED</a:t>
            </a:r>
            <a:r>
              <a:rPr dirty="0" sz="950" spc="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950" spc="5" b="1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-90" b="1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dirty="0" sz="1200" spc="-70" b="1">
                <a:solidFill>
                  <a:srgbClr val="FFFFFF"/>
                </a:solidFill>
                <a:latin typeface="Trebuchet MS"/>
                <a:cs typeface="Trebuchet MS"/>
              </a:rPr>
              <a:t>City </a:t>
            </a:r>
            <a:r>
              <a:rPr dirty="0" sz="1200" spc="-75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2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-80" b="1">
                <a:solidFill>
                  <a:srgbClr val="FFFFFF"/>
                </a:solidFill>
                <a:latin typeface="Trebuchet MS"/>
                <a:cs typeface="Trebuchet MS"/>
              </a:rPr>
              <a:t>Charlotte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50" spc="25" b="1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4690" y="7627001"/>
            <a:ext cx="1413371" cy="172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355992" y="7586813"/>
            <a:ext cx="57404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65" b="1">
                <a:solidFill>
                  <a:srgbClr val="FFFFFF"/>
                </a:solidFill>
                <a:latin typeface="Trebuchet MS"/>
                <a:cs typeface="Trebuchet MS"/>
              </a:rPr>
              <a:t>kkandp.com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1510" y="7567575"/>
            <a:ext cx="1429385" cy="3282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850" spc="0" b="1">
                <a:solidFill>
                  <a:srgbClr val="FFFFFF"/>
                </a:solidFill>
                <a:latin typeface="Trebuchet MS"/>
                <a:cs typeface="Trebuchet MS"/>
              </a:rPr>
              <a:t>27 </a:t>
            </a:r>
            <a:r>
              <a:rPr dirty="0" sz="850" spc="-5" b="1">
                <a:solidFill>
                  <a:srgbClr val="FFFFFF"/>
                </a:solidFill>
                <a:latin typeface="Trebuchet MS"/>
                <a:cs typeface="Trebuchet MS"/>
              </a:rPr>
              <a:t>East </a:t>
            </a:r>
            <a:r>
              <a:rPr dirty="0" sz="850" spc="-45" b="1">
                <a:solidFill>
                  <a:srgbClr val="FFFFFF"/>
                </a:solidFill>
                <a:latin typeface="Trebuchet MS"/>
                <a:cs typeface="Trebuchet MS"/>
              </a:rPr>
              <a:t>21st </a:t>
            </a:r>
            <a:r>
              <a:rPr dirty="0" sz="850" spc="-55" b="1">
                <a:solidFill>
                  <a:srgbClr val="FFFFFF"/>
                </a:solidFill>
                <a:latin typeface="Trebuchet MS"/>
                <a:cs typeface="Trebuchet MS"/>
              </a:rPr>
              <a:t>Street, </a:t>
            </a:r>
            <a:r>
              <a:rPr dirty="0" sz="850" spc="-20" b="1">
                <a:solidFill>
                  <a:srgbClr val="FFFFFF"/>
                </a:solidFill>
                <a:latin typeface="Trebuchet MS"/>
                <a:cs typeface="Trebuchet MS"/>
              </a:rPr>
              <a:t>3rd </a:t>
            </a:r>
            <a:r>
              <a:rPr dirty="0" sz="850" spc="-50" b="1">
                <a:solidFill>
                  <a:srgbClr val="FFFFFF"/>
                </a:solidFill>
                <a:latin typeface="Trebuchet MS"/>
                <a:cs typeface="Trebuchet MS"/>
              </a:rPr>
              <a:t>Floor  </a:t>
            </a:r>
            <a:r>
              <a:rPr dirty="0" sz="850" spc="-45" b="1">
                <a:solidFill>
                  <a:srgbClr val="FFFFFF"/>
                </a:solidFill>
                <a:latin typeface="Trebuchet MS"/>
                <a:cs typeface="Trebuchet MS"/>
              </a:rPr>
              <a:t>New </a:t>
            </a:r>
            <a:r>
              <a:rPr dirty="0" sz="850" spc="-80" b="1">
                <a:solidFill>
                  <a:srgbClr val="FFFFFF"/>
                </a:solidFill>
                <a:latin typeface="Trebuchet MS"/>
                <a:cs typeface="Trebuchet MS"/>
              </a:rPr>
              <a:t>York, </a:t>
            </a:r>
            <a:r>
              <a:rPr dirty="0" sz="850" spc="0" b="1">
                <a:solidFill>
                  <a:srgbClr val="FFFFFF"/>
                </a:solidFill>
                <a:latin typeface="Trebuchet MS"/>
                <a:cs typeface="Trebuchet MS"/>
              </a:rPr>
              <a:t>NY</a:t>
            </a:r>
            <a:r>
              <a:rPr dirty="0" sz="850" spc="-11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850" spc="-40" b="1">
                <a:solidFill>
                  <a:srgbClr val="FFFFFF"/>
                </a:solidFill>
                <a:latin typeface="Trebuchet MS"/>
                <a:cs typeface="Trebuchet MS"/>
              </a:rPr>
              <a:t>10010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42926" y="7567575"/>
            <a:ext cx="786765" cy="32829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550" spc="-10" b="1">
                <a:solidFill>
                  <a:srgbClr val="FFFFFF"/>
                </a:solidFill>
                <a:latin typeface="Calibri"/>
                <a:cs typeface="Calibri"/>
              </a:rPr>
              <a:t>T:</a:t>
            </a:r>
            <a:r>
              <a:rPr dirty="0" sz="5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-30" b="1">
                <a:solidFill>
                  <a:srgbClr val="FFFFFF"/>
                </a:solidFill>
                <a:latin typeface="Trebuchet MS"/>
                <a:cs typeface="Trebuchet MS"/>
              </a:rPr>
              <a:t>212.260.1070</a:t>
            </a:r>
            <a:endParaRPr sz="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550" spc="0" b="1">
                <a:solidFill>
                  <a:srgbClr val="FFFFFF"/>
                </a:solidFill>
                <a:latin typeface="Calibri"/>
                <a:cs typeface="Calibri"/>
              </a:rPr>
              <a:t>F:</a:t>
            </a:r>
            <a:r>
              <a:rPr dirty="0" sz="55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-50" b="1">
                <a:solidFill>
                  <a:srgbClr val="FFFFFF"/>
                </a:solidFill>
                <a:latin typeface="Trebuchet MS"/>
                <a:cs typeface="Trebuchet MS"/>
              </a:rPr>
              <a:t>917.591.5104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9779" y="7663067"/>
            <a:ext cx="0" cy="189865"/>
          </a:xfrm>
          <a:custGeom>
            <a:avLst/>
            <a:gdLst/>
            <a:ahLst/>
            <a:cxnLst/>
            <a:rect l="l" t="t" r="r" b="b"/>
            <a:pathLst>
              <a:path w="0" h="189865">
                <a:moveTo>
                  <a:pt x="0" y="0"/>
                </a:moveTo>
                <a:lnTo>
                  <a:pt x="0" y="189801"/>
                </a:lnTo>
              </a:path>
            </a:pathLst>
          </a:custGeom>
          <a:ln w="13741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49779" y="76338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37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49779" y="78674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37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84218" y="7663067"/>
            <a:ext cx="0" cy="189865"/>
          </a:xfrm>
          <a:custGeom>
            <a:avLst/>
            <a:gdLst/>
            <a:ahLst/>
            <a:cxnLst/>
            <a:rect l="l" t="t" r="r" b="b"/>
            <a:pathLst>
              <a:path w="0" h="189865">
                <a:moveTo>
                  <a:pt x="0" y="0"/>
                </a:moveTo>
                <a:lnTo>
                  <a:pt x="0" y="189801"/>
                </a:lnTo>
              </a:path>
            </a:pathLst>
          </a:custGeom>
          <a:ln w="13741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84218" y="76338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37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084218" y="78674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37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02219" y="7663067"/>
            <a:ext cx="0" cy="189865"/>
          </a:xfrm>
          <a:custGeom>
            <a:avLst/>
            <a:gdLst/>
            <a:ahLst/>
            <a:cxnLst/>
            <a:rect l="l" t="t" r="r" b="b"/>
            <a:pathLst>
              <a:path w="0" h="189865">
                <a:moveTo>
                  <a:pt x="0" y="0"/>
                </a:moveTo>
                <a:lnTo>
                  <a:pt x="0" y="189801"/>
                </a:lnTo>
              </a:path>
            </a:pathLst>
          </a:custGeom>
          <a:ln w="13741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02219" y="76338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37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02219" y="78674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37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607500" y="334975"/>
            <a:ext cx="7809230" cy="18923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4960"/>
              </a:lnSpc>
              <a:spcBef>
                <a:spcPts val="100"/>
              </a:spcBef>
            </a:pPr>
            <a:r>
              <a:rPr dirty="0" sz="3950" spc="15">
                <a:solidFill>
                  <a:srgbClr val="FFFFFF"/>
                </a:solidFill>
              </a:rPr>
              <a:t>UNLOCKING </a:t>
            </a:r>
            <a:r>
              <a:rPr dirty="0" sz="3950" spc="-105">
                <a:solidFill>
                  <a:srgbClr val="FFFFFF"/>
                </a:solidFill>
              </a:rPr>
              <a:t>THE </a:t>
            </a:r>
            <a:r>
              <a:rPr dirty="0" sz="3950" spc="-20">
                <a:solidFill>
                  <a:srgbClr val="FFFFFF"/>
                </a:solidFill>
              </a:rPr>
              <a:t>POTENTIAL </a:t>
            </a:r>
            <a:r>
              <a:rPr dirty="0" sz="3950" spc="-140">
                <a:solidFill>
                  <a:srgbClr val="FFFFFF"/>
                </a:solidFill>
              </a:rPr>
              <a:t>OF  </a:t>
            </a:r>
            <a:r>
              <a:rPr dirty="0" sz="3950" spc="-30">
                <a:solidFill>
                  <a:srgbClr val="FFFFFF"/>
                </a:solidFill>
              </a:rPr>
              <a:t>CHARLOTTE’S </a:t>
            </a:r>
            <a:r>
              <a:rPr dirty="0" sz="3950" spc="-120">
                <a:solidFill>
                  <a:srgbClr val="FFFFFF"/>
                </a:solidFill>
              </a:rPr>
              <a:t>FOOD </a:t>
            </a:r>
            <a:r>
              <a:rPr dirty="0" sz="3950" spc="135">
                <a:solidFill>
                  <a:srgbClr val="FFFFFF"/>
                </a:solidFill>
              </a:rPr>
              <a:t>SYSTEM</a:t>
            </a:r>
            <a:r>
              <a:rPr dirty="0" sz="3950" spc="-375">
                <a:solidFill>
                  <a:srgbClr val="FFFFFF"/>
                </a:solidFill>
              </a:rPr>
              <a:t> </a:t>
            </a:r>
            <a:r>
              <a:rPr dirty="0" sz="3950" spc="105">
                <a:solidFill>
                  <a:srgbClr val="FFFFFF"/>
                </a:solidFill>
              </a:rPr>
              <a:t>AND  </a:t>
            </a:r>
            <a:r>
              <a:rPr dirty="0" sz="3950" spc="-25">
                <a:solidFill>
                  <a:srgbClr val="FFFFFF"/>
                </a:solidFill>
              </a:rPr>
              <a:t>FARMERS’</a:t>
            </a:r>
            <a:r>
              <a:rPr dirty="0" sz="3950" spc="-175">
                <a:solidFill>
                  <a:srgbClr val="FFFFFF"/>
                </a:solidFill>
              </a:rPr>
              <a:t> </a:t>
            </a:r>
            <a:r>
              <a:rPr dirty="0" sz="3950" spc="114">
                <a:solidFill>
                  <a:srgbClr val="FFFFFF"/>
                </a:solidFill>
              </a:rPr>
              <a:t>MARKETS</a:t>
            </a:r>
            <a:endParaRPr sz="3950"/>
          </a:p>
        </p:txBody>
      </p:sp>
      <p:sp>
        <p:nvSpPr>
          <p:cNvPr id="22" name="object 22"/>
          <p:cNvSpPr txBox="1"/>
          <p:nvPr/>
        </p:nvSpPr>
        <p:spPr>
          <a:xfrm>
            <a:off x="2607500" y="2508364"/>
            <a:ext cx="1357630" cy="4292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71830" algn="l"/>
              </a:tabLst>
            </a:pPr>
            <a:r>
              <a:rPr dirty="0" sz="2650" spc="-5" b="1">
                <a:solidFill>
                  <a:srgbClr val="FFFFFF"/>
                </a:solidFill>
                <a:latin typeface="Minion Pro"/>
                <a:cs typeface="Minion Pro"/>
              </a:rPr>
              <a:t>Oct</a:t>
            </a:r>
            <a:r>
              <a:rPr dirty="0" sz="2650" spc="-5" b="1">
                <a:solidFill>
                  <a:srgbClr val="FFFFFF"/>
                </a:solidFill>
                <a:latin typeface="Minion Pro"/>
                <a:cs typeface="Minion Pro"/>
              </a:rPr>
              <a:t>	</a:t>
            </a:r>
            <a:r>
              <a:rPr dirty="0" sz="2650" spc="-5" b="1">
                <a:solidFill>
                  <a:srgbClr val="FFFFFF"/>
                </a:solidFill>
                <a:latin typeface="Minion Pro"/>
                <a:cs typeface="Minion Pro"/>
              </a:rPr>
              <a:t>2018</a:t>
            </a:r>
            <a:endParaRPr sz="2650">
              <a:latin typeface="Minion Pro"/>
              <a:cs typeface="Minion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53416" y="526459"/>
            <a:ext cx="0" cy="3184525"/>
          </a:xfrm>
          <a:custGeom>
            <a:avLst/>
            <a:gdLst/>
            <a:ahLst/>
            <a:cxnLst/>
            <a:rect l="l" t="t" r="r" b="b"/>
            <a:pathLst>
              <a:path w="0" h="3184525">
                <a:moveTo>
                  <a:pt x="0" y="0"/>
                </a:moveTo>
                <a:lnTo>
                  <a:pt x="0" y="3184271"/>
                </a:lnTo>
              </a:path>
            </a:pathLst>
          </a:custGeom>
          <a:ln w="2101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353416" y="48428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53416" y="37318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58216"/>
            <a:ext cx="3092450" cy="1174115"/>
          </a:xfrm>
          <a:prstGeom prst="rect"/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pc="-15"/>
              <a:t>OUR</a:t>
            </a:r>
            <a:r>
              <a:rPr dirty="0" spc="-335"/>
              <a:t> </a:t>
            </a:r>
            <a:r>
              <a:rPr dirty="0" spc="100"/>
              <a:t>PROCESS</a:t>
            </a: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3000" spc="-185">
                <a:solidFill>
                  <a:srgbClr val="231F20"/>
                </a:solidFill>
              </a:rPr>
              <a:t>Defining </a:t>
            </a:r>
            <a:r>
              <a:rPr dirty="0" sz="3000" spc="-220">
                <a:solidFill>
                  <a:srgbClr val="231F20"/>
                </a:solidFill>
              </a:rPr>
              <a:t>the</a:t>
            </a:r>
            <a:r>
              <a:rPr dirty="0" sz="3000" spc="-130">
                <a:solidFill>
                  <a:srgbClr val="231F20"/>
                </a:solidFill>
              </a:rPr>
              <a:t> </a:t>
            </a:r>
            <a:r>
              <a:rPr dirty="0" sz="3000" spc="-170">
                <a:solidFill>
                  <a:srgbClr val="231F20"/>
                </a:solidFill>
              </a:rPr>
              <a:t>Region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4974495" y="1116603"/>
            <a:ext cx="5151856" cy="6331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165051" y="4300791"/>
            <a:ext cx="617220" cy="2908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03505">
              <a:lnSpc>
                <a:spcPct val="102400"/>
              </a:lnSpc>
              <a:spcBef>
                <a:spcPts val="95"/>
              </a:spcBef>
            </a:pPr>
            <a:r>
              <a:rPr dirty="0" sz="850" b="1">
                <a:solidFill>
                  <a:srgbClr val="FFFFFF"/>
                </a:solidFill>
                <a:latin typeface="Trebuchet MS"/>
                <a:cs typeface="Trebuchet MS"/>
              </a:rPr>
              <a:t>CITY </a:t>
            </a:r>
            <a:r>
              <a:rPr dirty="0" sz="850" spc="-40" b="1">
                <a:solidFill>
                  <a:srgbClr val="FFFFFF"/>
                </a:solidFill>
                <a:latin typeface="Trebuchet MS"/>
                <a:cs typeface="Trebuchet MS"/>
              </a:rPr>
              <a:t>OF  </a:t>
            </a:r>
            <a:r>
              <a:rPr dirty="0" sz="850" spc="15" b="1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850" b="1">
                <a:solidFill>
                  <a:srgbClr val="FFFFFF"/>
                </a:solidFill>
                <a:latin typeface="Trebuchet MS"/>
                <a:cs typeface="Trebuchet MS"/>
              </a:rPr>
              <a:t>HAR</a:t>
            </a:r>
            <a:r>
              <a:rPr dirty="0" sz="850" spc="-30" b="1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dirty="0" sz="850" spc="-60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850" spc="-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850" spc="-25" b="1">
                <a:solidFill>
                  <a:srgbClr val="FFFFFF"/>
                </a:solidFill>
                <a:latin typeface="Trebuchet MS"/>
                <a:cs typeface="Trebuchet MS"/>
              </a:rPr>
              <a:t>TE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14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861" y="1698698"/>
            <a:ext cx="1006475" cy="5232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0"/>
              </a:spcBef>
            </a:pPr>
            <a:r>
              <a:rPr dirty="0" sz="1600" b="1">
                <a:solidFill>
                  <a:srgbClr val="58595B"/>
                </a:solidFill>
                <a:latin typeface="Trebuchet MS"/>
                <a:cs typeface="Trebuchet MS"/>
              </a:rPr>
              <a:t>NORTH  </a:t>
            </a:r>
            <a:r>
              <a:rPr dirty="0" sz="1600" spc="25" b="1">
                <a:solidFill>
                  <a:srgbClr val="58595B"/>
                </a:solidFill>
                <a:latin typeface="Trebuchet MS"/>
                <a:cs typeface="Trebuchet MS"/>
              </a:rPr>
              <a:t>CAROLINA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9220" y="6374145"/>
            <a:ext cx="1006475" cy="5232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0"/>
              </a:spcBef>
            </a:pPr>
            <a:r>
              <a:rPr dirty="0" sz="1600" spc="25" b="1">
                <a:solidFill>
                  <a:srgbClr val="58595B"/>
                </a:solidFill>
                <a:latin typeface="Trebuchet MS"/>
                <a:cs typeface="Trebuchet MS"/>
              </a:rPr>
              <a:t>SOUTH  </a:t>
            </a:r>
            <a:r>
              <a:rPr dirty="0" sz="1600" spc="25" b="1">
                <a:solidFill>
                  <a:srgbClr val="58595B"/>
                </a:solidFill>
                <a:latin typeface="Trebuchet MS"/>
                <a:cs typeface="Trebuchet MS"/>
              </a:rPr>
              <a:t>CAROLINA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2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3803903"/>
            <a:ext cx="14630400" cy="905510"/>
          </a:xfrm>
          <a:custGeom>
            <a:avLst/>
            <a:gdLst/>
            <a:ahLst/>
            <a:cxnLst/>
            <a:rect l="l" t="t" r="r" b="b"/>
            <a:pathLst>
              <a:path w="14630400" h="905510">
                <a:moveTo>
                  <a:pt x="0" y="905256"/>
                </a:moveTo>
                <a:lnTo>
                  <a:pt x="14630400" y="905256"/>
                </a:lnTo>
                <a:lnTo>
                  <a:pt x="14630400" y="0"/>
                </a:lnTo>
                <a:lnTo>
                  <a:pt x="0" y="0"/>
                </a:lnTo>
                <a:lnTo>
                  <a:pt x="0" y="90525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677191" y="3955796"/>
            <a:ext cx="112763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 b="1">
                <a:solidFill>
                  <a:srgbClr val="282781"/>
                </a:solidFill>
                <a:latin typeface="Trebuchet MS"/>
                <a:cs typeface="Trebuchet MS"/>
              </a:rPr>
              <a:t>KEY </a:t>
            </a:r>
            <a:r>
              <a:rPr dirty="0" sz="3600" spc="-80" b="1">
                <a:solidFill>
                  <a:srgbClr val="282781"/>
                </a:solidFill>
                <a:latin typeface="Trebuchet MS"/>
                <a:cs typeface="Trebuchet MS"/>
              </a:rPr>
              <a:t>FINDINGS: </a:t>
            </a:r>
            <a:r>
              <a:rPr dirty="0" sz="3600" spc="-100" b="1">
                <a:solidFill>
                  <a:srgbClr val="282781"/>
                </a:solidFill>
                <a:latin typeface="Trebuchet MS"/>
                <a:cs typeface="Trebuchet MS"/>
              </a:rPr>
              <a:t>CHARLOTTE’S </a:t>
            </a:r>
            <a:r>
              <a:rPr dirty="0" sz="3600" spc="-25" b="1">
                <a:solidFill>
                  <a:srgbClr val="282781"/>
                </a:solidFill>
                <a:latin typeface="Trebuchet MS"/>
                <a:cs typeface="Trebuchet MS"/>
              </a:rPr>
              <a:t>REGIONAL </a:t>
            </a:r>
            <a:r>
              <a:rPr dirty="0" sz="3600" spc="-100" b="1">
                <a:solidFill>
                  <a:srgbClr val="282781"/>
                </a:solidFill>
                <a:latin typeface="Trebuchet MS"/>
                <a:cs typeface="Trebuchet MS"/>
              </a:rPr>
              <a:t>FOOD</a:t>
            </a:r>
            <a:r>
              <a:rPr dirty="0" sz="3600" spc="-55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3600" spc="90" b="1">
                <a:solidFill>
                  <a:srgbClr val="282781"/>
                </a:solidFill>
                <a:latin typeface="Trebuchet MS"/>
                <a:cs typeface="Trebuchet MS"/>
              </a:rPr>
              <a:t>SYSTEM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15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2399474"/>
            <a:ext cx="11621769" cy="5130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16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4422" y="1381759"/>
            <a:ext cx="12141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has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ingredients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150" b="1">
                <a:solidFill>
                  <a:srgbClr val="231F20"/>
                </a:solidFill>
                <a:latin typeface="Trebuchet MS"/>
                <a:cs typeface="Trebuchet MS"/>
              </a:rPr>
              <a:t>strong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3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40" b="1">
                <a:solidFill>
                  <a:srgbClr val="231F20"/>
                </a:solidFill>
                <a:latin typeface="Trebuchet MS"/>
                <a:cs typeface="Trebuchet MS"/>
              </a:rPr>
              <a:t>economy.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97860" y="5745642"/>
            <a:ext cx="795337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-180" b="1" i="1">
                <a:solidFill>
                  <a:srgbClr val="FFFFFF"/>
                </a:solidFill>
                <a:latin typeface="Georgia"/>
                <a:cs typeface="Georgia"/>
              </a:rPr>
              <a:t>“Farming </a:t>
            </a:r>
            <a:r>
              <a:rPr dirty="0" sz="3000" spc="-105" b="1" i="1">
                <a:solidFill>
                  <a:srgbClr val="FFFFFF"/>
                </a:solidFill>
                <a:latin typeface="Georgia"/>
                <a:cs typeface="Georgia"/>
              </a:rPr>
              <a:t>in </a:t>
            </a:r>
            <a:r>
              <a:rPr dirty="0" sz="3000" spc="-80" b="1" i="1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3000" spc="-140" b="1" i="1">
                <a:solidFill>
                  <a:srgbClr val="FFFFFF"/>
                </a:solidFill>
                <a:latin typeface="Georgia"/>
                <a:cs typeface="Georgia"/>
              </a:rPr>
              <a:t>Carolinas </a:t>
            </a:r>
            <a:r>
              <a:rPr dirty="0" sz="3000" spc="-100" b="1" i="1">
                <a:solidFill>
                  <a:srgbClr val="FFFFFF"/>
                </a:solidFill>
                <a:latin typeface="Georgia"/>
                <a:cs typeface="Georgia"/>
              </a:rPr>
              <a:t>is </a:t>
            </a:r>
            <a:r>
              <a:rPr dirty="0" sz="3000" spc="-170" b="1" i="1">
                <a:solidFill>
                  <a:srgbClr val="FFFFFF"/>
                </a:solidFill>
                <a:latin typeface="Georgia"/>
                <a:cs typeface="Georgia"/>
              </a:rPr>
              <a:t>great. </a:t>
            </a:r>
            <a:r>
              <a:rPr dirty="0" sz="3000" spc="-235" b="1" i="1">
                <a:solidFill>
                  <a:srgbClr val="FFFFFF"/>
                </a:solidFill>
                <a:latin typeface="Georgia"/>
                <a:cs typeface="Georgia"/>
              </a:rPr>
              <a:t>We</a:t>
            </a:r>
            <a:r>
              <a:rPr dirty="0" sz="3000" spc="-470" b="1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000" spc="-95" b="1" i="1">
                <a:solidFill>
                  <a:srgbClr val="FFFFFF"/>
                </a:solidFill>
                <a:latin typeface="Georgia"/>
                <a:cs typeface="Georgia"/>
              </a:rPr>
              <a:t>have  </a:t>
            </a:r>
            <a:r>
              <a:rPr dirty="0" sz="3000" spc="-130" b="1" i="1">
                <a:solidFill>
                  <a:srgbClr val="FFFFFF"/>
                </a:solidFill>
                <a:latin typeface="Georgia"/>
                <a:cs typeface="Georgia"/>
              </a:rPr>
              <a:t>great </a:t>
            </a:r>
            <a:r>
              <a:rPr dirty="0" sz="3000" spc="-110" b="1" i="1">
                <a:solidFill>
                  <a:srgbClr val="FFFFFF"/>
                </a:solidFill>
                <a:latin typeface="Georgia"/>
                <a:cs typeface="Georgia"/>
              </a:rPr>
              <a:t>soil </a:t>
            </a:r>
            <a:r>
              <a:rPr dirty="0" sz="3000" spc="-135" b="1" i="1">
                <a:solidFill>
                  <a:srgbClr val="FFFFFF"/>
                </a:solidFill>
                <a:latin typeface="Georgia"/>
                <a:cs typeface="Georgia"/>
              </a:rPr>
              <a:t>and </a:t>
            </a:r>
            <a:r>
              <a:rPr dirty="0" sz="3000" spc="-140" b="1" i="1">
                <a:solidFill>
                  <a:srgbClr val="FFFFFF"/>
                </a:solidFill>
                <a:latin typeface="Georgia"/>
                <a:cs typeface="Georgia"/>
              </a:rPr>
              <a:t>we </a:t>
            </a:r>
            <a:r>
              <a:rPr dirty="0" sz="3000" spc="-80" b="1" i="1">
                <a:solidFill>
                  <a:srgbClr val="FFFFFF"/>
                </a:solidFill>
                <a:latin typeface="Georgia"/>
                <a:cs typeface="Georgia"/>
              </a:rPr>
              <a:t>can </a:t>
            </a:r>
            <a:r>
              <a:rPr dirty="0" sz="3000" spc="-190" b="1" i="1">
                <a:solidFill>
                  <a:srgbClr val="FFFFFF"/>
                </a:solidFill>
                <a:latin typeface="Georgia"/>
                <a:cs typeface="Georgia"/>
              </a:rPr>
              <a:t>grow </a:t>
            </a:r>
            <a:r>
              <a:rPr dirty="0" sz="3000" spc="-135" b="1" i="1">
                <a:solidFill>
                  <a:srgbClr val="FFFFFF"/>
                </a:solidFill>
                <a:latin typeface="Georgia"/>
                <a:cs typeface="Georgia"/>
              </a:rPr>
              <a:t>all </a:t>
            </a:r>
            <a:r>
              <a:rPr dirty="0" sz="3000" spc="-145" b="1" i="1">
                <a:solidFill>
                  <a:srgbClr val="FFFFFF"/>
                </a:solidFill>
                <a:latin typeface="Georgia"/>
                <a:cs typeface="Georgia"/>
              </a:rPr>
              <a:t>year</a:t>
            </a:r>
            <a:r>
              <a:rPr dirty="0" sz="3000" spc="-545" b="1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000" spc="-270" b="1" i="1">
                <a:solidFill>
                  <a:srgbClr val="FFFFFF"/>
                </a:solidFill>
                <a:latin typeface="Georgia"/>
                <a:cs typeface="Georgia"/>
              </a:rPr>
              <a:t>round.”</a:t>
            </a:r>
            <a:endParaRPr sz="3000">
              <a:latin typeface="Georgia"/>
              <a:cs typeface="Georgia"/>
            </a:endParaRPr>
          </a:p>
          <a:p>
            <a:pPr marL="469900">
              <a:lnSpc>
                <a:spcPct val="100000"/>
              </a:lnSpc>
              <a:tabLst>
                <a:tab pos="926465" algn="l"/>
              </a:tabLst>
            </a:pPr>
            <a:r>
              <a:rPr dirty="0" sz="3000" spc="-130" b="1" i="1">
                <a:solidFill>
                  <a:srgbClr val="FFFFFF"/>
                </a:solidFill>
                <a:latin typeface="Georgia"/>
                <a:cs typeface="Georgia"/>
              </a:rPr>
              <a:t>-	</a:t>
            </a:r>
            <a:r>
              <a:rPr dirty="0" sz="3000" spc="-145" b="1" i="1">
                <a:solidFill>
                  <a:srgbClr val="FFFFFF"/>
                </a:solidFill>
                <a:latin typeface="Georgia"/>
                <a:cs typeface="Georgia"/>
              </a:rPr>
              <a:t>Farmer</a:t>
            </a:r>
            <a:endParaRPr sz="3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/>
          <p:nvPr/>
        </p:nvSpPr>
        <p:spPr>
          <a:xfrm>
            <a:off x="11590439" y="3985018"/>
            <a:ext cx="2162175" cy="203200"/>
          </a:xfrm>
          <a:custGeom>
            <a:avLst/>
            <a:gdLst/>
            <a:ahLst/>
            <a:cxnLst/>
            <a:rect l="l" t="t" r="r" b="b"/>
            <a:pathLst>
              <a:path w="2162175" h="203200">
                <a:moveTo>
                  <a:pt x="0" y="202704"/>
                </a:moveTo>
                <a:lnTo>
                  <a:pt x="2162136" y="202704"/>
                </a:lnTo>
                <a:lnTo>
                  <a:pt x="2162136" y="0"/>
                </a:lnTo>
                <a:lnTo>
                  <a:pt x="0" y="0"/>
                </a:lnTo>
                <a:lnTo>
                  <a:pt x="0" y="20270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90451" y="4241762"/>
            <a:ext cx="1202690" cy="203200"/>
          </a:xfrm>
          <a:custGeom>
            <a:avLst/>
            <a:gdLst/>
            <a:ahLst/>
            <a:cxnLst/>
            <a:rect l="l" t="t" r="r" b="b"/>
            <a:pathLst>
              <a:path w="1202690" h="203200">
                <a:moveTo>
                  <a:pt x="0" y="202704"/>
                </a:moveTo>
                <a:lnTo>
                  <a:pt x="1202677" y="202704"/>
                </a:lnTo>
                <a:lnTo>
                  <a:pt x="1202677" y="0"/>
                </a:lnTo>
                <a:lnTo>
                  <a:pt x="0" y="0"/>
                </a:lnTo>
                <a:lnTo>
                  <a:pt x="0" y="20270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590451" y="4498517"/>
            <a:ext cx="1122045" cy="203200"/>
          </a:xfrm>
          <a:custGeom>
            <a:avLst/>
            <a:gdLst/>
            <a:ahLst/>
            <a:cxnLst/>
            <a:rect l="l" t="t" r="r" b="b"/>
            <a:pathLst>
              <a:path w="1122045" h="203200">
                <a:moveTo>
                  <a:pt x="0" y="202704"/>
                </a:moveTo>
                <a:lnTo>
                  <a:pt x="1121600" y="202704"/>
                </a:lnTo>
                <a:lnTo>
                  <a:pt x="1121600" y="0"/>
                </a:lnTo>
                <a:lnTo>
                  <a:pt x="0" y="0"/>
                </a:lnTo>
                <a:lnTo>
                  <a:pt x="0" y="20270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90451" y="4755286"/>
            <a:ext cx="932815" cy="203200"/>
          </a:xfrm>
          <a:custGeom>
            <a:avLst/>
            <a:gdLst/>
            <a:ahLst/>
            <a:cxnLst/>
            <a:rect l="l" t="t" r="r" b="b"/>
            <a:pathLst>
              <a:path w="932815" h="203200">
                <a:moveTo>
                  <a:pt x="0" y="202691"/>
                </a:moveTo>
                <a:lnTo>
                  <a:pt x="932421" y="202691"/>
                </a:lnTo>
                <a:lnTo>
                  <a:pt x="932421" y="0"/>
                </a:lnTo>
                <a:lnTo>
                  <a:pt x="0" y="0"/>
                </a:lnTo>
                <a:lnTo>
                  <a:pt x="0" y="202691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590451" y="5012042"/>
            <a:ext cx="784225" cy="203200"/>
          </a:xfrm>
          <a:custGeom>
            <a:avLst/>
            <a:gdLst/>
            <a:ahLst/>
            <a:cxnLst/>
            <a:rect l="l" t="t" r="r" b="b"/>
            <a:pathLst>
              <a:path w="784225" h="203200">
                <a:moveTo>
                  <a:pt x="0" y="202692"/>
                </a:moveTo>
                <a:lnTo>
                  <a:pt x="783767" y="202692"/>
                </a:lnTo>
                <a:lnTo>
                  <a:pt x="783767" y="0"/>
                </a:lnTo>
                <a:lnTo>
                  <a:pt x="0" y="0"/>
                </a:lnTo>
                <a:lnTo>
                  <a:pt x="0" y="20269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590451" y="5268772"/>
            <a:ext cx="405765" cy="203200"/>
          </a:xfrm>
          <a:custGeom>
            <a:avLst/>
            <a:gdLst/>
            <a:ahLst/>
            <a:cxnLst/>
            <a:rect l="l" t="t" r="r" b="b"/>
            <a:pathLst>
              <a:path w="405765" h="203200">
                <a:moveTo>
                  <a:pt x="0" y="202704"/>
                </a:moveTo>
                <a:lnTo>
                  <a:pt x="405396" y="202704"/>
                </a:lnTo>
                <a:lnTo>
                  <a:pt x="405396" y="0"/>
                </a:lnTo>
                <a:lnTo>
                  <a:pt x="0" y="0"/>
                </a:lnTo>
                <a:lnTo>
                  <a:pt x="0" y="20270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590451" y="5525528"/>
            <a:ext cx="283845" cy="203200"/>
          </a:xfrm>
          <a:custGeom>
            <a:avLst/>
            <a:gdLst/>
            <a:ahLst/>
            <a:cxnLst/>
            <a:rect l="l" t="t" r="r" b="b"/>
            <a:pathLst>
              <a:path w="283845" h="203200">
                <a:moveTo>
                  <a:pt x="0" y="202704"/>
                </a:moveTo>
                <a:lnTo>
                  <a:pt x="283781" y="202704"/>
                </a:lnTo>
                <a:lnTo>
                  <a:pt x="283781" y="0"/>
                </a:lnTo>
                <a:lnTo>
                  <a:pt x="0" y="0"/>
                </a:lnTo>
                <a:lnTo>
                  <a:pt x="0" y="20270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590451" y="5782284"/>
            <a:ext cx="243840" cy="203200"/>
          </a:xfrm>
          <a:custGeom>
            <a:avLst/>
            <a:gdLst/>
            <a:ahLst/>
            <a:cxnLst/>
            <a:rect l="l" t="t" r="r" b="b"/>
            <a:pathLst>
              <a:path w="243840" h="203200">
                <a:moveTo>
                  <a:pt x="0" y="202704"/>
                </a:moveTo>
                <a:lnTo>
                  <a:pt x="243243" y="202704"/>
                </a:lnTo>
                <a:lnTo>
                  <a:pt x="243243" y="0"/>
                </a:lnTo>
                <a:lnTo>
                  <a:pt x="0" y="0"/>
                </a:lnTo>
                <a:lnTo>
                  <a:pt x="0" y="20270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90451" y="6039053"/>
            <a:ext cx="216535" cy="203200"/>
          </a:xfrm>
          <a:custGeom>
            <a:avLst/>
            <a:gdLst/>
            <a:ahLst/>
            <a:cxnLst/>
            <a:rect l="l" t="t" r="r" b="b"/>
            <a:pathLst>
              <a:path w="216534" h="203200">
                <a:moveTo>
                  <a:pt x="0" y="202692"/>
                </a:moveTo>
                <a:lnTo>
                  <a:pt x="216217" y="202692"/>
                </a:lnTo>
                <a:lnTo>
                  <a:pt x="216217" y="0"/>
                </a:lnTo>
                <a:lnTo>
                  <a:pt x="0" y="0"/>
                </a:lnTo>
                <a:lnTo>
                  <a:pt x="0" y="20269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590451" y="6295796"/>
            <a:ext cx="135255" cy="203200"/>
          </a:xfrm>
          <a:custGeom>
            <a:avLst/>
            <a:gdLst/>
            <a:ahLst/>
            <a:cxnLst/>
            <a:rect l="l" t="t" r="r" b="b"/>
            <a:pathLst>
              <a:path w="135254" h="203200">
                <a:moveTo>
                  <a:pt x="0" y="202692"/>
                </a:moveTo>
                <a:lnTo>
                  <a:pt x="135127" y="202692"/>
                </a:lnTo>
                <a:lnTo>
                  <a:pt x="135127" y="0"/>
                </a:lnTo>
                <a:lnTo>
                  <a:pt x="0" y="0"/>
                </a:lnTo>
                <a:lnTo>
                  <a:pt x="0" y="20269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04760" y="4726901"/>
            <a:ext cx="3517900" cy="269240"/>
          </a:xfrm>
          <a:custGeom>
            <a:avLst/>
            <a:gdLst/>
            <a:ahLst/>
            <a:cxnLst/>
            <a:rect l="l" t="t" r="r" b="b"/>
            <a:pathLst>
              <a:path w="3517900" h="269239">
                <a:moveTo>
                  <a:pt x="0" y="268795"/>
                </a:moveTo>
                <a:lnTo>
                  <a:pt x="3517709" y="268795"/>
                </a:lnTo>
                <a:lnTo>
                  <a:pt x="3517709" y="0"/>
                </a:lnTo>
                <a:lnTo>
                  <a:pt x="0" y="0"/>
                </a:lnTo>
                <a:lnTo>
                  <a:pt x="0" y="268795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34153" y="5778703"/>
            <a:ext cx="175895" cy="210820"/>
          </a:xfrm>
          <a:custGeom>
            <a:avLst/>
            <a:gdLst/>
            <a:ahLst/>
            <a:cxnLst/>
            <a:rect l="l" t="t" r="r" b="b"/>
            <a:pathLst>
              <a:path w="175895" h="210820">
                <a:moveTo>
                  <a:pt x="0" y="210362"/>
                </a:moveTo>
                <a:lnTo>
                  <a:pt x="175298" y="210362"/>
                </a:lnTo>
                <a:lnTo>
                  <a:pt x="175298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956143" y="3978948"/>
          <a:ext cx="10674985" cy="2801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4975"/>
                <a:gridCol w="781685"/>
                <a:gridCol w="1184910"/>
                <a:gridCol w="41275"/>
                <a:gridCol w="93345"/>
                <a:gridCol w="104775"/>
                <a:gridCol w="210185"/>
                <a:gridCol w="116839"/>
                <a:gridCol w="490854"/>
                <a:gridCol w="514350"/>
                <a:gridCol w="315595"/>
                <a:gridCol w="1061084"/>
                <a:gridCol w="2293620"/>
                <a:gridCol w="1706245"/>
                <a:gridCol w="53975"/>
              </a:tblGrid>
              <a:tr h="235585">
                <a:tc>
                  <a:txBody>
                    <a:bodyPr/>
                    <a:lstStyle/>
                    <a:p>
                      <a:pPr algn="r" marR="48895">
                        <a:lnSpc>
                          <a:spcPts val="1710"/>
                        </a:lnSpc>
                      </a:pPr>
                      <a:r>
                        <a:rPr dirty="0" sz="1650" spc="-95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1650" spc="-75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165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3510">
                        <a:lnSpc>
                          <a:spcPts val="1710"/>
                        </a:lnSpc>
                      </a:pPr>
                      <a:r>
                        <a:rPr dirty="0" sz="1650" spc="-40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6680">
                        <a:lnSpc>
                          <a:spcPts val="1710"/>
                        </a:lnSpc>
                      </a:pP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7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4620">
                        <a:lnSpc>
                          <a:spcPts val="1755"/>
                        </a:lnSpc>
                      </a:pPr>
                      <a:r>
                        <a:rPr dirty="0" sz="1700" spc="-95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170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755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69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22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6700">
                <a:tc>
                  <a:txBody>
                    <a:bodyPr/>
                    <a:lstStyle/>
                    <a:p>
                      <a:pPr algn="r" marR="48895">
                        <a:lnSpc>
                          <a:spcPts val="1880"/>
                        </a:lnSpc>
                      </a:pPr>
                      <a:r>
                        <a:rPr dirty="0" sz="1650" spc="-95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165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ts val="1880"/>
                        </a:lnSpc>
                      </a:pP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6680">
                        <a:lnSpc>
                          <a:spcPts val="1895"/>
                        </a:lnSpc>
                      </a:pP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3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29539">
                        <a:lnSpc>
                          <a:spcPts val="1935"/>
                        </a:lnSpc>
                      </a:pPr>
                      <a:r>
                        <a:rPr dirty="0" sz="1700" spc="-85">
                          <a:latin typeface="Trebuchet MS"/>
                          <a:cs typeface="Trebuchet MS"/>
                        </a:rPr>
                        <a:t>Charlotte</a:t>
                      </a:r>
                      <a:r>
                        <a:rPr dirty="0" sz="1700" spc="-1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700" spc="175">
                          <a:latin typeface="Trebuchet MS"/>
                          <a:cs typeface="Trebuchet MS"/>
                        </a:rPr>
                        <a:t>MSA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8895">
                        <a:lnSpc>
                          <a:spcPts val="1935"/>
                        </a:lnSpc>
                      </a:pPr>
                      <a:r>
                        <a:rPr dirty="0" sz="1700" spc="0">
                          <a:latin typeface="Trebuchet MS"/>
                          <a:cs typeface="Trebuchet MS"/>
                        </a:rPr>
                        <a:t>$</a:t>
                      </a:r>
                      <a:r>
                        <a:rPr dirty="0" sz="1700" spc="3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700" spc="25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700" spc="5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1700" spc="5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sz="1700" spc="3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700" spc="25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700" spc="-2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1700" spc="-35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dirty="0" sz="1700" spc="-2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1700" spc="25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700" spc="35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1700" spc="-20">
                          <a:latin typeface="Trebuchet MS"/>
                          <a:cs typeface="Trebuchet MS"/>
                        </a:rPr>
                        <a:t>72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algn="r" marR="48895">
                        <a:lnSpc>
                          <a:spcPts val="1800"/>
                        </a:lnSpc>
                      </a:pPr>
                      <a:r>
                        <a:rPr dirty="0" sz="1650" spc="-65">
                          <a:latin typeface="Arial"/>
                          <a:cs typeface="Arial"/>
                        </a:rPr>
                        <a:t>Austin</a:t>
                      </a:r>
                      <a:r>
                        <a:rPr dirty="0" sz="165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52400">
                        <a:lnSpc>
                          <a:spcPts val="1800"/>
                        </a:lnSpc>
                      </a:pPr>
                      <a:r>
                        <a:rPr dirty="0" sz="1650" spc="-40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2870">
                        <a:lnSpc>
                          <a:spcPts val="1895"/>
                        </a:lnSpc>
                      </a:pP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333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255">
                        <a:lnSpc>
                          <a:spcPts val="1805"/>
                        </a:lnSpc>
                      </a:pPr>
                      <a:r>
                        <a:rPr dirty="0" sz="1700" spc="-95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1700" spc="-125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1700" spc="-2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805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00" spc="40">
                          <a:latin typeface="Arial"/>
                          <a:cs typeface="Arial"/>
                        </a:rPr>
                        <a:t>77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56540">
                <a:tc>
                  <a:txBody>
                    <a:bodyPr/>
                    <a:lstStyle/>
                    <a:p>
                      <a:pPr algn="r" marR="54610">
                        <a:lnSpc>
                          <a:spcPts val="1895"/>
                        </a:lnSpc>
                      </a:pPr>
                      <a:r>
                        <a:rPr dirty="0" sz="1650" spc="-65">
                          <a:latin typeface="Trebuchet MS"/>
                          <a:cs typeface="Trebuchet MS"/>
                        </a:rPr>
                        <a:t>Charlotte</a:t>
                      </a:r>
                      <a:r>
                        <a:rPr dirty="0" sz="165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50" spc="140">
                          <a:latin typeface="Trebuchet MS"/>
                          <a:cs typeface="Trebuchet MS"/>
                        </a:rPr>
                        <a:t>MSA</a:t>
                      </a:r>
                      <a:endParaRPr sz="16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6050">
                        <a:lnSpc>
                          <a:spcPts val="1895"/>
                        </a:lnSpc>
                      </a:pPr>
                      <a:r>
                        <a:rPr dirty="0" sz="1650" spc="-15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1650" spc="35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dirty="0" sz="1650" spc="-25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650" spc="1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sz="1650">
                          <a:latin typeface="Trebuchet MS"/>
                          <a:cs typeface="Trebuchet MS"/>
                        </a:rPr>
                        <a:t>%</a:t>
                      </a:r>
                      <a:endParaRPr sz="16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965">
                        <a:lnSpc>
                          <a:spcPts val="1895"/>
                        </a:lnSpc>
                      </a:pPr>
                      <a:r>
                        <a:rPr dirty="0" sz="1650" spc="35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dirty="0" sz="1650" spc="3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dirty="0" sz="1650" spc="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1650" spc="-1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650" spc="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1650" spc="-3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dirty="0" sz="1650">
                          <a:latin typeface="Trebuchet MS"/>
                          <a:cs typeface="Trebuchet MS"/>
                        </a:rPr>
                        <a:t>2</a:t>
                      </a:r>
                      <a:endParaRPr sz="16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4620">
                        <a:lnSpc>
                          <a:spcPts val="1925"/>
                        </a:lnSpc>
                      </a:pPr>
                      <a:r>
                        <a:rPr dirty="0" sz="1700" spc="-90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1700" spc="-1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95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5085">
                        <a:lnSpc>
                          <a:spcPts val="1925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700" spc="-4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66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56540">
                <a:tc>
                  <a:txBody>
                    <a:bodyPr/>
                    <a:lstStyle/>
                    <a:p>
                      <a:pPr algn="r" marR="48895">
                        <a:lnSpc>
                          <a:spcPts val="1895"/>
                        </a:lnSpc>
                      </a:pPr>
                      <a:r>
                        <a:rPr dirty="0" sz="1650" spc="-75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165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7955">
                        <a:lnSpc>
                          <a:spcPts val="1895"/>
                        </a:lnSpc>
                      </a:pPr>
                      <a:r>
                        <a:rPr dirty="0" sz="1650" spc="-5">
                          <a:latin typeface="Arial"/>
                          <a:cs typeface="Arial"/>
                        </a:rPr>
                        <a:t>44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0965">
                        <a:lnSpc>
                          <a:spcPts val="1895"/>
                        </a:lnSpc>
                      </a:pP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2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890">
                        <a:lnSpc>
                          <a:spcPts val="1925"/>
                        </a:lnSpc>
                      </a:pPr>
                      <a:r>
                        <a:rPr dirty="0" sz="1700" spc="-100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1700" spc="-75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1700" spc="-2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925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4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56540">
                <a:tc>
                  <a:txBody>
                    <a:bodyPr/>
                    <a:lstStyle/>
                    <a:p>
                      <a:pPr algn="r" marR="48895">
                        <a:lnSpc>
                          <a:spcPts val="1895"/>
                        </a:lnSpc>
                      </a:pPr>
                      <a:r>
                        <a:rPr dirty="0" sz="1650" spc="-95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1650" spc="-114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165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3510">
                        <a:lnSpc>
                          <a:spcPts val="1895"/>
                        </a:lnSpc>
                      </a:pP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2870">
                        <a:lnSpc>
                          <a:spcPts val="1895"/>
                        </a:lnSpc>
                      </a:pP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4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4620">
                        <a:lnSpc>
                          <a:spcPts val="1925"/>
                        </a:lnSpc>
                      </a:pPr>
                      <a:r>
                        <a:rPr dirty="0" sz="1700" spc="-114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1700" spc="-2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95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925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1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11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88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54635">
                <a:tc>
                  <a:txBody>
                    <a:bodyPr/>
                    <a:lstStyle/>
                    <a:p>
                      <a:pPr algn="r" marR="48895">
                        <a:lnSpc>
                          <a:spcPts val="1895"/>
                        </a:lnSpc>
                      </a:pPr>
                      <a:r>
                        <a:rPr dirty="0" sz="1650" spc="-110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165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ts val="1895"/>
                        </a:lnSpc>
                      </a:pP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8585">
                        <a:lnSpc>
                          <a:spcPts val="1895"/>
                        </a:lnSpc>
                      </a:pP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5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255">
                        <a:lnSpc>
                          <a:spcPts val="1910"/>
                        </a:lnSpc>
                      </a:pPr>
                      <a:r>
                        <a:rPr dirty="0" sz="1700" spc="-65">
                          <a:latin typeface="Arial"/>
                          <a:cs typeface="Arial"/>
                        </a:rPr>
                        <a:t>Austin</a:t>
                      </a:r>
                      <a:r>
                        <a:rPr dirty="0" sz="17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910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700" spc="1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,5</a:t>
                      </a:r>
                      <a:r>
                        <a:rPr dirty="0" sz="1700" spc="1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9240">
                <a:tc>
                  <a:txBody>
                    <a:bodyPr/>
                    <a:lstStyle/>
                    <a:p>
                      <a:pPr algn="r" marR="48895">
                        <a:lnSpc>
                          <a:spcPts val="1910"/>
                        </a:lnSpc>
                      </a:pPr>
                      <a:r>
                        <a:rPr dirty="0" sz="1650" spc="-100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165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3510">
                        <a:lnSpc>
                          <a:spcPts val="1910"/>
                        </a:lnSpc>
                      </a:pP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1125">
                        <a:lnSpc>
                          <a:spcPts val="1910"/>
                        </a:lnSpc>
                      </a:pP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93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4620">
                        <a:lnSpc>
                          <a:spcPts val="1950"/>
                        </a:lnSpc>
                      </a:pPr>
                      <a:r>
                        <a:rPr dirty="0" sz="1700" spc="-100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17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5085">
                        <a:lnSpc>
                          <a:spcPts val="1950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46379">
                <a:tc>
                  <a:txBody>
                    <a:bodyPr/>
                    <a:lstStyle/>
                    <a:p>
                      <a:pPr algn="r" marR="48895">
                        <a:lnSpc>
                          <a:spcPts val="1810"/>
                        </a:lnSpc>
                      </a:pPr>
                      <a:r>
                        <a:rPr dirty="0" sz="1650" spc="-100">
                          <a:latin typeface="Arial"/>
                          <a:cs typeface="Arial"/>
                        </a:rPr>
                        <a:t>New </a:t>
                      </a:r>
                      <a:r>
                        <a:rPr dirty="0" sz="1650" spc="-95">
                          <a:latin typeface="Arial"/>
                          <a:cs typeface="Arial"/>
                        </a:rPr>
                        <a:t>Orleans</a:t>
                      </a:r>
                      <a:r>
                        <a:rPr dirty="0" sz="165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7955">
                        <a:lnSpc>
                          <a:spcPts val="1810"/>
                        </a:lnSpc>
                      </a:pPr>
                      <a:r>
                        <a:rPr dirty="0" sz="1650" spc="-10">
                          <a:latin typeface="Arial"/>
                          <a:cs typeface="Arial"/>
                        </a:rPr>
                        <a:t>11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97790">
                        <a:lnSpc>
                          <a:spcPts val="1810"/>
                        </a:lnSpc>
                      </a:pPr>
                      <a:r>
                        <a:rPr dirty="0" sz="1650" spc="-15">
                          <a:latin typeface="Arial"/>
                          <a:cs typeface="Arial"/>
                        </a:rPr>
                        <a:t>22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6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255">
                        <a:lnSpc>
                          <a:spcPts val="1839"/>
                        </a:lnSpc>
                      </a:pPr>
                      <a:r>
                        <a:rPr dirty="0" sz="1700" spc="-25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1700" spc="-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839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5">
                          <a:latin typeface="Arial"/>
                          <a:cs typeface="Arial"/>
                        </a:rPr>
                        <a:t>222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4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55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350">
                <a:tc>
                  <a:txBody>
                    <a:bodyPr/>
                    <a:lstStyle/>
                    <a:p>
                      <a:pPr algn="r" marR="48895">
                        <a:lnSpc>
                          <a:spcPts val="1895"/>
                        </a:lnSpc>
                      </a:pPr>
                      <a:r>
                        <a:rPr dirty="0" sz="1650" spc="-100">
                          <a:latin typeface="Arial"/>
                          <a:cs typeface="Arial"/>
                        </a:rPr>
                        <a:t>Asheville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7955">
                        <a:lnSpc>
                          <a:spcPts val="1895"/>
                        </a:lnSpc>
                      </a:pP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97790">
                        <a:lnSpc>
                          <a:spcPts val="1895"/>
                        </a:lnSpc>
                      </a:pP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9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255">
                        <a:lnSpc>
                          <a:spcPts val="1930"/>
                        </a:lnSpc>
                      </a:pPr>
                      <a:r>
                        <a:rPr dirty="0" sz="1700" spc="-95">
                          <a:latin typeface="Arial"/>
                          <a:cs typeface="Arial"/>
                        </a:rPr>
                        <a:t>Asheville</a:t>
                      </a:r>
                      <a:r>
                        <a:rPr dirty="0" sz="17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5085">
                        <a:lnSpc>
                          <a:spcPts val="1930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00" spc="-4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700" spc="-1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00" spc="-4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50190">
                <a:tc>
                  <a:txBody>
                    <a:bodyPr/>
                    <a:lstStyle/>
                    <a:p>
                      <a:pPr algn="r" marR="48895">
                        <a:lnSpc>
                          <a:spcPts val="1870"/>
                        </a:lnSpc>
                      </a:pPr>
                      <a:r>
                        <a:rPr dirty="0" sz="1650" spc="-25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1650" spc="-1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50" spc="-85">
                          <a:latin typeface="Arial"/>
                          <a:cs typeface="Arial"/>
                        </a:rPr>
                        <a:t>MSA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53035">
                        <a:lnSpc>
                          <a:spcPts val="1870"/>
                        </a:lnSpc>
                      </a:pP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65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%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97790">
                        <a:lnSpc>
                          <a:spcPts val="1870"/>
                        </a:lnSpc>
                      </a:pPr>
                      <a:r>
                        <a:rPr dirty="0" sz="16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6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650" spc="4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650" spc="-4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650" spc="-40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650">
                          <a:latin typeface="Arial"/>
                          <a:cs typeface="Arial"/>
                        </a:rPr>
                        <a:t>6</a:t>
                      </a:r>
                      <a:endParaRPr sz="16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76200">
                      <a:solidFill>
                        <a:srgbClr val="1F135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1F135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4620">
                        <a:lnSpc>
                          <a:spcPts val="1870"/>
                        </a:lnSpc>
                      </a:pPr>
                      <a:r>
                        <a:rPr dirty="0" sz="1700" spc="-130">
                          <a:latin typeface="Arial"/>
                          <a:cs typeface="Arial"/>
                        </a:rPr>
                        <a:t>New </a:t>
                      </a:r>
                      <a:r>
                        <a:rPr dirty="0" sz="1700" spc="-80">
                          <a:latin typeface="Arial"/>
                          <a:cs typeface="Arial"/>
                        </a:rPr>
                        <a:t>Orleans</a:t>
                      </a:r>
                      <a:r>
                        <a:rPr dirty="0" sz="17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100">
                          <a:latin typeface="Arial"/>
                          <a:cs typeface="Arial"/>
                        </a:rPr>
                        <a:t>MSA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3180">
                        <a:lnSpc>
                          <a:spcPts val="1870"/>
                        </a:lnSpc>
                      </a:pPr>
                      <a:r>
                        <a:rPr dirty="0" sz="1700" spc="5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700" spc="40">
                          <a:latin typeface="Arial"/>
                          <a:cs typeface="Arial"/>
                        </a:rPr>
                        <a:t>77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700" spc="-4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700" spc="-4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00" spc="-2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81076">
                      <a:solidFill>
                        <a:srgbClr val="1F135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81076">
                      <a:solidFill>
                        <a:srgbClr val="1F135F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17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218288" y="3160637"/>
            <a:ext cx="50717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Farm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Acreage </a:t>
            </a:r>
            <a:r>
              <a:rPr dirty="0" sz="2400" spc="-20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30" b="1">
                <a:solidFill>
                  <a:srgbClr val="231F20"/>
                </a:solidFill>
                <a:latin typeface="Trebuchet MS"/>
                <a:cs typeface="Trebuchet MS"/>
              </a:rPr>
              <a:t>%</a:t>
            </a:r>
            <a:r>
              <a:rPr dirty="0" sz="2400" spc="-5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2400" spc="-85" b="1">
                <a:solidFill>
                  <a:srgbClr val="231F20"/>
                </a:solidFill>
                <a:latin typeface="Trebuchet MS"/>
                <a:cs typeface="Trebuchet MS"/>
              </a:rPr>
              <a:t>All </a:t>
            </a: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Land </a:t>
            </a: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Farms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41461" y="3160637"/>
            <a:ext cx="22498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Agricultural</a:t>
            </a:r>
            <a:r>
              <a:rPr dirty="0" sz="24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231F20"/>
                </a:solidFill>
                <a:latin typeface="Trebuchet MS"/>
                <a:cs typeface="Trebuchet MS"/>
              </a:rPr>
              <a:t>Sales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44422" y="1381759"/>
            <a:ext cx="12141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has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ingredients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150" b="1">
                <a:solidFill>
                  <a:srgbClr val="231F20"/>
                </a:solidFill>
                <a:latin typeface="Trebuchet MS"/>
                <a:cs typeface="Trebuchet MS"/>
              </a:rPr>
              <a:t>strong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3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40" b="1">
                <a:solidFill>
                  <a:srgbClr val="231F20"/>
                </a:solidFill>
                <a:latin typeface="Trebuchet MS"/>
                <a:cs typeface="Trebuchet MS"/>
              </a:rPr>
              <a:t>economy.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/>
          <p:nvPr/>
        </p:nvSpPr>
        <p:spPr>
          <a:xfrm>
            <a:off x="3905843" y="2161515"/>
            <a:ext cx="3856892" cy="525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904226" y="6803135"/>
            <a:ext cx="21717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Highest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Agriculture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Sales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18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44422" y="1381759"/>
            <a:ext cx="12141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has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ingredients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150" b="1">
                <a:solidFill>
                  <a:srgbClr val="231F20"/>
                </a:solidFill>
                <a:latin typeface="Trebuchet MS"/>
                <a:cs typeface="Trebuchet MS"/>
              </a:rPr>
              <a:t>strong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3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40" b="1">
                <a:solidFill>
                  <a:srgbClr val="231F20"/>
                </a:solidFill>
                <a:latin typeface="Trebuchet MS"/>
                <a:cs typeface="Trebuchet MS"/>
              </a:rPr>
              <a:t>economy.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/>
          <p:nvPr/>
        </p:nvSpPr>
        <p:spPr>
          <a:xfrm>
            <a:off x="12421475" y="3808895"/>
            <a:ext cx="1751964" cy="151130"/>
          </a:xfrm>
          <a:custGeom>
            <a:avLst/>
            <a:gdLst/>
            <a:ahLst/>
            <a:cxnLst/>
            <a:rect l="l" t="t" r="r" b="b"/>
            <a:pathLst>
              <a:path w="1751965" h="151129">
                <a:moveTo>
                  <a:pt x="0" y="150812"/>
                </a:moveTo>
                <a:lnTo>
                  <a:pt x="1751723" y="150812"/>
                </a:lnTo>
                <a:lnTo>
                  <a:pt x="1751723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421475" y="4006113"/>
            <a:ext cx="1218565" cy="151130"/>
          </a:xfrm>
          <a:custGeom>
            <a:avLst/>
            <a:gdLst/>
            <a:ahLst/>
            <a:cxnLst/>
            <a:rect l="l" t="t" r="r" b="b"/>
            <a:pathLst>
              <a:path w="1218565" h="151129">
                <a:moveTo>
                  <a:pt x="0" y="150812"/>
                </a:moveTo>
                <a:lnTo>
                  <a:pt x="1218095" y="150812"/>
                </a:lnTo>
                <a:lnTo>
                  <a:pt x="1218095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421475" y="4203331"/>
            <a:ext cx="1032510" cy="151130"/>
          </a:xfrm>
          <a:custGeom>
            <a:avLst/>
            <a:gdLst/>
            <a:ahLst/>
            <a:cxnLst/>
            <a:rect l="l" t="t" r="r" b="b"/>
            <a:pathLst>
              <a:path w="1032509" h="151129">
                <a:moveTo>
                  <a:pt x="0" y="150812"/>
                </a:moveTo>
                <a:lnTo>
                  <a:pt x="1032471" y="150812"/>
                </a:lnTo>
                <a:lnTo>
                  <a:pt x="1032471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421475" y="4400537"/>
            <a:ext cx="1009650" cy="151130"/>
          </a:xfrm>
          <a:custGeom>
            <a:avLst/>
            <a:gdLst/>
            <a:ahLst/>
            <a:cxnLst/>
            <a:rect l="l" t="t" r="r" b="b"/>
            <a:pathLst>
              <a:path w="1009650" h="151129">
                <a:moveTo>
                  <a:pt x="0" y="150812"/>
                </a:moveTo>
                <a:lnTo>
                  <a:pt x="1009269" y="150812"/>
                </a:lnTo>
                <a:lnTo>
                  <a:pt x="1009269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421475" y="4597755"/>
            <a:ext cx="777875" cy="151130"/>
          </a:xfrm>
          <a:custGeom>
            <a:avLst/>
            <a:gdLst/>
            <a:ahLst/>
            <a:cxnLst/>
            <a:rect l="l" t="t" r="r" b="b"/>
            <a:pathLst>
              <a:path w="777875" h="151129">
                <a:moveTo>
                  <a:pt x="0" y="150812"/>
                </a:moveTo>
                <a:lnTo>
                  <a:pt x="777252" y="150812"/>
                </a:lnTo>
                <a:lnTo>
                  <a:pt x="777252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421475" y="4794973"/>
            <a:ext cx="638175" cy="151130"/>
          </a:xfrm>
          <a:custGeom>
            <a:avLst/>
            <a:gdLst/>
            <a:ahLst/>
            <a:cxnLst/>
            <a:rect l="l" t="t" r="r" b="b"/>
            <a:pathLst>
              <a:path w="638175" h="151129">
                <a:moveTo>
                  <a:pt x="0" y="150812"/>
                </a:moveTo>
                <a:lnTo>
                  <a:pt x="638048" y="150812"/>
                </a:lnTo>
                <a:lnTo>
                  <a:pt x="638048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421475" y="4992179"/>
            <a:ext cx="626745" cy="151130"/>
          </a:xfrm>
          <a:custGeom>
            <a:avLst/>
            <a:gdLst/>
            <a:ahLst/>
            <a:cxnLst/>
            <a:rect l="l" t="t" r="r" b="b"/>
            <a:pathLst>
              <a:path w="626744" h="151129">
                <a:moveTo>
                  <a:pt x="0" y="150812"/>
                </a:moveTo>
                <a:lnTo>
                  <a:pt x="626452" y="150812"/>
                </a:lnTo>
                <a:lnTo>
                  <a:pt x="626452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421475" y="5189397"/>
            <a:ext cx="591820" cy="151130"/>
          </a:xfrm>
          <a:custGeom>
            <a:avLst/>
            <a:gdLst/>
            <a:ahLst/>
            <a:cxnLst/>
            <a:rect l="l" t="t" r="r" b="b"/>
            <a:pathLst>
              <a:path w="591819" h="151129">
                <a:moveTo>
                  <a:pt x="0" y="150812"/>
                </a:moveTo>
                <a:lnTo>
                  <a:pt x="591642" y="150812"/>
                </a:lnTo>
                <a:lnTo>
                  <a:pt x="591642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421475" y="5386616"/>
            <a:ext cx="534035" cy="151130"/>
          </a:xfrm>
          <a:custGeom>
            <a:avLst/>
            <a:gdLst/>
            <a:ahLst/>
            <a:cxnLst/>
            <a:rect l="l" t="t" r="r" b="b"/>
            <a:pathLst>
              <a:path w="534034" h="151129">
                <a:moveTo>
                  <a:pt x="0" y="150812"/>
                </a:moveTo>
                <a:lnTo>
                  <a:pt x="533641" y="150812"/>
                </a:lnTo>
                <a:lnTo>
                  <a:pt x="533641" y="0"/>
                </a:lnTo>
                <a:lnTo>
                  <a:pt x="0" y="0"/>
                </a:lnTo>
                <a:lnTo>
                  <a:pt x="0" y="15081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421475" y="5583834"/>
            <a:ext cx="522605" cy="145415"/>
          </a:xfrm>
          <a:custGeom>
            <a:avLst/>
            <a:gdLst/>
            <a:ahLst/>
            <a:cxnLst/>
            <a:rect l="l" t="t" r="r" b="b"/>
            <a:pathLst>
              <a:path w="522604" h="145414">
                <a:moveTo>
                  <a:pt x="0" y="145262"/>
                </a:moveTo>
                <a:lnTo>
                  <a:pt x="522046" y="145262"/>
                </a:lnTo>
                <a:lnTo>
                  <a:pt x="522046" y="0"/>
                </a:lnTo>
                <a:lnTo>
                  <a:pt x="0" y="0"/>
                </a:lnTo>
                <a:lnTo>
                  <a:pt x="0" y="1452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51396" y="3792450"/>
          <a:ext cx="11970385" cy="1958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7595"/>
                <a:gridCol w="851534"/>
                <a:gridCol w="231775"/>
                <a:gridCol w="150494"/>
                <a:gridCol w="382269"/>
                <a:gridCol w="127000"/>
                <a:gridCol w="208280"/>
                <a:gridCol w="452119"/>
                <a:gridCol w="202564"/>
                <a:gridCol w="2447925"/>
                <a:gridCol w="932179"/>
                <a:gridCol w="556259"/>
                <a:gridCol w="358775"/>
                <a:gridCol w="68579"/>
                <a:gridCol w="80009"/>
                <a:gridCol w="196215"/>
                <a:gridCol w="92075"/>
                <a:gridCol w="127000"/>
                <a:gridCol w="266065"/>
                <a:gridCol w="683895"/>
                <a:gridCol w="1473834"/>
                <a:gridCol w="978534"/>
              </a:tblGrid>
              <a:tr h="189865">
                <a:tc>
                  <a:txBody>
                    <a:bodyPr/>
                    <a:lstStyle/>
                    <a:p>
                      <a:pPr algn="r" marR="90170">
                        <a:lnSpc>
                          <a:spcPts val="1385"/>
                        </a:lnSpc>
                      </a:pPr>
                      <a:r>
                        <a:rPr dirty="0" sz="1250" spc="1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250" spc="-1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50" spc="-35">
                          <a:latin typeface="Arial"/>
                          <a:cs typeface="Arial"/>
                        </a:rPr>
                        <a:t>in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1385"/>
                        </a:lnSpc>
                      </a:pPr>
                      <a:r>
                        <a:rPr dirty="0" sz="1250" spc="40">
                          <a:latin typeface="Arial"/>
                          <a:cs typeface="Arial"/>
                        </a:rPr>
                        <a:t>947,897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ts val="1385"/>
                        </a:lnSpc>
                      </a:pPr>
                      <a:r>
                        <a:rPr dirty="0" sz="1250" spc="-70">
                          <a:latin typeface="Arial"/>
                          <a:cs typeface="Arial"/>
                        </a:rPr>
                        <a:t>Hennepin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25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70">
                          <a:latin typeface="Arial"/>
                          <a:cs typeface="Arial"/>
                        </a:rPr>
                        <a:t>(Minneapolis)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ts val="138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-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3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ts val="1385"/>
                        </a:lnSpc>
                      </a:pPr>
                      <a:r>
                        <a:rPr dirty="0" sz="1250" spc="-70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125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3660">
                        <a:lnSpc>
                          <a:spcPts val="1385"/>
                        </a:lnSpc>
                      </a:pPr>
                      <a:r>
                        <a:rPr dirty="0" sz="1250" spc="-1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55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36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4455">
                        <a:lnSpc>
                          <a:spcPts val="1440"/>
                        </a:lnSpc>
                      </a:pPr>
                      <a:r>
                        <a:rPr dirty="0" sz="1250" spc="15">
                          <a:latin typeface="Trebuchet MS"/>
                          <a:cs typeface="Trebuchet MS"/>
                        </a:rPr>
                        <a:t>C</a:t>
                      </a:r>
                      <a:r>
                        <a:rPr dirty="0" sz="1250" spc="-25">
                          <a:latin typeface="Trebuchet MS"/>
                          <a:cs typeface="Trebuchet MS"/>
                        </a:rPr>
                        <a:t>h</a:t>
                      </a:r>
                      <a:r>
                        <a:rPr dirty="0" sz="1250" spc="-2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250" spc="-15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1250" spc="15">
                          <a:latin typeface="Trebuchet MS"/>
                          <a:cs typeface="Trebuchet MS"/>
                        </a:rPr>
                        <a:t>l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dirty="0" sz="1250" spc="15">
                          <a:latin typeface="Trebuchet MS"/>
                          <a:cs typeface="Trebuchet MS"/>
                        </a:rPr>
                        <a:t>tte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440"/>
                        </a:lnSpc>
                      </a:pPr>
                      <a:r>
                        <a:rPr dirty="0" sz="1250" spc="100">
                          <a:latin typeface="Trebuchet MS"/>
                          <a:cs typeface="Trebuchet MS"/>
                        </a:rPr>
                        <a:t>842,029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ts val="1440"/>
                        </a:lnSpc>
                      </a:pPr>
                      <a:r>
                        <a:rPr dirty="0" sz="1250" spc="-55">
                          <a:latin typeface="Arial"/>
                          <a:cs typeface="Arial"/>
                        </a:rPr>
                        <a:t>Travis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25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45">
                          <a:latin typeface="Arial"/>
                          <a:cs typeface="Arial"/>
                        </a:rPr>
                        <a:t>(Austin)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ts val="1440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99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3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6835">
                        <a:lnSpc>
                          <a:spcPts val="1440"/>
                        </a:lnSpc>
                      </a:pPr>
                      <a:r>
                        <a:rPr dirty="0" sz="1250" spc="-40">
                          <a:latin typeface="Trebuchet MS"/>
                          <a:cs typeface="Trebuchet MS"/>
                        </a:rPr>
                        <a:t>Charlotte</a:t>
                      </a:r>
                      <a:r>
                        <a:rPr dirty="0" sz="12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140">
                          <a:latin typeface="Trebuchet MS"/>
                          <a:cs typeface="Trebuchet MS"/>
                        </a:rPr>
                        <a:t>MSA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6200">
                        <a:lnSpc>
                          <a:spcPts val="1440"/>
                        </a:lnSpc>
                      </a:pPr>
                      <a:r>
                        <a:rPr dirty="0" sz="1250" spc="25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1250" spc="-4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3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dirty="0" sz="1250" spc="3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1250" spc="-4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dirty="0" sz="1250" spc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4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A7AC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890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250" spc="-3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250" spc="-4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250" spc="-2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250" spc="1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e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435"/>
                        </a:lnSpc>
                      </a:pPr>
                      <a:r>
                        <a:rPr dirty="0" sz="1250" spc="60">
                          <a:latin typeface="Arial"/>
                          <a:cs typeface="Arial"/>
                        </a:rPr>
                        <a:t>595,070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0010">
                        <a:lnSpc>
                          <a:spcPts val="1435"/>
                        </a:lnSpc>
                      </a:pPr>
                      <a:r>
                        <a:rPr dirty="0" sz="1250" spc="-40">
                          <a:latin typeface="Trebuchet MS"/>
                          <a:cs typeface="Trebuchet MS"/>
                        </a:rPr>
                        <a:t>Mecklenburg </a:t>
                      </a:r>
                      <a:r>
                        <a:rPr dirty="0" sz="1250" spc="-25">
                          <a:latin typeface="Trebuchet MS"/>
                          <a:cs typeface="Trebuchet MS"/>
                        </a:rPr>
                        <a:t>County</a:t>
                      </a:r>
                      <a:r>
                        <a:rPr dirty="0" sz="12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45">
                          <a:latin typeface="Trebuchet MS"/>
                          <a:cs typeface="Trebuchet MS"/>
                        </a:rPr>
                        <a:t>(Charlotte)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6360">
                        <a:lnSpc>
                          <a:spcPts val="1435"/>
                        </a:lnSpc>
                      </a:pPr>
                      <a:r>
                        <a:rPr dirty="0" sz="1250" spc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250" spc="-4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2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sz="1250" spc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1250" spc="3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1250" spc="-4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25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5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ts val="1435"/>
                        </a:lnSpc>
                      </a:pPr>
                      <a:r>
                        <a:rPr dirty="0" sz="1250" spc="-75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125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6858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115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5090">
                        <a:lnSpc>
                          <a:spcPts val="1435"/>
                        </a:lnSpc>
                      </a:pPr>
                      <a:r>
                        <a:rPr dirty="0" sz="1250" spc="-75">
                          <a:latin typeface="Arial"/>
                          <a:cs typeface="Arial"/>
                        </a:rPr>
                        <a:t>Kansas</a:t>
                      </a:r>
                      <a:r>
                        <a:rPr dirty="0" sz="125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City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481,360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ts val="1435"/>
                        </a:lnSpc>
                      </a:pPr>
                      <a:r>
                        <a:rPr dirty="0" sz="1250" spc="-60">
                          <a:latin typeface="Arial"/>
                          <a:cs typeface="Arial"/>
                        </a:rPr>
                        <a:t>Wake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25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85">
                          <a:latin typeface="Arial"/>
                          <a:cs typeface="Arial"/>
                        </a:rPr>
                        <a:t>(Raleigh)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8890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1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ts val="1435"/>
                        </a:lnSpc>
                      </a:pPr>
                      <a:r>
                        <a:rPr dirty="0" sz="1250" spc="-35">
                          <a:latin typeface="Arial"/>
                          <a:cs typeface="Arial"/>
                        </a:rPr>
                        <a:t>Austin</a:t>
                      </a:r>
                      <a:r>
                        <a:rPr dirty="0" sz="12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175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5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5725">
                        <a:lnSpc>
                          <a:spcPts val="1435"/>
                        </a:lnSpc>
                      </a:pPr>
                      <a:r>
                        <a:rPr dirty="0" sz="1250" spc="-3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50" spc="1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50" spc="-4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50" spc="-3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h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435"/>
                        </a:lnSpc>
                      </a:pPr>
                      <a:r>
                        <a:rPr dirty="0" sz="1250" spc="75">
                          <a:latin typeface="Arial"/>
                          <a:cs typeface="Arial"/>
                        </a:rPr>
                        <a:t>458,862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5725">
                        <a:lnSpc>
                          <a:spcPts val="1435"/>
                        </a:lnSpc>
                      </a:pPr>
                      <a:r>
                        <a:rPr dirty="0" sz="1250" spc="-75">
                          <a:latin typeface="Arial"/>
                          <a:cs typeface="Arial"/>
                        </a:rPr>
                        <a:t>Milwaukee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25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75">
                          <a:latin typeface="Arial"/>
                          <a:cs typeface="Arial"/>
                        </a:rPr>
                        <a:t>(Milkwaukee)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0010">
                        <a:lnSpc>
                          <a:spcPts val="1435"/>
                        </a:lnSpc>
                      </a:pPr>
                      <a:r>
                        <a:rPr dirty="0" sz="1250" spc="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448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ts val="1435"/>
                        </a:lnSpc>
                      </a:pPr>
                      <a:r>
                        <a:rPr dirty="0" sz="1250" spc="-75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125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556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,5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2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890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250" spc="-3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50" spc="1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50" spc="-1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50" spc="-4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250" spc="-35">
                          <a:latin typeface="Arial"/>
                          <a:cs typeface="Arial"/>
                        </a:rPr>
                        <a:t>is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413,645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ts val="1435"/>
                        </a:lnSpc>
                      </a:pPr>
                      <a:r>
                        <a:rPr dirty="0" sz="1250" spc="-10">
                          <a:latin typeface="Arial"/>
                          <a:cs typeface="Arial"/>
                        </a:rPr>
                        <a:t>Hartford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2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latin typeface="Arial"/>
                          <a:cs typeface="Arial"/>
                        </a:rPr>
                        <a:t>(Hartford)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8265">
                        <a:lnSpc>
                          <a:spcPts val="1435"/>
                        </a:lnSpc>
                      </a:pP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89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ts val="1435"/>
                        </a:lnSpc>
                      </a:pPr>
                      <a:r>
                        <a:rPr dirty="0" sz="1250" spc="-90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125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302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6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4455">
                        <a:lnSpc>
                          <a:spcPts val="1435"/>
                        </a:lnSpc>
                      </a:pPr>
                      <a:r>
                        <a:rPr dirty="0" sz="1250" spc="-70"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125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70">
                          <a:latin typeface="Arial"/>
                          <a:cs typeface="Arial"/>
                        </a:rPr>
                        <a:t>Orleans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391,495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ts val="1435"/>
                        </a:lnSpc>
                      </a:pPr>
                      <a:r>
                        <a:rPr dirty="0" sz="1250" spc="-45">
                          <a:latin typeface="Arial"/>
                          <a:cs typeface="Arial"/>
                        </a:rPr>
                        <a:t>Monroe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25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55">
                          <a:latin typeface="Arial"/>
                          <a:cs typeface="Arial"/>
                        </a:rPr>
                        <a:t>(Rochester)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ts val="1435"/>
                        </a:lnSpc>
                      </a:pP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7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915">
                        <a:lnSpc>
                          <a:spcPts val="1435"/>
                        </a:lnSpc>
                      </a:pPr>
                      <a:r>
                        <a:rPr dirty="0" sz="1250" spc="-70">
                          <a:latin typeface="Arial"/>
                          <a:cs typeface="Arial"/>
                        </a:rPr>
                        <a:t>New Orleans</a:t>
                      </a:r>
                      <a:r>
                        <a:rPr dirty="0" sz="12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175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883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3820">
                        <a:lnSpc>
                          <a:spcPts val="1435"/>
                        </a:lnSpc>
                      </a:pPr>
                      <a:r>
                        <a:rPr dirty="0" sz="1250" spc="-3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50" spc="-2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250" spc="-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50" spc="-1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er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1435"/>
                        </a:lnSpc>
                      </a:pPr>
                      <a:r>
                        <a:rPr dirty="0" sz="1250" spc="75">
                          <a:latin typeface="Arial"/>
                          <a:cs typeface="Arial"/>
                        </a:rPr>
                        <a:t>208,886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ts val="1435"/>
                        </a:lnSpc>
                      </a:pPr>
                      <a:r>
                        <a:rPr dirty="0" sz="1250" spc="-35">
                          <a:latin typeface="Arial"/>
                          <a:cs typeface="Arial"/>
                        </a:rPr>
                        <a:t>Jackson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 </a:t>
                      </a:r>
                      <a:r>
                        <a:rPr dirty="0" sz="1250" spc="-75">
                          <a:latin typeface="Arial"/>
                          <a:cs typeface="Arial"/>
                        </a:rPr>
                        <a:t>(Kansas</a:t>
                      </a:r>
                      <a:r>
                        <a:rPr dirty="0" sz="12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50">
                          <a:latin typeface="Arial"/>
                          <a:cs typeface="Arial"/>
                        </a:rPr>
                        <a:t>City)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9535">
                        <a:lnSpc>
                          <a:spcPts val="1435"/>
                        </a:lnSpc>
                      </a:pPr>
                      <a:r>
                        <a:rPr dirty="0" sz="1250" spc="5">
                          <a:latin typeface="Arial"/>
                          <a:cs typeface="Arial"/>
                        </a:rPr>
                        <a:t>69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1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915">
                        <a:lnSpc>
                          <a:spcPts val="1435"/>
                        </a:lnSpc>
                      </a:pPr>
                      <a:r>
                        <a:rPr dirty="0" sz="1250" spc="-10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125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302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 spc="-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6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r" marR="85725">
                        <a:lnSpc>
                          <a:spcPts val="1435"/>
                        </a:lnSpc>
                      </a:pPr>
                      <a:r>
                        <a:rPr dirty="0" sz="1250" spc="-60">
                          <a:latin typeface="Arial"/>
                          <a:cs typeface="Arial"/>
                        </a:rPr>
                        <a:t>Grand</a:t>
                      </a:r>
                      <a:r>
                        <a:rPr dirty="0" sz="125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90">
                          <a:latin typeface="Arial"/>
                          <a:cs typeface="Arial"/>
                        </a:rPr>
                        <a:t>Rapids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196,458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ts val="1435"/>
                        </a:lnSpc>
                      </a:pPr>
                      <a:r>
                        <a:rPr dirty="0" sz="1250" spc="-35">
                          <a:latin typeface="Arial"/>
                          <a:cs typeface="Arial"/>
                        </a:rPr>
                        <a:t>Kent </a:t>
                      </a:r>
                      <a:r>
                        <a:rPr dirty="0" sz="1250" spc="-40">
                          <a:latin typeface="Arial"/>
                          <a:cs typeface="Arial"/>
                        </a:rPr>
                        <a:t>County </a:t>
                      </a:r>
                      <a:r>
                        <a:rPr dirty="0" sz="1250" spc="-60">
                          <a:latin typeface="Arial"/>
                          <a:cs typeface="Arial"/>
                        </a:rPr>
                        <a:t>(Grand</a:t>
                      </a:r>
                      <a:r>
                        <a:rPr dirty="0" sz="12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90">
                          <a:latin typeface="Arial"/>
                          <a:cs typeface="Arial"/>
                        </a:rPr>
                        <a:t>Rapids)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5725">
                        <a:lnSpc>
                          <a:spcPts val="1435"/>
                        </a:lnSpc>
                      </a:pPr>
                      <a:r>
                        <a:rPr dirty="0" sz="1250" spc="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4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3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915">
                        <a:lnSpc>
                          <a:spcPts val="1435"/>
                        </a:lnSpc>
                      </a:pPr>
                      <a:r>
                        <a:rPr dirty="0" sz="1250" spc="-50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125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3660">
                        <a:lnSpc>
                          <a:spcPts val="143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-1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9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algn="r" marR="83185">
                        <a:lnSpc>
                          <a:spcPts val="1395"/>
                        </a:lnSpc>
                      </a:pPr>
                      <a:r>
                        <a:rPr dirty="0" sz="1250" spc="-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250" spc="1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50" spc="-45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ord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ts val="1395"/>
                        </a:lnSpc>
                      </a:pPr>
                      <a:r>
                        <a:rPr dirty="0" sz="1250" spc="5">
                          <a:latin typeface="Arial"/>
                          <a:cs typeface="Arial"/>
                        </a:rPr>
                        <a:t>123,287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86360">
                        <a:lnSpc>
                          <a:spcPts val="1395"/>
                        </a:lnSpc>
                      </a:pPr>
                      <a:r>
                        <a:rPr dirty="0" sz="1250" spc="-70">
                          <a:latin typeface="Arial"/>
                          <a:cs typeface="Arial"/>
                        </a:rPr>
                        <a:t>Orleans </a:t>
                      </a:r>
                      <a:r>
                        <a:rPr dirty="0" sz="1250" spc="-65">
                          <a:latin typeface="Arial"/>
                          <a:cs typeface="Arial"/>
                        </a:rPr>
                        <a:t>Parish (New</a:t>
                      </a:r>
                      <a:r>
                        <a:rPr dirty="0" sz="125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75">
                          <a:latin typeface="Arial"/>
                          <a:cs typeface="Arial"/>
                        </a:rPr>
                        <a:t>Orleans)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ts val="1395"/>
                        </a:lnSpc>
                      </a:pPr>
                      <a:r>
                        <a:rPr dirty="0" sz="1250" spc="-1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95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ts val="1395"/>
                        </a:lnSpc>
                      </a:pPr>
                      <a:r>
                        <a:rPr dirty="0" sz="1250" spc="-60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1250" spc="-90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125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latin typeface="Arial"/>
                          <a:cs typeface="Arial"/>
                        </a:rPr>
                        <a:t>MSA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3025">
                        <a:lnSpc>
                          <a:spcPts val="1395"/>
                        </a:lnSpc>
                      </a:pPr>
                      <a:r>
                        <a:rPr dirty="0" sz="125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3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250" spc="3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250" spc="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250" spc="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250">
                          <a:latin typeface="Arial"/>
                          <a:cs typeface="Arial"/>
                        </a:rPr>
                        <a:t>9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19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44500" y="2781300"/>
            <a:ext cx="13360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Population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4422" y="1381759"/>
            <a:ext cx="12141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has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ingredients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150" b="1">
                <a:solidFill>
                  <a:srgbClr val="231F20"/>
                </a:solidFill>
                <a:latin typeface="Trebuchet MS"/>
                <a:cs typeface="Trebuchet MS"/>
              </a:rPr>
              <a:t>strong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3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40" b="1">
                <a:solidFill>
                  <a:srgbClr val="231F20"/>
                </a:solidFill>
                <a:latin typeface="Trebuchet MS"/>
                <a:cs typeface="Trebuchet MS"/>
              </a:rPr>
              <a:t>economy.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52479" y="3296527"/>
            <a:ext cx="5549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Cities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9225" y="3296527"/>
            <a:ext cx="13652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Core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Counties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91170" y="3296527"/>
            <a:ext cx="1309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5" b="1">
                <a:solidFill>
                  <a:srgbClr val="231F20"/>
                </a:solidFill>
                <a:latin typeface="Trebuchet MS"/>
                <a:cs typeface="Trebuchet MS"/>
              </a:rPr>
              <a:t>MSA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Regions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99035" y="1381759"/>
            <a:ext cx="124326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49545" marR="5080" indent="-5237480">
              <a:lnSpc>
                <a:spcPct val="100000"/>
              </a:lnSpc>
              <a:spcBef>
                <a:spcPts val="100"/>
              </a:spcBef>
            </a:pP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region </a:t>
            </a:r>
            <a:r>
              <a:rPr dirty="0" sz="3600" spc="-220" b="1">
                <a:solidFill>
                  <a:srgbClr val="231F20"/>
                </a:solidFill>
                <a:latin typeface="Trebuchet MS"/>
                <a:cs typeface="Trebuchet MS"/>
              </a:rPr>
              <a:t>underperforms </a:t>
            </a:r>
            <a:r>
              <a:rPr dirty="0" sz="3600" spc="-3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600" spc="-335" b="1">
                <a:solidFill>
                  <a:srgbClr val="231F20"/>
                </a:solidFill>
                <a:latin typeface="Trebuchet MS"/>
                <a:cs typeface="Trebuchet MS"/>
              </a:rPr>
              <a:t>key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economy  </a:t>
            </a: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indicators.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2120" y="5733034"/>
            <a:ext cx="377825" cy="193675"/>
          </a:xfrm>
          <a:custGeom>
            <a:avLst/>
            <a:gdLst/>
            <a:ahLst/>
            <a:cxnLst/>
            <a:rect l="l" t="t" r="r" b="b"/>
            <a:pathLst>
              <a:path w="377825" h="193675">
                <a:moveTo>
                  <a:pt x="0" y="193446"/>
                </a:moveTo>
                <a:lnTo>
                  <a:pt x="377215" y="193446"/>
                </a:lnTo>
                <a:lnTo>
                  <a:pt x="377215" y="0"/>
                </a:lnTo>
                <a:lnTo>
                  <a:pt x="0" y="0"/>
                </a:lnTo>
                <a:lnTo>
                  <a:pt x="0" y="19344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4737" y="5945822"/>
            <a:ext cx="4197985" cy="224790"/>
          </a:xfrm>
          <a:custGeom>
            <a:avLst/>
            <a:gdLst/>
            <a:ahLst/>
            <a:cxnLst/>
            <a:rect l="l" t="t" r="r" b="b"/>
            <a:pathLst>
              <a:path w="4197985" h="224789">
                <a:moveTo>
                  <a:pt x="0" y="224180"/>
                </a:moveTo>
                <a:lnTo>
                  <a:pt x="4197705" y="224180"/>
                </a:lnTo>
                <a:lnTo>
                  <a:pt x="4197705" y="0"/>
                </a:lnTo>
                <a:lnTo>
                  <a:pt x="0" y="0"/>
                </a:lnTo>
                <a:lnTo>
                  <a:pt x="0" y="224180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82120" y="5965164"/>
            <a:ext cx="396875" cy="193675"/>
          </a:xfrm>
          <a:custGeom>
            <a:avLst/>
            <a:gdLst/>
            <a:ahLst/>
            <a:cxnLst/>
            <a:rect l="l" t="t" r="r" b="b"/>
            <a:pathLst>
              <a:path w="396875" h="193675">
                <a:moveTo>
                  <a:pt x="0" y="193446"/>
                </a:moveTo>
                <a:lnTo>
                  <a:pt x="396557" y="193446"/>
                </a:lnTo>
                <a:lnTo>
                  <a:pt x="396557" y="0"/>
                </a:lnTo>
                <a:lnTo>
                  <a:pt x="0" y="0"/>
                </a:lnTo>
                <a:lnTo>
                  <a:pt x="0" y="19344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20794" y="2780098"/>
            <a:ext cx="553910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spc="-20" b="1">
                <a:solidFill>
                  <a:srgbClr val="282781"/>
                </a:solidFill>
                <a:latin typeface="Trebuchet MS"/>
                <a:cs typeface="Trebuchet MS"/>
              </a:rPr>
              <a:t>DIRECT-T0-CONSUMER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50" b="1">
                <a:solidFill>
                  <a:srgbClr val="282781"/>
                </a:solidFill>
                <a:latin typeface="Trebuchet MS"/>
                <a:cs typeface="Trebuchet MS"/>
              </a:rPr>
              <a:t>SALES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IN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282781"/>
                </a:solidFill>
                <a:latin typeface="Trebuchet MS"/>
                <a:cs typeface="Trebuchet MS"/>
              </a:rPr>
              <a:t>BENCHMARK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5" b="1">
                <a:solidFill>
                  <a:srgbClr val="282781"/>
                </a:solidFill>
                <a:latin typeface="Trebuchet MS"/>
                <a:cs typeface="Trebuchet MS"/>
              </a:rPr>
              <a:t>COMMUNITIES:  </a:t>
            </a:r>
            <a:r>
              <a:rPr dirty="0" sz="1600" spc="50" b="1">
                <a:solidFill>
                  <a:srgbClr val="282781"/>
                </a:solidFill>
                <a:latin typeface="Trebuchet MS"/>
                <a:cs typeface="Trebuchet MS"/>
              </a:rPr>
              <a:t>SALES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AND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PERCENT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82781"/>
                </a:solidFill>
                <a:latin typeface="Trebuchet MS"/>
                <a:cs typeface="Trebuchet MS"/>
              </a:rPr>
              <a:t>OF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85" b="1">
                <a:solidFill>
                  <a:srgbClr val="282781"/>
                </a:solidFill>
                <a:latin typeface="Trebuchet MS"/>
                <a:cs typeface="Trebuchet MS"/>
              </a:rPr>
              <a:t>TOTAL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40" b="1">
                <a:solidFill>
                  <a:srgbClr val="282781"/>
                </a:solidFill>
                <a:latin typeface="Trebuchet MS"/>
                <a:cs typeface="Trebuchet MS"/>
              </a:rPr>
              <a:t>AGRICULTURE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50" b="1">
                <a:solidFill>
                  <a:srgbClr val="282781"/>
                </a:solidFill>
                <a:latin typeface="Trebuchet MS"/>
                <a:cs typeface="Trebuchet MS"/>
              </a:rPr>
              <a:t>SALES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28185" y="3631856"/>
            <a:ext cx="2663190" cy="194945"/>
          </a:xfrm>
          <a:custGeom>
            <a:avLst/>
            <a:gdLst/>
            <a:ahLst/>
            <a:cxnLst/>
            <a:rect l="l" t="t" r="r" b="b"/>
            <a:pathLst>
              <a:path w="2663190" h="194945">
                <a:moveTo>
                  <a:pt x="0" y="194856"/>
                </a:moveTo>
                <a:lnTo>
                  <a:pt x="2663063" y="194856"/>
                </a:lnTo>
                <a:lnTo>
                  <a:pt x="2663063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28185" y="3870007"/>
            <a:ext cx="2435860" cy="194945"/>
          </a:xfrm>
          <a:custGeom>
            <a:avLst/>
            <a:gdLst/>
            <a:ahLst/>
            <a:cxnLst/>
            <a:rect l="l" t="t" r="r" b="b"/>
            <a:pathLst>
              <a:path w="2435859" h="194945">
                <a:moveTo>
                  <a:pt x="0" y="194856"/>
                </a:moveTo>
                <a:lnTo>
                  <a:pt x="2435720" y="194856"/>
                </a:lnTo>
                <a:lnTo>
                  <a:pt x="2435720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628185" y="4108170"/>
            <a:ext cx="2273935" cy="194945"/>
          </a:xfrm>
          <a:custGeom>
            <a:avLst/>
            <a:gdLst/>
            <a:ahLst/>
            <a:cxnLst/>
            <a:rect l="l" t="t" r="r" b="b"/>
            <a:pathLst>
              <a:path w="2273934" h="194945">
                <a:moveTo>
                  <a:pt x="0" y="194856"/>
                </a:moveTo>
                <a:lnTo>
                  <a:pt x="2273338" y="194856"/>
                </a:lnTo>
                <a:lnTo>
                  <a:pt x="2273338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628185" y="4346333"/>
            <a:ext cx="1948814" cy="194945"/>
          </a:xfrm>
          <a:custGeom>
            <a:avLst/>
            <a:gdLst/>
            <a:ahLst/>
            <a:cxnLst/>
            <a:rect l="l" t="t" r="r" b="b"/>
            <a:pathLst>
              <a:path w="1948815" h="194945">
                <a:moveTo>
                  <a:pt x="0" y="194856"/>
                </a:moveTo>
                <a:lnTo>
                  <a:pt x="1948573" y="194856"/>
                </a:lnTo>
                <a:lnTo>
                  <a:pt x="1948573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628185" y="4584484"/>
            <a:ext cx="1061085" cy="194945"/>
          </a:xfrm>
          <a:custGeom>
            <a:avLst/>
            <a:gdLst/>
            <a:ahLst/>
            <a:cxnLst/>
            <a:rect l="l" t="t" r="r" b="b"/>
            <a:pathLst>
              <a:path w="1061084" h="194945">
                <a:moveTo>
                  <a:pt x="0" y="194856"/>
                </a:moveTo>
                <a:lnTo>
                  <a:pt x="1060894" y="194856"/>
                </a:lnTo>
                <a:lnTo>
                  <a:pt x="1060894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628185" y="4822647"/>
            <a:ext cx="595630" cy="194945"/>
          </a:xfrm>
          <a:custGeom>
            <a:avLst/>
            <a:gdLst/>
            <a:ahLst/>
            <a:cxnLst/>
            <a:rect l="l" t="t" r="r" b="b"/>
            <a:pathLst>
              <a:path w="595629" h="194945">
                <a:moveTo>
                  <a:pt x="0" y="194856"/>
                </a:moveTo>
                <a:lnTo>
                  <a:pt x="595401" y="194856"/>
                </a:lnTo>
                <a:lnTo>
                  <a:pt x="595401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628185" y="5060810"/>
            <a:ext cx="433070" cy="194945"/>
          </a:xfrm>
          <a:custGeom>
            <a:avLst/>
            <a:gdLst/>
            <a:ahLst/>
            <a:cxnLst/>
            <a:rect l="l" t="t" r="r" b="b"/>
            <a:pathLst>
              <a:path w="433070" h="194945">
                <a:moveTo>
                  <a:pt x="0" y="194856"/>
                </a:moveTo>
                <a:lnTo>
                  <a:pt x="433019" y="194856"/>
                </a:lnTo>
                <a:lnTo>
                  <a:pt x="433019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737805" y="5277307"/>
            <a:ext cx="2879725" cy="249554"/>
          </a:xfrm>
          <a:custGeom>
            <a:avLst/>
            <a:gdLst/>
            <a:ahLst/>
            <a:cxnLst/>
            <a:rect l="l" t="t" r="r" b="b"/>
            <a:pathLst>
              <a:path w="2879725" h="249554">
                <a:moveTo>
                  <a:pt x="0" y="248996"/>
                </a:moveTo>
                <a:lnTo>
                  <a:pt x="2879559" y="248996"/>
                </a:lnTo>
                <a:lnTo>
                  <a:pt x="2879559" y="0"/>
                </a:lnTo>
                <a:lnTo>
                  <a:pt x="0" y="0"/>
                </a:lnTo>
                <a:lnTo>
                  <a:pt x="0" y="248996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628185" y="5298973"/>
            <a:ext cx="379095" cy="194945"/>
          </a:xfrm>
          <a:custGeom>
            <a:avLst/>
            <a:gdLst/>
            <a:ahLst/>
            <a:cxnLst/>
            <a:rect l="l" t="t" r="r" b="b"/>
            <a:pathLst>
              <a:path w="379095" h="194945">
                <a:moveTo>
                  <a:pt x="0" y="194856"/>
                </a:moveTo>
                <a:lnTo>
                  <a:pt x="378891" y="194856"/>
                </a:lnTo>
                <a:lnTo>
                  <a:pt x="378891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628185" y="5537123"/>
            <a:ext cx="379095" cy="194945"/>
          </a:xfrm>
          <a:custGeom>
            <a:avLst/>
            <a:gdLst/>
            <a:ahLst/>
            <a:cxnLst/>
            <a:rect l="l" t="t" r="r" b="b"/>
            <a:pathLst>
              <a:path w="379095" h="194945">
                <a:moveTo>
                  <a:pt x="0" y="194856"/>
                </a:moveTo>
                <a:lnTo>
                  <a:pt x="378891" y="194856"/>
                </a:lnTo>
                <a:lnTo>
                  <a:pt x="378891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628185" y="5775287"/>
            <a:ext cx="227329" cy="194945"/>
          </a:xfrm>
          <a:custGeom>
            <a:avLst/>
            <a:gdLst/>
            <a:ahLst/>
            <a:cxnLst/>
            <a:rect l="l" t="t" r="r" b="b"/>
            <a:pathLst>
              <a:path w="227329" h="194945">
                <a:moveTo>
                  <a:pt x="0" y="194856"/>
                </a:moveTo>
                <a:lnTo>
                  <a:pt x="227329" y="194856"/>
                </a:lnTo>
                <a:lnTo>
                  <a:pt x="227329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628185" y="6013450"/>
            <a:ext cx="216535" cy="194945"/>
          </a:xfrm>
          <a:custGeom>
            <a:avLst/>
            <a:gdLst/>
            <a:ahLst/>
            <a:cxnLst/>
            <a:rect l="l" t="t" r="r" b="b"/>
            <a:pathLst>
              <a:path w="216534" h="194945">
                <a:moveTo>
                  <a:pt x="0" y="194856"/>
                </a:moveTo>
                <a:lnTo>
                  <a:pt x="216509" y="194856"/>
                </a:lnTo>
                <a:lnTo>
                  <a:pt x="216509" y="0"/>
                </a:lnTo>
                <a:lnTo>
                  <a:pt x="0" y="0"/>
                </a:lnTo>
                <a:lnTo>
                  <a:pt x="0" y="19485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429874" y="3621393"/>
          <a:ext cx="9193530" cy="2131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0680"/>
                <a:gridCol w="854709"/>
                <a:gridCol w="1367789"/>
                <a:gridCol w="116204"/>
                <a:gridCol w="86995"/>
                <a:gridCol w="207645"/>
                <a:gridCol w="440054"/>
                <a:gridCol w="232410"/>
                <a:gridCol w="251460"/>
                <a:gridCol w="222250"/>
                <a:gridCol w="898525"/>
                <a:gridCol w="1988184"/>
                <a:gridCol w="896620"/>
              </a:tblGrid>
              <a:tr h="234950">
                <a:tc>
                  <a:txBody>
                    <a:bodyPr/>
                    <a:lstStyle/>
                    <a:p>
                      <a:pPr algn="r" marR="125095">
                        <a:lnSpc>
                          <a:spcPts val="1750"/>
                        </a:lnSpc>
                      </a:pPr>
                      <a:r>
                        <a:rPr dirty="0" sz="1500" spc="-15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15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6215">
                        <a:lnSpc>
                          <a:spcPts val="1750"/>
                        </a:lnSpc>
                      </a:pPr>
                      <a:r>
                        <a:rPr dirty="0" sz="1500" spc="1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75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,1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660"/>
                        </a:lnSpc>
                      </a:pPr>
                      <a:r>
                        <a:rPr dirty="0" sz="1500" spc="-15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15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60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0005">
                        <a:lnSpc>
                          <a:spcPts val="1660"/>
                        </a:lnSpc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3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31775">
                <a:tc>
                  <a:txBody>
                    <a:bodyPr/>
                    <a:lstStyle/>
                    <a:p>
                      <a:pPr algn="r" marR="125095">
                        <a:lnSpc>
                          <a:spcPts val="1730"/>
                        </a:lnSpc>
                      </a:pPr>
                      <a:r>
                        <a:rPr dirty="0" sz="1500" spc="-70">
                          <a:latin typeface="Arial"/>
                          <a:cs typeface="Arial"/>
                        </a:rPr>
                        <a:t>Asheville</a:t>
                      </a:r>
                      <a:r>
                        <a:rPr dirty="0" sz="15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3040">
                        <a:lnSpc>
                          <a:spcPts val="1730"/>
                        </a:lnSpc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0800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22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685"/>
                        </a:lnSpc>
                      </a:pPr>
                      <a:r>
                        <a:rPr dirty="0" sz="1500" spc="-55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15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8895">
                        <a:lnSpc>
                          <a:spcPts val="1685"/>
                        </a:lnSpc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3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35">
                          <a:latin typeface="Arial"/>
                          <a:cs typeface="Arial"/>
                        </a:rPr>
                        <a:t>98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31775">
                <a:tc>
                  <a:txBody>
                    <a:bodyPr/>
                    <a:lstStyle/>
                    <a:p>
                      <a:pPr algn="r" marR="125095">
                        <a:lnSpc>
                          <a:spcPts val="1730"/>
                        </a:lnSpc>
                      </a:pPr>
                      <a:r>
                        <a:rPr dirty="0" sz="1500" spc="-95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15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4945">
                        <a:lnSpc>
                          <a:spcPts val="1730"/>
                        </a:lnSpc>
                      </a:pP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730"/>
                        </a:lnSpc>
                      </a:pPr>
                      <a:r>
                        <a:rPr dirty="0" sz="1500" spc="-80">
                          <a:latin typeface="Arial"/>
                          <a:cs typeface="Arial"/>
                        </a:rPr>
                        <a:t>Asheville</a:t>
                      </a:r>
                      <a:r>
                        <a:rPr dirty="0" sz="15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5085">
                        <a:lnSpc>
                          <a:spcPts val="1730"/>
                        </a:lnSpc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3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34315">
                <a:tc>
                  <a:txBody>
                    <a:bodyPr/>
                    <a:lstStyle/>
                    <a:p>
                      <a:pPr algn="r" marR="125095">
                        <a:lnSpc>
                          <a:spcPts val="1745"/>
                        </a:lnSpc>
                      </a:pPr>
                      <a:r>
                        <a:rPr dirty="0" sz="1500" spc="-90">
                          <a:latin typeface="Arial"/>
                          <a:cs typeface="Arial"/>
                        </a:rPr>
                        <a:t>New </a:t>
                      </a:r>
                      <a:r>
                        <a:rPr dirty="0" sz="1500" spc="-75">
                          <a:latin typeface="Arial"/>
                          <a:cs typeface="Arial"/>
                        </a:rPr>
                        <a:t>Orleans</a:t>
                      </a:r>
                      <a:r>
                        <a:rPr dirty="0" sz="15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4945">
                        <a:lnSpc>
                          <a:spcPts val="1745"/>
                        </a:lnSpc>
                      </a:pP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44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,1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750"/>
                        </a:lnSpc>
                      </a:pPr>
                      <a:r>
                        <a:rPr dirty="0" sz="1500" spc="-70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1500" spc="-90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15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60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1275">
                        <a:lnSpc>
                          <a:spcPts val="1750"/>
                        </a:lnSpc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00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37490">
                <a:tc>
                  <a:txBody>
                    <a:bodyPr/>
                    <a:lstStyle/>
                    <a:p>
                      <a:pPr algn="r" marR="125095">
                        <a:lnSpc>
                          <a:spcPts val="1725"/>
                        </a:lnSpc>
                      </a:pPr>
                      <a:r>
                        <a:rPr dirty="0" sz="1500" spc="-60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15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3040">
                        <a:lnSpc>
                          <a:spcPts val="1725"/>
                        </a:lnSpc>
                      </a:pP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0800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dirty="0" sz="1500" spc="-75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15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60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40640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4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237490">
                <a:tc>
                  <a:txBody>
                    <a:bodyPr/>
                    <a:lstStyle/>
                    <a:p>
                      <a:pPr algn="r" marR="125095">
                        <a:lnSpc>
                          <a:spcPts val="1680"/>
                        </a:lnSpc>
                      </a:pPr>
                      <a:r>
                        <a:rPr dirty="0" sz="1500" spc="-75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1500" spc="-100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15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3040">
                        <a:lnSpc>
                          <a:spcPts val="1680"/>
                        </a:lnSpc>
                      </a:pP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dirty="0" sz="1500" spc="-80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15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60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46355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5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237490">
                <a:tc>
                  <a:txBody>
                    <a:bodyPr/>
                    <a:lstStyle/>
                    <a:p>
                      <a:pPr algn="r" marR="125095">
                        <a:lnSpc>
                          <a:spcPts val="1635"/>
                        </a:lnSpc>
                      </a:pPr>
                      <a:r>
                        <a:rPr dirty="0" sz="1500" spc="-85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15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3040">
                        <a:lnSpc>
                          <a:spcPts val="1635"/>
                        </a:lnSpc>
                      </a:pP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0800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7335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dirty="0" sz="1500" spc="-75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1500" spc="-60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15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36830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$1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6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237490">
                <a:tc>
                  <a:txBody>
                    <a:bodyPr/>
                    <a:lstStyle/>
                    <a:p>
                      <a:pPr algn="r" marR="125095">
                        <a:lnSpc>
                          <a:spcPts val="1585"/>
                        </a:lnSpc>
                      </a:pPr>
                      <a:r>
                        <a:rPr dirty="0" sz="1500" spc="-40">
                          <a:latin typeface="Arial"/>
                          <a:cs typeface="Arial"/>
                        </a:rPr>
                        <a:t>Austin</a:t>
                      </a:r>
                      <a:r>
                        <a:rPr dirty="0" sz="15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89865">
                        <a:lnSpc>
                          <a:spcPts val="1585"/>
                        </a:lnSpc>
                      </a:pP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66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88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2415">
                        <a:lnSpc>
                          <a:spcPts val="1764"/>
                        </a:lnSpc>
                        <a:spcBef>
                          <a:spcPts val="5"/>
                        </a:spcBef>
                      </a:pPr>
                      <a:r>
                        <a:rPr dirty="0" sz="1500" spc="-50">
                          <a:latin typeface="Trebuchet MS"/>
                          <a:cs typeface="Trebuchet MS"/>
                        </a:rPr>
                        <a:t>Charlotte</a:t>
                      </a:r>
                      <a:r>
                        <a:rPr dirty="0" sz="150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500" spc="150">
                          <a:latin typeface="Trebuchet MS"/>
                          <a:cs typeface="Trebuchet MS"/>
                        </a:rPr>
                        <a:t>MSA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ts val="1764"/>
                        </a:lnSpc>
                        <a:spcBef>
                          <a:spcPts val="5"/>
                        </a:spcBef>
                      </a:pPr>
                      <a:r>
                        <a:rPr dirty="0" sz="1500" spc="-20">
                          <a:latin typeface="Trebuchet MS"/>
                          <a:cs typeface="Trebuchet MS"/>
                        </a:rPr>
                        <a:t>$</a:t>
                      </a:r>
                      <a:r>
                        <a:rPr dirty="0" sz="1500" spc="-3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500" spc="-2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500" spc="-40">
                          <a:latin typeface="Trebuchet MS"/>
                          <a:cs typeface="Trebuchet MS"/>
                        </a:rPr>
                        <a:t>57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solidFill>
                      <a:srgbClr val="F9A7AC"/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r" marR="125095">
                        <a:lnSpc>
                          <a:spcPts val="1520"/>
                        </a:lnSpc>
                      </a:pPr>
                      <a:r>
                        <a:rPr dirty="0" sz="1500" spc="-90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1500" spc="-1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93040">
                        <a:lnSpc>
                          <a:spcPts val="1520"/>
                        </a:lnSpc>
                      </a:pPr>
                      <a:r>
                        <a:rPr dirty="0" sz="1500" spc="1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0800">
                        <a:lnSpc>
                          <a:spcPts val="1730"/>
                        </a:lnSpc>
                      </a:pPr>
                      <a:r>
                        <a:rPr dirty="0" sz="1500" spc="-3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</a:t>
                      </a:r>
                      <a:r>
                        <a:rPr dirty="0" sz="1500" spc="-2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000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F13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6700">
                        <a:lnSpc>
                          <a:spcPts val="1515"/>
                        </a:lnSpc>
                        <a:spcBef>
                          <a:spcPts val="5"/>
                        </a:spcBef>
                      </a:pPr>
                      <a:r>
                        <a:rPr dirty="0" sz="1500" spc="-90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15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algn="r" marR="40640">
                        <a:lnSpc>
                          <a:spcPts val="1515"/>
                        </a:lnSpc>
                        <a:spcBef>
                          <a:spcPts val="5"/>
                        </a:spcBef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$1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3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4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20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1429874" y="5725879"/>
          <a:ext cx="9193530" cy="45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3220"/>
                <a:gridCol w="879475"/>
                <a:gridCol w="6680834"/>
              </a:tblGrid>
              <a:tr h="221615">
                <a:tc>
                  <a:txBody>
                    <a:bodyPr/>
                    <a:lstStyle/>
                    <a:p>
                      <a:pPr algn="r" marR="127635">
                        <a:lnSpc>
                          <a:spcPts val="1645"/>
                        </a:lnSpc>
                      </a:pPr>
                      <a:r>
                        <a:rPr dirty="0" sz="1500" spc="-80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1500" spc="-70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15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MSA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ts val="1645"/>
                        </a:lnSpc>
                      </a:pPr>
                      <a:r>
                        <a:rPr dirty="0" sz="1500" spc="-80">
                          <a:latin typeface="Arial"/>
                          <a:cs typeface="Arial"/>
                        </a:rPr>
                        <a:t>0.47%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40005">
                        <a:lnSpc>
                          <a:spcPts val="1480"/>
                        </a:lnSpc>
                        <a:spcBef>
                          <a:spcPts val="165"/>
                        </a:spcBef>
                        <a:tabLst>
                          <a:tab pos="4347210" algn="l"/>
                          <a:tab pos="5895340" algn="l"/>
                        </a:tabLst>
                      </a:pPr>
                      <a:r>
                        <a:rPr dirty="0" baseline="11111" sz="2250" spc="-44">
                          <a:latin typeface="Arial"/>
                          <a:cs typeface="Arial"/>
                        </a:rPr>
                        <a:t>$</a:t>
                      </a:r>
                      <a:r>
                        <a:rPr dirty="0" baseline="11111" sz="2250">
                          <a:latin typeface="Arial"/>
                          <a:cs typeface="Arial"/>
                        </a:rPr>
                        <a:t>3</a:t>
                      </a:r>
                      <a:r>
                        <a:rPr dirty="0" baseline="11111" sz="2250" spc="15">
                          <a:latin typeface="Arial"/>
                          <a:cs typeface="Arial"/>
                        </a:rPr>
                        <a:t>,</a:t>
                      </a:r>
                      <a:r>
                        <a:rPr dirty="0" baseline="11111" sz="2250" spc="37">
                          <a:latin typeface="Arial"/>
                          <a:cs typeface="Arial"/>
                        </a:rPr>
                        <a:t>6</a:t>
                      </a:r>
                      <a:r>
                        <a:rPr dirty="0" baseline="11111" sz="2250" spc="37">
                          <a:latin typeface="Arial"/>
                          <a:cs typeface="Arial"/>
                        </a:rPr>
                        <a:t>9</a:t>
                      </a:r>
                      <a:r>
                        <a:rPr dirty="0" baseline="11111" sz="2250">
                          <a:latin typeface="Arial"/>
                          <a:cs typeface="Arial"/>
                        </a:rPr>
                        <a:t>8</a:t>
                      </a:r>
                      <a:r>
                        <a:rPr dirty="0" baseline="11111" sz="2250" spc="15">
                          <a:latin typeface="Arial"/>
                          <a:cs typeface="Arial"/>
                        </a:rPr>
                        <a:t>,</a:t>
                      </a:r>
                      <a:r>
                        <a:rPr dirty="0" baseline="11111" sz="2250" spc="22">
                          <a:latin typeface="Arial"/>
                          <a:cs typeface="Arial"/>
                        </a:rPr>
                        <a:t>0</a:t>
                      </a:r>
                      <a:r>
                        <a:rPr dirty="0" baseline="11111" sz="2250" spc="22">
                          <a:latin typeface="Arial"/>
                          <a:cs typeface="Arial"/>
                        </a:rPr>
                        <a:t>0</a:t>
                      </a:r>
                      <a:r>
                        <a:rPr dirty="0" baseline="11111" sz="2250">
                          <a:latin typeface="Arial"/>
                          <a:cs typeface="Arial"/>
                        </a:rPr>
                        <a:t>0</a:t>
                      </a:r>
                      <a:r>
                        <a:rPr dirty="0" baseline="11111" sz="2250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500" spc="-3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500" spc="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5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-3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</a:tr>
              <a:tr h="227965">
                <a:tc>
                  <a:txBody>
                    <a:bodyPr/>
                    <a:lstStyle/>
                    <a:p>
                      <a:pPr algn="r" marR="121920">
                        <a:lnSpc>
                          <a:spcPts val="1695"/>
                        </a:lnSpc>
                      </a:pPr>
                      <a:r>
                        <a:rPr dirty="0" sz="1500" spc="-55">
                          <a:latin typeface="Trebuchet MS"/>
                          <a:cs typeface="Trebuchet MS"/>
                        </a:rPr>
                        <a:t>Charlotte</a:t>
                      </a:r>
                      <a:r>
                        <a:rPr dirty="0" sz="15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500" spc="150">
                          <a:latin typeface="Trebuchet MS"/>
                          <a:cs typeface="Trebuchet MS"/>
                        </a:rPr>
                        <a:t>MSA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ts val="1695"/>
                        </a:lnSpc>
                      </a:pPr>
                      <a:r>
                        <a:rPr dirty="0" sz="1500" spc="50">
                          <a:latin typeface="Trebuchet MS"/>
                          <a:cs typeface="Trebuchet MS"/>
                        </a:rPr>
                        <a:t>0.32%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830">
                        <a:lnSpc>
                          <a:spcPts val="1405"/>
                        </a:lnSpc>
                        <a:spcBef>
                          <a:spcPts val="290"/>
                        </a:spcBef>
                        <a:tabLst>
                          <a:tab pos="3828415" algn="l"/>
                          <a:tab pos="5874385" algn="l"/>
                        </a:tabLst>
                      </a:pPr>
                      <a:r>
                        <a:rPr dirty="0" baseline="12962" sz="2250" spc="-52">
                          <a:latin typeface="Trebuchet MS"/>
                          <a:cs typeface="Trebuchet MS"/>
                        </a:rPr>
                        <a:t>$</a:t>
                      </a:r>
                      <a:r>
                        <a:rPr dirty="0" baseline="12962" sz="2250" spc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dirty="0" baseline="12962" sz="2250" spc="-52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baseline="12962" sz="2250" spc="-3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baseline="12962" sz="2250" spc="-3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baseline="12962" sz="2250" spc="-37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baseline="12962" sz="2250" spc="-52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baseline="12962" sz="2250" spc="-22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baseline="12962" sz="2250" spc="-22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baseline="12962" sz="2250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baseline="12962" sz="2250">
                          <a:latin typeface="Trebuchet MS"/>
                          <a:cs typeface="Trebuchet MS"/>
                        </a:rPr>
                        <a:t>	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Ne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5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500" spc="-2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500" spc="-1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500" spc="1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5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1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$</a:t>
                      </a:r>
                      <a:r>
                        <a:rPr dirty="0" sz="1500" spc="-40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500" spc="30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50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9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36830"/>
                </a:tc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8290052" y="2780098"/>
            <a:ext cx="416814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spc="-20" b="1">
                <a:solidFill>
                  <a:srgbClr val="282781"/>
                </a:solidFill>
                <a:latin typeface="Trebuchet MS"/>
                <a:cs typeface="Trebuchet MS"/>
              </a:rPr>
              <a:t>DIRECT-T0-CONSUMER </a:t>
            </a:r>
            <a:r>
              <a:rPr dirty="0" sz="1600" spc="50" b="1">
                <a:solidFill>
                  <a:srgbClr val="282781"/>
                </a:solidFill>
                <a:latin typeface="Trebuchet MS"/>
                <a:cs typeface="Trebuchet MS"/>
              </a:rPr>
              <a:t>SALES</a:t>
            </a:r>
            <a:r>
              <a:rPr dirty="0" sz="1600" spc="-38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IN </a:t>
            </a:r>
            <a:r>
              <a:rPr dirty="0" sz="1600" spc="-5" b="1">
                <a:solidFill>
                  <a:srgbClr val="282781"/>
                </a:solidFill>
                <a:latin typeface="Trebuchet MS"/>
                <a:cs typeface="Trebuchet MS"/>
              </a:rPr>
              <a:t>BENCHMARK  </a:t>
            </a:r>
            <a:r>
              <a:rPr dirty="0" sz="1600" spc="-35" b="1">
                <a:solidFill>
                  <a:srgbClr val="282781"/>
                </a:solidFill>
                <a:latin typeface="Trebuchet MS"/>
                <a:cs typeface="Trebuchet MS"/>
              </a:rPr>
              <a:t>COMMUNITIES: </a:t>
            </a:r>
            <a:r>
              <a:rPr dirty="0" sz="1600" spc="50" b="1">
                <a:solidFill>
                  <a:srgbClr val="282781"/>
                </a:solidFill>
                <a:latin typeface="Trebuchet MS"/>
                <a:cs typeface="Trebuchet MS"/>
              </a:rPr>
              <a:t>SALES</a:t>
            </a:r>
            <a:r>
              <a:rPr dirty="0" sz="1600" spc="-35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25" b="1">
                <a:solidFill>
                  <a:srgbClr val="282781"/>
                </a:solidFill>
                <a:latin typeface="Trebuchet MS"/>
                <a:cs typeface="Trebuchet MS"/>
              </a:rPr>
              <a:t>PER CAPITA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3624" y="6677914"/>
            <a:ext cx="1211707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90" b="1" i="1">
                <a:solidFill>
                  <a:srgbClr val="EF463D"/>
                </a:solidFill>
                <a:latin typeface="Georgia"/>
                <a:cs typeface="Georgia"/>
              </a:rPr>
              <a:t>Direct-to-consumer </a:t>
            </a:r>
            <a:r>
              <a:rPr dirty="0" sz="2400" spc="-95" b="1" i="1">
                <a:solidFill>
                  <a:srgbClr val="EF463D"/>
                </a:solidFill>
                <a:latin typeface="Georgia"/>
                <a:cs typeface="Georgia"/>
              </a:rPr>
              <a:t>sales </a:t>
            </a:r>
            <a:r>
              <a:rPr dirty="0" sz="2400" spc="-100" b="1" i="1">
                <a:solidFill>
                  <a:srgbClr val="EF463D"/>
                </a:solidFill>
                <a:latin typeface="Georgia"/>
                <a:cs typeface="Georgia"/>
              </a:rPr>
              <a:t>in </a:t>
            </a:r>
            <a:r>
              <a:rPr dirty="0" sz="2400" spc="-80" b="1" i="1">
                <a:solidFill>
                  <a:srgbClr val="EF463D"/>
                </a:solidFill>
                <a:latin typeface="Georgia"/>
                <a:cs typeface="Georgia"/>
              </a:rPr>
              <a:t>the </a:t>
            </a:r>
            <a:r>
              <a:rPr dirty="0" sz="2400" spc="-110" b="1" i="1">
                <a:solidFill>
                  <a:srgbClr val="EF463D"/>
                </a:solidFill>
                <a:latin typeface="Georgia"/>
                <a:cs typeface="Georgia"/>
              </a:rPr>
              <a:t>Charlotte </a:t>
            </a:r>
            <a:r>
              <a:rPr dirty="0" sz="2400" spc="-135" b="1" i="1">
                <a:solidFill>
                  <a:srgbClr val="EF463D"/>
                </a:solidFill>
                <a:latin typeface="Georgia"/>
                <a:cs typeface="Georgia"/>
              </a:rPr>
              <a:t>region </a:t>
            </a:r>
            <a:r>
              <a:rPr dirty="0" sz="2400" spc="-155" b="1" i="1">
                <a:solidFill>
                  <a:srgbClr val="EF463D"/>
                </a:solidFill>
                <a:latin typeface="Georgia"/>
                <a:cs typeface="Georgia"/>
              </a:rPr>
              <a:t>are </a:t>
            </a:r>
            <a:r>
              <a:rPr dirty="0" sz="2400" spc="-100" b="1" i="1">
                <a:solidFill>
                  <a:srgbClr val="EF463D"/>
                </a:solidFill>
                <a:latin typeface="Georgia"/>
                <a:cs typeface="Georgia"/>
              </a:rPr>
              <a:t>just </a:t>
            </a:r>
            <a:r>
              <a:rPr dirty="0" sz="2400" spc="-180" b="1" i="1">
                <a:solidFill>
                  <a:srgbClr val="EF463D"/>
                </a:solidFill>
                <a:latin typeface="Georgia"/>
                <a:cs typeface="Georgia"/>
              </a:rPr>
              <a:t>$1.57 </a:t>
            </a:r>
            <a:r>
              <a:rPr dirty="0" sz="2400" spc="-125" b="1" i="1">
                <a:solidFill>
                  <a:srgbClr val="EF463D"/>
                </a:solidFill>
                <a:latin typeface="Georgia"/>
                <a:cs typeface="Georgia"/>
              </a:rPr>
              <a:t>per </a:t>
            </a:r>
            <a:r>
              <a:rPr dirty="0" sz="2400" spc="-114" b="1" i="1">
                <a:solidFill>
                  <a:srgbClr val="EF463D"/>
                </a:solidFill>
                <a:latin typeface="Georgia"/>
                <a:cs typeface="Georgia"/>
              </a:rPr>
              <a:t>capita,</a:t>
            </a:r>
            <a:r>
              <a:rPr dirty="0" sz="2400" spc="-44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20" b="1" i="1">
                <a:solidFill>
                  <a:srgbClr val="EF463D"/>
                </a:solidFill>
                <a:latin typeface="Georgia"/>
                <a:cs typeface="Georgia"/>
              </a:rPr>
              <a:t>compared  </a:t>
            </a:r>
            <a:r>
              <a:rPr dirty="0" sz="2400" spc="-80" b="1" i="1">
                <a:solidFill>
                  <a:srgbClr val="EF463D"/>
                </a:solidFill>
                <a:latin typeface="Georgia"/>
                <a:cs typeface="Georgia"/>
              </a:rPr>
              <a:t>to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10" b="1" i="1">
                <a:solidFill>
                  <a:srgbClr val="EF463D"/>
                </a:solidFill>
                <a:latin typeface="Georgia"/>
                <a:cs typeface="Georgia"/>
              </a:rPr>
              <a:t>several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35" b="1" i="1">
                <a:solidFill>
                  <a:srgbClr val="EF463D"/>
                </a:solidFill>
                <a:latin typeface="Georgia"/>
                <a:cs typeface="Georgia"/>
              </a:rPr>
              <a:t>benchmark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70" b="1" i="1">
                <a:solidFill>
                  <a:srgbClr val="EF463D"/>
                </a:solidFill>
                <a:latin typeface="Georgia"/>
                <a:cs typeface="Georgia"/>
              </a:rPr>
              <a:t>cities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20" b="1" i="1">
                <a:solidFill>
                  <a:srgbClr val="EF463D"/>
                </a:solidFill>
                <a:latin typeface="Georgia"/>
                <a:cs typeface="Georgia"/>
              </a:rPr>
              <a:t>with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95" b="1" i="1">
                <a:solidFill>
                  <a:srgbClr val="EF463D"/>
                </a:solidFill>
                <a:latin typeface="Georgia"/>
                <a:cs typeface="Georgia"/>
              </a:rPr>
              <a:t>direct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95" b="1" i="1">
                <a:solidFill>
                  <a:srgbClr val="EF463D"/>
                </a:solidFill>
                <a:latin typeface="Georgia"/>
                <a:cs typeface="Georgia"/>
              </a:rPr>
              <a:t>sales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00" b="1" i="1">
                <a:solidFill>
                  <a:srgbClr val="EF463D"/>
                </a:solidFill>
                <a:latin typeface="Georgia"/>
                <a:cs typeface="Georgia"/>
              </a:rPr>
              <a:t>in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65" b="1" i="1">
                <a:solidFill>
                  <a:srgbClr val="EF463D"/>
                </a:solidFill>
                <a:latin typeface="Georgia"/>
                <a:cs typeface="Georgia"/>
              </a:rPr>
              <a:t>excess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80" b="1" i="1">
                <a:solidFill>
                  <a:srgbClr val="EF463D"/>
                </a:solidFill>
                <a:latin typeface="Georgia"/>
                <a:cs typeface="Georgia"/>
              </a:rPr>
              <a:t>of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210" b="1" i="1">
                <a:solidFill>
                  <a:srgbClr val="EF463D"/>
                </a:solidFill>
                <a:latin typeface="Georgia"/>
                <a:cs typeface="Georgia"/>
              </a:rPr>
              <a:t>$8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25" b="1" i="1">
                <a:solidFill>
                  <a:srgbClr val="EF463D"/>
                </a:solidFill>
                <a:latin typeface="Georgia"/>
                <a:cs typeface="Georgia"/>
              </a:rPr>
              <a:t>per</a:t>
            </a:r>
            <a:r>
              <a:rPr dirty="0" sz="2400" spc="-150" b="1" i="1">
                <a:solidFill>
                  <a:srgbClr val="EF463D"/>
                </a:solidFill>
                <a:latin typeface="Georgia"/>
                <a:cs typeface="Georgia"/>
              </a:rPr>
              <a:t> </a:t>
            </a:r>
            <a:r>
              <a:rPr dirty="0" sz="2400" spc="-114" b="1" i="1">
                <a:solidFill>
                  <a:srgbClr val="EF463D"/>
                </a:solidFill>
                <a:latin typeface="Georgia"/>
                <a:cs typeface="Georgia"/>
              </a:rPr>
              <a:t>capita.</a:t>
            </a:r>
            <a:endParaRPr sz="2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4219" y="3745001"/>
            <a:ext cx="3111500" cy="253365"/>
          </a:xfrm>
          <a:custGeom>
            <a:avLst/>
            <a:gdLst/>
            <a:ahLst/>
            <a:cxnLst/>
            <a:rect l="l" t="t" r="r" b="b"/>
            <a:pathLst>
              <a:path w="3111500" h="253364">
                <a:moveTo>
                  <a:pt x="0" y="252971"/>
                </a:moveTo>
                <a:lnTo>
                  <a:pt x="3111487" y="252971"/>
                </a:lnTo>
                <a:lnTo>
                  <a:pt x="3111487" y="0"/>
                </a:lnTo>
                <a:lnTo>
                  <a:pt x="0" y="0"/>
                </a:lnTo>
                <a:lnTo>
                  <a:pt x="0" y="252971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54219" y="4048569"/>
            <a:ext cx="2074545" cy="253365"/>
          </a:xfrm>
          <a:custGeom>
            <a:avLst/>
            <a:gdLst/>
            <a:ahLst/>
            <a:cxnLst/>
            <a:rect l="l" t="t" r="r" b="b"/>
            <a:pathLst>
              <a:path w="2074545" h="253364">
                <a:moveTo>
                  <a:pt x="0" y="252958"/>
                </a:moveTo>
                <a:lnTo>
                  <a:pt x="2074316" y="252958"/>
                </a:lnTo>
                <a:lnTo>
                  <a:pt x="2074316" y="0"/>
                </a:lnTo>
                <a:lnTo>
                  <a:pt x="0" y="0"/>
                </a:lnTo>
                <a:lnTo>
                  <a:pt x="0" y="252958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54219" y="4352125"/>
            <a:ext cx="695960" cy="253365"/>
          </a:xfrm>
          <a:custGeom>
            <a:avLst/>
            <a:gdLst/>
            <a:ahLst/>
            <a:cxnLst/>
            <a:rect l="l" t="t" r="r" b="b"/>
            <a:pathLst>
              <a:path w="695960" h="253364">
                <a:moveTo>
                  <a:pt x="0" y="252958"/>
                </a:moveTo>
                <a:lnTo>
                  <a:pt x="695655" y="252958"/>
                </a:lnTo>
                <a:lnTo>
                  <a:pt x="695655" y="0"/>
                </a:lnTo>
                <a:lnTo>
                  <a:pt x="0" y="0"/>
                </a:lnTo>
                <a:lnTo>
                  <a:pt x="0" y="252958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54219" y="4655692"/>
            <a:ext cx="569595" cy="253365"/>
          </a:xfrm>
          <a:custGeom>
            <a:avLst/>
            <a:gdLst/>
            <a:ahLst/>
            <a:cxnLst/>
            <a:rect l="l" t="t" r="r" b="b"/>
            <a:pathLst>
              <a:path w="569595" h="253364">
                <a:moveTo>
                  <a:pt x="0" y="252958"/>
                </a:moveTo>
                <a:lnTo>
                  <a:pt x="569175" y="252958"/>
                </a:lnTo>
                <a:lnTo>
                  <a:pt x="569175" y="0"/>
                </a:lnTo>
                <a:lnTo>
                  <a:pt x="0" y="0"/>
                </a:lnTo>
                <a:lnTo>
                  <a:pt x="0" y="252958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54219" y="4959248"/>
            <a:ext cx="518795" cy="253365"/>
          </a:xfrm>
          <a:custGeom>
            <a:avLst/>
            <a:gdLst/>
            <a:ahLst/>
            <a:cxnLst/>
            <a:rect l="l" t="t" r="r" b="b"/>
            <a:pathLst>
              <a:path w="518795" h="253364">
                <a:moveTo>
                  <a:pt x="0" y="252958"/>
                </a:moveTo>
                <a:lnTo>
                  <a:pt x="518579" y="252958"/>
                </a:lnTo>
                <a:lnTo>
                  <a:pt x="518579" y="0"/>
                </a:lnTo>
                <a:lnTo>
                  <a:pt x="0" y="0"/>
                </a:lnTo>
                <a:lnTo>
                  <a:pt x="0" y="252958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54219" y="5262791"/>
            <a:ext cx="278765" cy="253365"/>
          </a:xfrm>
          <a:custGeom>
            <a:avLst/>
            <a:gdLst/>
            <a:ahLst/>
            <a:cxnLst/>
            <a:rect l="l" t="t" r="r" b="b"/>
            <a:pathLst>
              <a:path w="278764" h="253364">
                <a:moveTo>
                  <a:pt x="0" y="252971"/>
                </a:moveTo>
                <a:lnTo>
                  <a:pt x="278257" y="252971"/>
                </a:lnTo>
                <a:lnTo>
                  <a:pt x="278257" y="0"/>
                </a:lnTo>
                <a:lnTo>
                  <a:pt x="0" y="0"/>
                </a:lnTo>
                <a:lnTo>
                  <a:pt x="0" y="252971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54219" y="556635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252971"/>
                </a:moveTo>
                <a:lnTo>
                  <a:pt x="126479" y="252971"/>
                </a:lnTo>
                <a:lnTo>
                  <a:pt x="126479" y="0"/>
                </a:lnTo>
                <a:lnTo>
                  <a:pt x="0" y="0"/>
                </a:lnTo>
                <a:lnTo>
                  <a:pt x="0" y="252971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73193" y="5869914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4">
                <a:moveTo>
                  <a:pt x="0" y="0"/>
                </a:moveTo>
                <a:lnTo>
                  <a:pt x="0" y="252971"/>
                </a:lnTo>
              </a:path>
            </a:pathLst>
          </a:custGeom>
          <a:ln w="37947">
            <a:solidFill>
              <a:srgbClr val="1F13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0335" y="6148184"/>
            <a:ext cx="3731260" cy="316230"/>
          </a:xfrm>
          <a:custGeom>
            <a:avLst/>
            <a:gdLst/>
            <a:ahLst/>
            <a:cxnLst/>
            <a:rect l="l" t="t" r="r" b="b"/>
            <a:pathLst>
              <a:path w="3731260" h="316229">
                <a:moveTo>
                  <a:pt x="0" y="316204"/>
                </a:moveTo>
                <a:lnTo>
                  <a:pt x="3731247" y="316204"/>
                </a:lnTo>
                <a:lnTo>
                  <a:pt x="3731247" y="0"/>
                </a:lnTo>
                <a:lnTo>
                  <a:pt x="0" y="0"/>
                </a:lnTo>
                <a:lnTo>
                  <a:pt x="0" y="316204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73193" y="6173470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4">
                <a:moveTo>
                  <a:pt x="0" y="0"/>
                </a:moveTo>
                <a:lnTo>
                  <a:pt x="0" y="252971"/>
                </a:lnTo>
              </a:path>
            </a:pathLst>
          </a:custGeom>
          <a:ln w="37947">
            <a:solidFill>
              <a:srgbClr val="1F13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60544" y="6477037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71"/>
                </a:lnTo>
              </a:path>
            </a:pathLst>
          </a:custGeom>
          <a:ln w="12649">
            <a:solidFill>
              <a:srgbClr val="1F13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60544" y="67805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71"/>
                </a:lnTo>
              </a:path>
            </a:pathLst>
          </a:custGeom>
          <a:ln w="12649">
            <a:solidFill>
              <a:srgbClr val="1F135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110335" y="3735640"/>
          <a:ext cx="3641090" cy="3321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1740"/>
                <a:gridCol w="1148714"/>
              </a:tblGrid>
              <a:tr h="294005">
                <a:tc>
                  <a:txBody>
                    <a:bodyPr/>
                    <a:lstStyle/>
                    <a:p>
                      <a:pPr algn="r" marR="503555">
                        <a:lnSpc>
                          <a:spcPts val="2165"/>
                        </a:lnSpc>
                      </a:pPr>
                      <a:r>
                        <a:rPr dirty="0" sz="2000" spc="-95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20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35">
                          <a:latin typeface="Arial"/>
                          <a:cs typeface="Arial"/>
                        </a:rPr>
                        <a:t>MSA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1115">
                        <a:lnSpc>
                          <a:spcPts val="2165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69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3530">
                <a:tc>
                  <a:txBody>
                    <a:bodyPr/>
                    <a:lstStyle/>
                    <a:p>
                      <a:pPr algn="r" marR="503555">
                        <a:lnSpc>
                          <a:spcPts val="2240"/>
                        </a:lnSpc>
                      </a:pPr>
                      <a:r>
                        <a:rPr dirty="0" sz="2000" spc="-120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2000" spc="-150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2000" spc="-2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35">
                          <a:latin typeface="Arial"/>
                          <a:cs typeface="Arial"/>
                        </a:rPr>
                        <a:t>MSA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5560">
                        <a:lnSpc>
                          <a:spcPts val="2240"/>
                        </a:lnSpc>
                      </a:pPr>
                      <a:r>
                        <a:rPr dirty="0" sz="2000" spc="-2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200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21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3530">
                <a:tc>
                  <a:txBody>
                    <a:bodyPr/>
                    <a:lstStyle/>
                    <a:p>
                      <a:pPr algn="r" marR="503555">
                        <a:lnSpc>
                          <a:spcPts val="2240"/>
                        </a:lnSpc>
                      </a:pPr>
                      <a:r>
                        <a:rPr dirty="0" sz="2000" spc="-105">
                          <a:latin typeface="Arial"/>
                          <a:cs typeface="Arial"/>
                        </a:rPr>
                        <a:t>Asheville</a:t>
                      </a:r>
                      <a:r>
                        <a:rPr dirty="0" sz="20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35">
                          <a:latin typeface="Arial"/>
                          <a:cs typeface="Arial"/>
                        </a:rPr>
                        <a:t>MSA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034">
                        <a:lnSpc>
                          <a:spcPts val="2240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2000" spc="1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42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3530">
                <a:tc>
                  <a:txBody>
                    <a:bodyPr/>
                    <a:lstStyle/>
                    <a:p>
                      <a:pPr algn="r" marR="502920">
                        <a:lnSpc>
                          <a:spcPts val="2240"/>
                        </a:lnSpc>
                      </a:pPr>
                      <a:r>
                        <a:rPr dirty="0" sz="2000" spc="-130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2000" spc="-150">
                          <a:latin typeface="Arial"/>
                          <a:cs typeface="Arial"/>
                        </a:rPr>
                        <a:t> MSA*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8575">
                        <a:lnSpc>
                          <a:spcPts val="2240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1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3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3530">
                <a:tc>
                  <a:txBody>
                    <a:bodyPr/>
                    <a:lstStyle/>
                    <a:p>
                      <a:pPr algn="r" marR="503555">
                        <a:lnSpc>
                          <a:spcPts val="2240"/>
                        </a:lnSpc>
                      </a:pPr>
                      <a:r>
                        <a:rPr dirty="0" sz="2000" spc="-140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20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35">
                          <a:latin typeface="Arial"/>
                          <a:cs typeface="Arial"/>
                        </a:rPr>
                        <a:t>MSA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1115">
                        <a:lnSpc>
                          <a:spcPts val="2240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11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3530">
                <a:tc>
                  <a:txBody>
                    <a:bodyPr/>
                    <a:lstStyle/>
                    <a:p>
                      <a:pPr algn="r" marR="503555">
                        <a:lnSpc>
                          <a:spcPts val="2240"/>
                        </a:lnSpc>
                      </a:pPr>
                      <a:r>
                        <a:rPr dirty="0" sz="2000" spc="-40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2000" spc="-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35">
                          <a:latin typeface="Arial"/>
                          <a:cs typeface="Arial"/>
                        </a:rPr>
                        <a:t>MSA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ts val="2240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2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2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03530">
                <a:tc>
                  <a:txBody>
                    <a:bodyPr/>
                    <a:lstStyle/>
                    <a:p>
                      <a:pPr algn="r" marR="502920">
                        <a:lnSpc>
                          <a:spcPts val="2240"/>
                        </a:lnSpc>
                      </a:pPr>
                      <a:r>
                        <a:rPr dirty="0" sz="2000" spc="-140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2000" spc="-1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50">
                          <a:latin typeface="Arial"/>
                          <a:cs typeface="Arial"/>
                        </a:rPr>
                        <a:t>MSA*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1750">
                        <a:lnSpc>
                          <a:spcPts val="2240"/>
                        </a:lnSpc>
                      </a:pPr>
                      <a:r>
                        <a:rPr dirty="0" sz="2000" spc="-4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9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96545">
                <a:tc>
                  <a:txBody>
                    <a:bodyPr/>
                    <a:lstStyle/>
                    <a:p>
                      <a:pPr algn="r" marR="502920">
                        <a:lnSpc>
                          <a:spcPts val="2235"/>
                        </a:lnSpc>
                      </a:pPr>
                      <a:r>
                        <a:rPr dirty="0" sz="2000" spc="-125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2000" spc="-105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20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50">
                          <a:latin typeface="Arial"/>
                          <a:cs typeface="Arial"/>
                        </a:rPr>
                        <a:t>MSA*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0480">
                        <a:lnSpc>
                          <a:spcPts val="2235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2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15595">
                <a:tc>
                  <a:txBody>
                    <a:bodyPr/>
                    <a:lstStyle/>
                    <a:p>
                      <a:pPr algn="r" marR="497205">
                        <a:lnSpc>
                          <a:spcPts val="2290"/>
                        </a:lnSpc>
                      </a:pPr>
                      <a:r>
                        <a:rPr dirty="0" sz="2000" spc="-30">
                          <a:latin typeface="Cambria"/>
                          <a:cs typeface="Cambria"/>
                        </a:rPr>
                        <a:t>Charlotte</a:t>
                      </a:r>
                      <a:r>
                        <a:rPr dirty="0" sz="2000" spc="5"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2000" spc="-15">
                          <a:latin typeface="Cambria"/>
                          <a:cs typeface="Cambria"/>
                        </a:rPr>
                        <a:t>MSA*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910">
                        <a:lnSpc>
                          <a:spcPts val="2290"/>
                        </a:lnSpc>
                      </a:pPr>
                      <a:r>
                        <a:rPr dirty="0" sz="2000" spc="-20">
                          <a:latin typeface="Cambria"/>
                          <a:cs typeface="Cambria"/>
                        </a:rPr>
                        <a:t>0</a:t>
                      </a:r>
                      <a:r>
                        <a:rPr dirty="0" sz="2000" spc="30">
                          <a:latin typeface="Cambria"/>
                          <a:cs typeface="Cambria"/>
                        </a:rPr>
                        <a:t>.</a:t>
                      </a:r>
                      <a:r>
                        <a:rPr dirty="0" sz="2000" spc="10">
                          <a:latin typeface="Cambria"/>
                          <a:cs typeface="Cambria"/>
                        </a:rPr>
                        <a:t>9</a:t>
                      </a:r>
                      <a:r>
                        <a:rPr dirty="0" sz="2000">
                          <a:latin typeface="Cambria"/>
                          <a:cs typeface="Cambria"/>
                        </a:rPr>
                        <a:t>3</a:t>
                      </a:r>
                      <a:endParaRPr sz="2000">
                        <a:latin typeface="Cambria"/>
                        <a:cs typeface="Cambria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r" marR="502920">
                        <a:lnSpc>
                          <a:spcPts val="2195"/>
                        </a:lnSpc>
                      </a:pPr>
                      <a:r>
                        <a:rPr dirty="0" sz="2000" spc="-70">
                          <a:latin typeface="Arial"/>
                          <a:cs typeface="Arial"/>
                        </a:rPr>
                        <a:t>Austin</a:t>
                      </a:r>
                      <a:r>
                        <a:rPr dirty="0" sz="2000" spc="-2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50">
                          <a:latin typeface="Arial"/>
                          <a:cs typeface="Arial"/>
                        </a:rPr>
                        <a:t>MSA*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305">
                        <a:lnSpc>
                          <a:spcPts val="2195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0">
                          <a:latin typeface="Arial"/>
                          <a:cs typeface="Arial"/>
                        </a:rPr>
                        <a:t>38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94005">
                <a:tc>
                  <a:txBody>
                    <a:bodyPr/>
                    <a:lstStyle/>
                    <a:p>
                      <a:pPr algn="r" marR="502920">
                        <a:lnSpc>
                          <a:spcPts val="2220"/>
                        </a:lnSpc>
                      </a:pPr>
                      <a:r>
                        <a:rPr dirty="0" sz="2000" spc="-140">
                          <a:latin typeface="Arial"/>
                          <a:cs typeface="Arial"/>
                        </a:rPr>
                        <a:t>New </a:t>
                      </a:r>
                      <a:r>
                        <a:rPr dirty="0" sz="2000" spc="-114">
                          <a:latin typeface="Arial"/>
                          <a:cs typeface="Arial"/>
                        </a:rPr>
                        <a:t>Orleans</a:t>
                      </a:r>
                      <a:r>
                        <a:rPr dirty="0" sz="20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150">
                          <a:latin typeface="Arial"/>
                          <a:cs typeface="Arial"/>
                        </a:rPr>
                        <a:t>MSA*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6830">
                        <a:lnSpc>
                          <a:spcPts val="2220"/>
                        </a:lnSpc>
                      </a:pPr>
                      <a:r>
                        <a:rPr dirty="0" sz="2000" spc="2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200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2000" spc="-40">
                          <a:latin typeface="Arial"/>
                          <a:cs typeface="Arial"/>
                        </a:rPr>
                        <a:t>26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99210" y="1381759"/>
            <a:ext cx="124326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49545" marR="5080" indent="-5237480">
              <a:lnSpc>
                <a:spcPct val="100000"/>
              </a:lnSpc>
              <a:spcBef>
                <a:spcPts val="100"/>
              </a:spcBef>
            </a:pP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region </a:t>
            </a:r>
            <a:r>
              <a:rPr dirty="0" sz="3600" spc="-220" b="1">
                <a:solidFill>
                  <a:srgbClr val="231F20"/>
                </a:solidFill>
                <a:latin typeface="Trebuchet MS"/>
                <a:cs typeface="Trebuchet MS"/>
              </a:rPr>
              <a:t>underperforms </a:t>
            </a:r>
            <a:r>
              <a:rPr dirty="0" sz="3600" spc="-3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600" spc="-335" b="1">
                <a:solidFill>
                  <a:srgbClr val="231F20"/>
                </a:solidFill>
                <a:latin typeface="Trebuchet MS"/>
                <a:cs typeface="Trebuchet MS"/>
              </a:rPr>
              <a:t>key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economy  </a:t>
            </a: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indicators.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7627" y="2930974"/>
            <a:ext cx="639826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spc="-50" b="1">
                <a:solidFill>
                  <a:srgbClr val="282781"/>
                </a:solidFill>
                <a:latin typeface="Trebuchet MS"/>
                <a:cs typeface="Trebuchet MS"/>
              </a:rPr>
              <a:t>FRUIT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AND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25" b="1">
                <a:solidFill>
                  <a:srgbClr val="282781"/>
                </a:solidFill>
                <a:latin typeface="Trebuchet MS"/>
                <a:cs typeface="Trebuchet MS"/>
              </a:rPr>
              <a:t>VEGETABLE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282781"/>
                </a:solidFill>
                <a:latin typeface="Trebuchet MS"/>
                <a:cs typeface="Trebuchet MS"/>
              </a:rPr>
              <a:t>ACREAGE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25" b="1">
                <a:solidFill>
                  <a:srgbClr val="282781"/>
                </a:solidFill>
                <a:latin typeface="Trebuchet MS"/>
                <a:cs typeface="Trebuchet MS"/>
              </a:rPr>
              <a:t>PER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65" b="1">
                <a:solidFill>
                  <a:srgbClr val="282781"/>
                </a:solidFill>
                <a:latin typeface="Trebuchet MS"/>
                <a:cs typeface="Trebuchet MS"/>
              </a:rPr>
              <a:t>1000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282781"/>
                </a:solidFill>
                <a:latin typeface="Trebuchet MS"/>
                <a:cs typeface="Trebuchet MS"/>
              </a:rPr>
              <a:t>RESIDENTS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IN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282781"/>
                </a:solidFill>
                <a:latin typeface="Trebuchet MS"/>
                <a:cs typeface="Trebuchet MS"/>
              </a:rPr>
              <a:t>BENCHMARK  </a:t>
            </a:r>
            <a:r>
              <a:rPr dirty="0" sz="1600" spc="-15" b="1">
                <a:solidFill>
                  <a:srgbClr val="282781"/>
                </a:solidFill>
                <a:latin typeface="Trebuchet MS"/>
                <a:cs typeface="Trebuchet MS"/>
              </a:rPr>
              <a:t>COMMUNITIES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72500" y="2994482"/>
            <a:ext cx="5099443" cy="4229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21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119" y="1381759"/>
            <a:ext cx="13384530" cy="1925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2825" marR="5080" indent="-3540760">
              <a:lnSpc>
                <a:spcPct val="100000"/>
              </a:lnSpc>
              <a:spcBef>
                <a:spcPts val="100"/>
              </a:spcBef>
            </a:pP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color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immigrant </a:t>
            </a:r>
            <a:r>
              <a:rPr dirty="0" sz="3600" spc="-195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play </a:t>
            </a:r>
            <a:r>
              <a:rPr dirty="0" sz="3600" spc="-175" b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3600" spc="-225" b="1">
                <a:solidFill>
                  <a:srgbClr val="231F20"/>
                </a:solidFill>
                <a:latin typeface="Trebuchet MS"/>
                <a:cs typeface="Trebuchet MS"/>
              </a:rPr>
              <a:t>increasingly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important  </a:t>
            </a:r>
            <a:r>
              <a:rPr dirty="0" sz="3600" spc="-300" b="1">
                <a:solidFill>
                  <a:srgbClr val="231F20"/>
                </a:solidFill>
                <a:latin typeface="Trebuchet MS"/>
                <a:cs typeface="Trebuchet MS"/>
              </a:rPr>
              <a:t>role </a:t>
            </a:r>
            <a:r>
              <a:rPr dirty="0" sz="3600" spc="-3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305" b="1">
                <a:solidFill>
                  <a:srgbClr val="231F20"/>
                </a:solidFill>
                <a:latin typeface="Trebuchet MS"/>
                <a:cs typeface="Trebuchet MS"/>
              </a:rPr>
              <a:t>region’s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r>
              <a:rPr dirty="0" sz="3600" spc="3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40" b="1">
                <a:solidFill>
                  <a:srgbClr val="231F20"/>
                </a:solidFill>
                <a:latin typeface="Trebuchet MS"/>
                <a:cs typeface="Trebuchet MS"/>
              </a:rPr>
              <a:t>economy.</a:t>
            </a:r>
            <a:endParaRPr sz="3600">
              <a:latin typeface="Trebuchet MS"/>
              <a:cs typeface="Trebuchet MS"/>
            </a:endParaRPr>
          </a:p>
          <a:p>
            <a:pPr marL="313055" marR="7159625">
              <a:lnSpc>
                <a:spcPct val="100000"/>
              </a:lnSpc>
              <a:spcBef>
                <a:spcPts val="2480"/>
              </a:spcBef>
            </a:pPr>
            <a:r>
              <a:rPr dirty="0" sz="1600" spc="-10" b="1">
                <a:solidFill>
                  <a:srgbClr val="282781"/>
                </a:solidFill>
                <a:latin typeface="Trebuchet MS"/>
                <a:cs typeface="Trebuchet MS"/>
              </a:rPr>
              <a:t>FARMERS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82781"/>
                </a:solidFill>
                <a:latin typeface="Trebuchet MS"/>
                <a:cs typeface="Trebuchet MS"/>
              </a:rPr>
              <a:t>OF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60" b="1">
                <a:solidFill>
                  <a:srgbClr val="282781"/>
                </a:solidFill>
                <a:latin typeface="Trebuchet MS"/>
                <a:cs typeface="Trebuchet MS"/>
              </a:rPr>
              <a:t>COLOR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IN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82781"/>
                </a:solidFill>
                <a:latin typeface="Trebuchet MS"/>
                <a:cs typeface="Trebuchet MS"/>
              </a:rPr>
              <a:t>THE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45" b="1">
                <a:solidFill>
                  <a:srgbClr val="282781"/>
                </a:solidFill>
                <a:latin typeface="Trebuchet MS"/>
                <a:cs typeface="Trebuchet MS"/>
              </a:rPr>
              <a:t>CHARLOTTE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82781"/>
                </a:solidFill>
                <a:latin typeface="Trebuchet MS"/>
                <a:cs typeface="Trebuchet MS"/>
              </a:rPr>
              <a:t>REGION: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125" b="1">
                <a:solidFill>
                  <a:srgbClr val="282781"/>
                </a:solidFill>
                <a:latin typeface="Trebuchet MS"/>
                <a:cs typeface="Trebuchet MS"/>
              </a:rPr>
              <a:t>2012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FARMS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AND 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GROWTH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82781"/>
                </a:solidFill>
                <a:latin typeface="Trebuchet MS"/>
                <a:cs typeface="Trebuchet MS"/>
              </a:rPr>
              <a:t>2007-2012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4676" y="6465447"/>
            <a:ext cx="572770" cy="643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180"/>
              </a:lnSpc>
              <a:spcBef>
                <a:spcPts val="95"/>
              </a:spcBef>
            </a:pPr>
            <a:r>
              <a:rPr dirty="0" sz="2750" spc="-204" b="1" i="1">
                <a:solidFill>
                  <a:srgbClr val="282781"/>
                </a:solidFill>
                <a:latin typeface="Georgia"/>
                <a:cs typeface="Georgia"/>
              </a:rPr>
              <a:t>48</a:t>
            </a:r>
            <a:endParaRPr sz="2750">
              <a:latin typeface="Georgia"/>
              <a:cs typeface="Georgia"/>
            </a:endParaRPr>
          </a:p>
          <a:p>
            <a:pPr algn="ctr">
              <a:lnSpc>
                <a:spcPts val="1680"/>
              </a:lnSpc>
            </a:pPr>
            <a:r>
              <a:rPr dirty="0" sz="1500" spc="-70" b="1" i="1">
                <a:solidFill>
                  <a:srgbClr val="282781"/>
                </a:solidFill>
                <a:latin typeface="Georgia"/>
                <a:cs typeface="Georgia"/>
              </a:rPr>
              <a:t>farms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3347" y="6465447"/>
            <a:ext cx="983615" cy="873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180"/>
              </a:lnSpc>
              <a:spcBef>
                <a:spcPts val="95"/>
              </a:spcBef>
            </a:pPr>
            <a:r>
              <a:rPr dirty="0" sz="2750" spc="-35" b="1" i="1">
                <a:solidFill>
                  <a:srgbClr val="282781"/>
                </a:solidFill>
                <a:latin typeface="Georgia"/>
                <a:cs typeface="Georgia"/>
              </a:rPr>
              <a:t>45%</a:t>
            </a:r>
            <a:endParaRPr sz="2750">
              <a:latin typeface="Georgia"/>
              <a:cs typeface="Georgia"/>
            </a:endParaRPr>
          </a:p>
          <a:p>
            <a:pPr algn="ctr">
              <a:lnSpc>
                <a:spcPts val="1680"/>
              </a:lnSpc>
            </a:pPr>
            <a:r>
              <a:rPr dirty="0" sz="1500" spc="-90" b="1" i="1">
                <a:solidFill>
                  <a:srgbClr val="282781"/>
                </a:solidFill>
                <a:latin typeface="Georgia"/>
                <a:cs typeface="Georgia"/>
              </a:rPr>
              <a:t>growth</a:t>
            </a:r>
            <a:endParaRPr sz="15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500" spc="-65" b="1" i="1">
                <a:solidFill>
                  <a:srgbClr val="282781"/>
                </a:solidFill>
                <a:latin typeface="Georgia"/>
                <a:cs typeface="Georgia"/>
              </a:rPr>
              <a:t>2007-2012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9910" y="6155732"/>
            <a:ext cx="25806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Farms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Asian</a:t>
            </a:r>
            <a:r>
              <a:rPr dirty="0" sz="1800" spc="-2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operators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5694" y="3829849"/>
            <a:ext cx="588010" cy="6464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3185"/>
              </a:lnSpc>
              <a:spcBef>
                <a:spcPts val="110"/>
              </a:spcBef>
            </a:pPr>
            <a:r>
              <a:rPr dirty="0" sz="2750" spc="-165" b="1" i="1">
                <a:solidFill>
                  <a:srgbClr val="282781"/>
                </a:solidFill>
                <a:latin typeface="Georgia"/>
                <a:cs typeface="Georgia"/>
              </a:rPr>
              <a:t>169</a:t>
            </a:r>
            <a:endParaRPr sz="2750">
              <a:latin typeface="Georgia"/>
              <a:cs typeface="Georgia"/>
            </a:endParaRPr>
          </a:p>
          <a:p>
            <a:pPr marL="19050">
              <a:lnSpc>
                <a:spcPts val="1685"/>
              </a:lnSpc>
            </a:pPr>
            <a:r>
              <a:rPr dirty="0" sz="1500" spc="-65" b="1" i="1">
                <a:solidFill>
                  <a:srgbClr val="282781"/>
                </a:solidFill>
                <a:latin typeface="Georgia"/>
                <a:cs typeface="Georgia"/>
              </a:rPr>
              <a:t>farms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0417" y="3829849"/>
            <a:ext cx="988694" cy="87756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ts val="3185"/>
              </a:lnSpc>
              <a:spcBef>
                <a:spcPts val="110"/>
              </a:spcBef>
            </a:pPr>
            <a:r>
              <a:rPr dirty="0" sz="2750" spc="-40" b="1" i="1">
                <a:solidFill>
                  <a:srgbClr val="282781"/>
                </a:solidFill>
                <a:latin typeface="Georgia"/>
                <a:cs typeface="Georgia"/>
              </a:rPr>
              <a:t>50%</a:t>
            </a:r>
            <a:endParaRPr sz="2750">
              <a:latin typeface="Georgia"/>
              <a:cs typeface="Georgia"/>
            </a:endParaRPr>
          </a:p>
          <a:p>
            <a:pPr algn="ctr">
              <a:lnSpc>
                <a:spcPts val="1685"/>
              </a:lnSpc>
            </a:pPr>
            <a:r>
              <a:rPr dirty="0" sz="1500" spc="-85" b="1" i="1">
                <a:solidFill>
                  <a:srgbClr val="282781"/>
                </a:solidFill>
                <a:latin typeface="Georgia"/>
                <a:cs typeface="Georgia"/>
              </a:rPr>
              <a:t>growth</a:t>
            </a:r>
            <a:endParaRPr sz="15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500" spc="-65" b="1" i="1">
                <a:solidFill>
                  <a:srgbClr val="282781"/>
                </a:solidFill>
                <a:latin typeface="Georgia"/>
                <a:cs typeface="Georgia"/>
              </a:rPr>
              <a:t>2007-2012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06802" y="3518881"/>
            <a:ext cx="44856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Farms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Black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African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American</a:t>
            </a:r>
            <a:r>
              <a:rPr dirty="0" sz="1800" spc="-3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operators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1393" y="5146106"/>
            <a:ext cx="598805" cy="643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80"/>
              </a:lnSpc>
              <a:spcBef>
                <a:spcPts val="95"/>
              </a:spcBef>
            </a:pPr>
            <a:r>
              <a:rPr dirty="0" sz="2750" spc="-210" b="1" i="1">
                <a:solidFill>
                  <a:srgbClr val="282781"/>
                </a:solidFill>
                <a:latin typeface="Georgia"/>
                <a:cs typeface="Georgia"/>
              </a:rPr>
              <a:t>108</a:t>
            </a:r>
            <a:endParaRPr sz="2750">
              <a:latin typeface="Georgia"/>
              <a:cs typeface="Georgia"/>
            </a:endParaRPr>
          </a:p>
          <a:p>
            <a:pPr marL="25400">
              <a:lnSpc>
                <a:spcPts val="1680"/>
              </a:lnSpc>
            </a:pPr>
            <a:r>
              <a:rPr dirty="0" sz="1500" spc="-70" b="1" i="1">
                <a:solidFill>
                  <a:srgbClr val="282781"/>
                </a:solidFill>
                <a:latin typeface="Georgia"/>
                <a:cs typeface="Georgia"/>
              </a:rPr>
              <a:t>farms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3231" y="5146106"/>
            <a:ext cx="983615" cy="873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180"/>
              </a:lnSpc>
              <a:spcBef>
                <a:spcPts val="95"/>
              </a:spcBef>
            </a:pPr>
            <a:r>
              <a:rPr dirty="0" sz="2750" spc="-55" b="1" i="1">
                <a:solidFill>
                  <a:srgbClr val="282781"/>
                </a:solidFill>
                <a:latin typeface="Georgia"/>
                <a:cs typeface="Georgia"/>
              </a:rPr>
              <a:t>15%</a:t>
            </a:r>
            <a:endParaRPr sz="2750">
              <a:latin typeface="Georgia"/>
              <a:cs typeface="Georgia"/>
            </a:endParaRPr>
          </a:p>
          <a:p>
            <a:pPr algn="ctr">
              <a:lnSpc>
                <a:spcPts val="1680"/>
              </a:lnSpc>
            </a:pPr>
            <a:r>
              <a:rPr dirty="0" sz="1500" spc="-90" b="1" i="1">
                <a:solidFill>
                  <a:srgbClr val="282781"/>
                </a:solidFill>
                <a:latin typeface="Georgia"/>
                <a:cs typeface="Georgia"/>
              </a:rPr>
              <a:t>growth</a:t>
            </a:r>
            <a:endParaRPr sz="15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500" spc="-65" b="1" i="1">
                <a:solidFill>
                  <a:srgbClr val="282781"/>
                </a:solidFill>
                <a:latin typeface="Georgia"/>
                <a:cs typeface="Georgia"/>
              </a:rPr>
              <a:t>2007-2012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76250" y="4844761"/>
            <a:ext cx="37280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Farms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Hispanic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Latino</a:t>
            </a:r>
            <a:r>
              <a:rPr dirty="0" sz="18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operators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21438" y="2947466"/>
            <a:ext cx="6111309" cy="3617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845900" y="6660895"/>
            <a:ext cx="14109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0" b="1">
                <a:solidFill>
                  <a:srgbClr val="231F20"/>
                </a:solidFill>
                <a:latin typeface="Trebuchet MS"/>
                <a:cs typeface="Trebuchet MS"/>
              </a:rPr>
              <a:t>photo: </a:t>
            </a:r>
            <a:r>
              <a:rPr dirty="0" sz="1200" spc="-75" b="1">
                <a:solidFill>
                  <a:srgbClr val="231F20"/>
                </a:solidFill>
                <a:latin typeface="Trebuchet MS"/>
                <a:cs typeface="Trebuchet MS"/>
              </a:rPr>
              <a:t>Hickory</a:t>
            </a:r>
            <a:r>
              <a:rPr dirty="0" sz="1200" spc="-1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200" spc="-70" b="1">
                <a:solidFill>
                  <a:srgbClr val="231F20"/>
                </a:solidFill>
                <a:latin typeface="Trebuchet MS"/>
                <a:cs typeface="Trebuchet MS"/>
              </a:rPr>
              <a:t>Record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22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/>
          <p:nvPr/>
        </p:nvSpPr>
        <p:spPr>
          <a:xfrm>
            <a:off x="9076449" y="4356214"/>
            <a:ext cx="2102485" cy="235585"/>
          </a:xfrm>
          <a:custGeom>
            <a:avLst/>
            <a:gdLst/>
            <a:ahLst/>
            <a:cxnLst/>
            <a:rect l="l" t="t" r="r" b="b"/>
            <a:pathLst>
              <a:path w="2102484" h="235585">
                <a:moveTo>
                  <a:pt x="0" y="235026"/>
                </a:moveTo>
                <a:lnTo>
                  <a:pt x="2102230" y="235026"/>
                </a:lnTo>
                <a:lnTo>
                  <a:pt x="2102230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76449" y="4643475"/>
            <a:ext cx="1306195" cy="235585"/>
          </a:xfrm>
          <a:custGeom>
            <a:avLst/>
            <a:gdLst/>
            <a:ahLst/>
            <a:cxnLst/>
            <a:rect l="l" t="t" r="r" b="b"/>
            <a:pathLst>
              <a:path w="1306195" h="235585">
                <a:moveTo>
                  <a:pt x="0" y="235026"/>
                </a:moveTo>
                <a:lnTo>
                  <a:pt x="1305737" y="235026"/>
                </a:lnTo>
                <a:lnTo>
                  <a:pt x="1305737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076449" y="4930737"/>
            <a:ext cx="927100" cy="235585"/>
          </a:xfrm>
          <a:custGeom>
            <a:avLst/>
            <a:gdLst/>
            <a:ahLst/>
            <a:cxnLst/>
            <a:rect l="l" t="t" r="r" b="b"/>
            <a:pathLst>
              <a:path w="927100" h="235585">
                <a:moveTo>
                  <a:pt x="0" y="235026"/>
                </a:moveTo>
                <a:lnTo>
                  <a:pt x="927074" y="235026"/>
                </a:lnTo>
                <a:lnTo>
                  <a:pt x="927074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076449" y="5217998"/>
            <a:ext cx="822960" cy="235585"/>
          </a:xfrm>
          <a:custGeom>
            <a:avLst/>
            <a:gdLst/>
            <a:ahLst/>
            <a:cxnLst/>
            <a:rect l="l" t="t" r="r" b="b"/>
            <a:pathLst>
              <a:path w="822959" h="235585">
                <a:moveTo>
                  <a:pt x="0" y="235026"/>
                </a:moveTo>
                <a:lnTo>
                  <a:pt x="822617" y="235026"/>
                </a:lnTo>
                <a:lnTo>
                  <a:pt x="822617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076449" y="5505259"/>
            <a:ext cx="705485" cy="235585"/>
          </a:xfrm>
          <a:custGeom>
            <a:avLst/>
            <a:gdLst/>
            <a:ahLst/>
            <a:cxnLst/>
            <a:rect l="l" t="t" r="r" b="b"/>
            <a:pathLst>
              <a:path w="705484" h="235585">
                <a:moveTo>
                  <a:pt x="0" y="235026"/>
                </a:moveTo>
                <a:lnTo>
                  <a:pt x="705091" y="235026"/>
                </a:lnTo>
                <a:lnTo>
                  <a:pt x="705091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076449" y="5792520"/>
            <a:ext cx="600710" cy="235585"/>
          </a:xfrm>
          <a:custGeom>
            <a:avLst/>
            <a:gdLst/>
            <a:ahLst/>
            <a:cxnLst/>
            <a:rect l="l" t="t" r="r" b="b"/>
            <a:pathLst>
              <a:path w="600709" h="235585">
                <a:moveTo>
                  <a:pt x="0" y="235026"/>
                </a:moveTo>
                <a:lnTo>
                  <a:pt x="600633" y="235026"/>
                </a:lnTo>
                <a:lnTo>
                  <a:pt x="600633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076449" y="6079781"/>
            <a:ext cx="574675" cy="235585"/>
          </a:xfrm>
          <a:custGeom>
            <a:avLst/>
            <a:gdLst/>
            <a:ahLst/>
            <a:cxnLst/>
            <a:rect l="l" t="t" r="r" b="b"/>
            <a:pathLst>
              <a:path w="574675" h="235585">
                <a:moveTo>
                  <a:pt x="0" y="235026"/>
                </a:moveTo>
                <a:lnTo>
                  <a:pt x="574522" y="235026"/>
                </a:lnTo>
                <a:lnTo>
                  <a:pt x="574522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076449" y="6367043"/>
            <a:ext cx="444500" cy="235585"/>
          </a:xfrm>
          <a:custGeom>
            <a:avLst/>
            <a:gdLst/>
            <a:ahLst/>
            <a:cxnLst/>
            <a:rect l="l" t="t" r="r" b="b"/>
            <a:pathLst>
              <a:path w="444500" h="235584">
                <a:moveTo>
                  <a:pt x="0" y="235026"/>
                </a:moveTo>
                <a:lnTo>
                  <a:pt x="443953" y="235026"/>
                </a:lnTo>
                <a:lnTo>
                  <a:pt x="443953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57333" y="6628168"/>
            <a:ext cx="5706110" cy="300355"/>
          </a:xfrm>
          <a:custGeom>
            <a:avLst/>
            <a:gdLst/>
            <a:ahLst/>
            <a:cxnLst/>
            <a:rect l="l" t="t" r="r" b="b"/>
            <a:pathLst>
              <a:path w="5706109" h="300354">
                <a:moveTo>
                  <a:pt x="0" y="300329"/>
                </a:moveTo>
                <a:lnTo>
                  <a:pt x="5706059" y="300329"/>
                </a:lnTo>
                <a:lnTo>
                  <a:pt x="5706059" y="0"/>
                </a:lnTo>
                <a:lnTo>
                  <a:pt x="0" y="0"/>
                </a:lnTo>
                <a:lnTo>
                  <a:pt x="0" y="300329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076449" y="6654304"/>
            <a:ext cx="130810" cy="235585"/>
          </a:xfrm>
          <a:custGeom>
            <a:avLst/>
            <a:gdLst/>
            <a:ahLst/>
            <a:cxnLst/>
            <a:rect l="l" t="t" r="r" b="b"/>
            <a:pathLst>
              <a:path w="130809" h="235584">
                <a:moveTo>
                  <a:pt x="0" y="235026"/>
                </a:moveTo>
                <a:lnTo>
                  <a:pt x="130568" y="235026"/>
                </a:lnTo>
                <a:lnTo>
                  <a:pt x="130568" y="0"/>
                </a:lnTo>
                <a:lnTo>
                  <a:pt x="0" y="0"/>
                </a:lnTo>
                <a:lnTo>
                  <a:pt x="0" y="235026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560614" y="4343589"/>
          <a:ext cx="5548630" cy="3138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5804"/>
                <a:gridCol w="989329"/>
                <a:gridCol w="1273810"/>
              </a:tblGrid>
              <a:tr h="275590">
                <a:tc>
                  <a:txBody>
                    <a:bodyPr/>
                    <a:lstStyle/>
                    <a:p>
                      <a:pPr algn="r" marR="133350">
                        <a:lnSpc>
                          <a:spcPts val="2010"/>
                        </a:lnSpc>
                      </a:pPr>
                      <a:r>
                        <a:rPr dirty="0" sz="1850" spc="-90">
                          <a:latin typeface="Arial"/>
                          <a:cs typeface="Arial"/>
                        </a:rPr>
                        <a:t>Travis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85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85">
                          <a:latin typeface="Arial"/>
                          <a:cs typeface="Arial"/>
                        </a:rPr>
                        <a:t>(Austin)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5900">
                        <a:lnSpc>
                          <a:spcPts val="2010"/>
                        </a:lnSpc>
                      </a:pPr>
                      <a:r>
                        <a:rPr dirty="0" sz="1850" spc="3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0175">
                        <a:lnSpc>
                          <a:spcPts val="2010"/>
                        </a:lnSpc>
                      </a:pPr>
                      <a:r>
                        <a:rPr dirty="0" sz="18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6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7020">
                <a:tc>
                  <a:txBody>
                    <a:bodyPr/>
                    <a:lstStyle/>
                    <a:p>
                      <a:pPr algn="r" marR="134620">
                        <a:lnSpc>
                          <a:spcPts val="2100"/>
                        </a:lnSpc>
                      </a:pPr>
                      <a:r>
                        <a:rPr dirty="0" sz="1850" spc="-60">
                          <a:latin typeface="Arial"/>
                          <a:cs typeface="Arial"/>
                        </a:rPr>
                        <a:t>Kent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 </a:t>
                      </a:r>
                      <a:r>
                        <a:rPr dirty="0" sz="1850" spc="-105">
                          <a:latin typeface="Arial"/>
                          <a:cs typeface="Arial"/>
                        </a:rPr>
                        <a:t>(Grand</a:t>
                      </a:r>
                      <a:r>
                        <a:rPr dirty="0" sz="185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25">
                          <a:latin typeface="Arial"/>
                          <a:cs typeface="Arial"/>
                        </a:rPr>
                        <a:t>Rapids)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5900">
                        <a:lnSpc>
                          <a:spcPts val="2100"/>
                        </a:lnSpc>
                      </a:pPr>
                      <a:r>
                        <a:rPr dirty="0" sz="18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0335">
                        <a:lnSpc>
                          <a:spcPts val="2100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3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7020">
                <a:tc>
                  <a:txBody>
                    <a:bodyPr/>
                    <a:lstStyle/>
                    <a:p>
                      <a:pPr algn="r" marR="135255">
                        <a:lnSpc>
                          <a:spcPts val="2100"/>
                        </a:lnSpc>
                      </a:pPr>
                      <a:r>
                        <a:rPr dirty="0" sz="1850" spc="-65">
                          <a:latin typeface="Arial"/>
                          <a:cs typeface="Arial"/>
                        </a:rPr>
                        <a:t>Jackson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(Kansas</a:t>
                      </a:r>
                      <a:r>
                        <a:rPr dirty="0" sz="185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90">
                          <a:latin typeface="Arial"/>
                          <a:cs typeface="Arial"/>
                        </a:rPr>
                        <a:t>City)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0185">
                        <a:lnSpc>
                          <a:spcPts val="2100"/>
                        </a:lnSpc>
                      </a:pPr>
                      <a:r>
                        <a:rPr dirty="0" sz="18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255">
                        <a:lnSpc>
                          <a:spcPts val="2100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11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1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7020">
                <a:tc>
                  <a:txBody>
                    <a:bodyPr/>
                    <a:lstStyle/>
                    <a:p>
                      <a:pPr algn="r" marR="135255">
                        <a:lnSpc>
                          <a:spcPts val="2100"/>
                        </a:lnSpc>
                      </a:pPr>
                      <a:r>
                        <a:rPr dirty="0" sz="1850" spc="-100">
                          <a:latin typeface="Arial"/>
                          <a:cs typeface="Arial"/>
                        </a:rPr>
                        <a:t>Monroe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85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(Rochester)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0185">
                        <a:lnSpc>
                          <a:spcPts val="2100"/>
                        </a:lnSpc>
                      </a:pPr>
                      <a:r>
                        <a:rPr dirty="0" sz="18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3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0175">
                        <a:lnSpc>
                          <a:spcPts val="2100"/>
                        </a:lnSpc>
                      </a:pP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6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7020">
                <a:tc>
                  <a:txBody>
                    <a:bodyPr/>
                    <a:lstStyle/>
                    <a:p>
                      <a:pPr algn="r" marR="134620">
                        <a:lnSpc>
                          <a:spcPts val="2100"/>
                        </a:lnSpc>
                      </a:pPr>
                      <a:r>
                        <a:rPr dirty="0" sz="1850" spc="-120">
                          <a:latin typeface="Arial"/>
                          <a:cs typeface="Arial"/>
                        </a:rPr>
                        <a:t>Wake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85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25">
                          <a:latin typeface="Arial"/>
                          <a:cs typeface="Arial"/>
                        </a:rPr>
                        <a:t>(Raleigh)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0820">
                        <a:lnSpc>
                          <a:spcPts val="2100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2715">
                        <a:lnSpc>
                          <a:spcPts val="2100"/>
                        </a:lnSpc>
                      </a:pP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 spc="-55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-15">
                          <a:latin typeface="Arial"/>
                          <a:cs typeface="Arial"/>
                        </a:rPr>
                        <a:t>229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7020">
                <a:tc>
                  <a:txBody>
                    <a:bodyPr/>
                    <a:lstStyle/>
                    <a:p>
                      <a:pPr algn="r" marR="134620">
                        <a:lnSpc>
                          <a:spcPts val="2100"/>
                        </a:lnSpc>
                      </a:pPr>
                      <a:r>
                        <a:rPr dirty="0" sz="1850" spc="-114">
                          <a:latin typeface="Arial"/>
                          <a:cs typeface="Arial"/>
                        </a:rPr>
                        <a:t>Buncombe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(Asheville)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5900">
                        <a:lnSpc>
                          <a:spcPts val="2100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0810">
                        <a:lnSpc>
                          <a:spcPts val="2100"/>
                        </a:lnSpc>
                      </a:pPr>
                      <a:r>
                        <a:rPr dirty="0" sz="18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7020">
                <a:tc>
                  <a:txBody>
                    <a:bodyPr/>
                    <a:lstStyle/>
                    <a:p>
                      <a:pPr algn="r" marR="135255">
                        <a:lnSpc>
                          <a:spcPts val="2100"/>
                        </a:lnSpc>
                      </a:pPr>
                      <a:r>
                        <a:rPr dirty="0" sz="1850" spc="-110">
                          <a:latin typeface="Arial"/>
                          <a:cs typeface="Arial"/>
                        </a:rPr>
                        <a:t>Hennepin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(Minneapolis)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0185">
                        <a:lnSpc>
                          <a:spcPts val="2100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0175">
                        <a:lnSpc>
                          <a:spcPts val="2100"/>
                        </a:lnSpc>
                      </a:pPr>
                      <a:r>
                        <a:rPr dirty="0" sz="1850" spc="-4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6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133985">
                        <a:lnSpc>
                          <a:spcPts val="2100"/>
                        </a:lnSpc>
                      </a:pPr>
                      <a:r>
                        <a:rPr dirty="0" sz="1850" spc="-30">
                          <a:latin typeface="Arial"/>
                          <a:cs typeface="Arial"/>
                        </a:rPr>
                        <a:t>Hartford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85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(Hartford)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0820">
                        <a:lnSpc>
                          <a:spcPts val="2100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11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4620">
                        <a:lnSpc>
                          <a:spcPts val="2100"/>
                        </a:lnSpc>
                      </a:pP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2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99720">
                <a:tc>
                  <a:txBody>
                    <a:bodyPr/>
                    <a:lstStyle/>
                    <a:p>
                      <a:pPr algn="r" marR="127000">
                        <a:lnSpc>
                          <a:spcPts val="2120"/>
                        </a:lnSpc>
                      </a:pPr>
                      <a:r>
                        <a:rPr dirty="0" sz="1850" spc="-65">
                          <a:latin typeface="Trebuchet MS"/>
                          <a:cs typeface="Trebuchet MS"/>
                        </a:rPr>
                        <a:t>Mecklenburg </a:t>
                      </a:r>
                      <a:r>
                        <a:rPr dirty="0" sz="1850" spc="-70">
                          <a:latin typeface="Trebuchet MS"/>
                          <a:cs typeface="Trebuchet MS"/>
                        </a:rPr>
                        <a:t>County </a:t>
                      </a:r>
                      <a:r>
                        <a:rPr dirty="0" sz="1850" spc="-90">
                          <a:latin typeface="Trebuchet MS"/>
                          <a:cs typeface="Trebuchet MS"/>
                        </a:rPr>
                        <a:t>(Charlotte)</a:t>
                      </a:r>
                      <a:endParaRPr sz="18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8279">
                        <a:lnSpc>
                          <a:spcPts val="2120"/>
                        </a:lnSpc>
                      </a:pPr>
                      <a:r>
                        <a:rPr dirty="0" sz="1850" spc="-1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1850" spc="-25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850" spc="35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dirty="0" sz="1850">
                          <a:latin typeface="Trebuchet MS"/>
                          <a:cs typeface="Trebuchet MS"/>
                        </a:rPr>
                        <a:t>%</a:t>
                      </a:r>
                      <a:endParaRPr sz="18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1605">
                        <a:lnSpc>
                          <a:spcPts val="2120"/>
                        </a:lnSpc>
                      </a:pPr>
                      <a:r>
                        <a:rPr dirty="0" sz="1850" spc="-35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850" spc="-5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1850" spc="-1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850" spc="-5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1850" spc="3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dirty="0" sz="1850">
                          <a:latin typeface="Trebuchet MS"/>
                          <a:cs typeface="Trebuchet MS"/>
                        </a:rPr>
                        <a:t>9</a:t>
                      </a:r>
                      <a:endParaRPr sz="18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r" marR="134620">
                        <a:lnSpc>
                          <a:spcPts val="2014"/>
                        </a:lnSpc>
                      </a:pPr>
                      <a:r>
                        <a:rPr dirty="0" sz="1850" spc="-114">
                          <a:latin typeface="Arial"/>
                          <a:cs typeface="Arial"/>
                        </a:rPr>
                        <a:t>Milwaukee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County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4">
                          <a:latin typeface="Arial"/>
                          <a:cs typeface="Arial"/>
                        </a:rPr>
                        <a:t>(Milkwaukee)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5900">
                        <a:lnSpc>
                          <a:spcPts val="2014"/>
                        </a:lnSpc>
                      </a:pPr>
                      <a:r>
                        <a:rPr dirty="0" sz="1850" spc="3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40335">
                        <a:lnSpc>
                          <a:spcPts val="2014"/>
                        </a:lnSpc>
                      </a:pPr>
                      <a:r>
                        <a:rPr dirty="0" sz="18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 spc="-50"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850" spc="50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 spc="-4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3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53975">
                      <a:solidFill>
                        <a:srgbClr val="1F135F"/>
                      </a:solidFill>
                      <a:prstDash val="solid"/>
                    </a:lnR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algn="r" marR="133985">
                        <a:lnSpc>
                          <a:spcPts val="2075"/>
                        </a:lnSpc>
                      </a:pPr>
                      <a:r>
                        <a:rPr dirty="0" sz="1850" spc="-110">
                          <a:latin typeface="Arial"/>
                          <a:cs typeface="Arial"/>
                        </a:rPr>
                        <a:t>Orleans Parish </a:t>
                      </a:r>
                      <a:r>
                        <a:rPr dirty="0" sz="1850" spc="-114">
                          <a:latin typeface="Arial"/>
                          <a:cs typeface="Arial"/>
                        </a:rPr>
                        <a:t>(New</a:t>
                      </a:r>
                      <a:r>
                        <a:rPr dirty="0" sz="185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Orleans)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10185">
                        <a:lnSpc>
                          <a:spcPts val="2075"/>
                        </a:lnSpc>
                      </a:pPr>
                      <a:r>
                        <a:rPr dirty="0" sz="18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35890">
                        <a:lnSpc>
                          <a:spcPts val="2075"/>
                        </a:lnSpc>
                      </a:pPr>
                      <a:r>
                        <a:rPr dirty="0" sz="1850" spc="-10">
                          <a:latin typeface="Arial"/>
                          <a:cs typeface="Arial"/>
                        </a:rPr>
                        <a:t>111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23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62415" y="1381759"/>
            <a:ext cx="11955780" cy="2650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5910">
              <a:lnSpc>
                <a:spcPct val="100000"/>
              </a:lnSpc>
              <a:spcBef>
                <a:spcPts val="100"/>
              </a:spcBef>
            </a:pPr>
            <a:r>
              <a:rPr dirty="0" sz="3600" spc="-225" b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agricultural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land </a:t>
            </a:r>
            <a:r>
              <a:rPr dirty="0" sz="3600" spc="-120" b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3600" spc="-165" b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3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00" b="1">
                <a:solidFill>
                  <a:srgbClr val="231F20"/>
                </a:solidFill>
                <a:latin typeface="Trebuchet MS"/>
                <a:cs typeface="Trebuchet MS"/>
              </a:rPr>
              <a:t>risk.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65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3000" spc="-25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000" spc="-204" b="1" i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3000" spc="-215" b="1" i="1">
                <a:solidFill>
                  <a:srgbClr val="231F20"/>
                </a:solidFill>
                <a:latin typeface="Trebuchet MS"/>
                <a:cs typeface="Trebuchet MS"/>
              </a:rPr>
              <a:t>lost </a:t>
            </a:r>
            <a:r>
              <a:rPr dirty="0" sz="3000" spc="-240" b="1" i="1">
                <a:solidFill>
                  <a:srgbClr val="231F20"/>
                </a:solidFill>
                <a:latin typeface="Trebuchet MS"/>
                <a:cs typeface="Trebuchet MS"/>
              </a:rPr>
              <a:t>over </a:t>
            </a:r>
            <a:r>
              <a:rPr dirty="0" sz="3000" spc="-2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000" spc="-275" b="1" i="1">
                <a:solidFill>
                  <a:srgbClr val="231F20"/>
                </a:solidFill>
                <a:latin typeface="Trebuchet MS"/>
                <a:cs typeface="Trebuchet MS"/>
              </a:rPr>
              <a:t>third </a:t>
            </a:r>
            <a:r>
              <a:rPr dirty="0" sz="3000" spc="-24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000" spc="-225" b="1" i="1">
                <a:solidFill>
                  <a:srgbClr val="231F20"/>
                </a:solidFill>
                <a:latin typeface="Trebuchet MS"/>
                <a:cs typeface="Trebuchet MS"/>
              </a:rPr>
              <a:t>its </a:t>
            </a:r>
            <a:r>
              <a:rPr dirty="0" sz="3000" spc="-185" b="1" i="1">
                <a:solidFill>
                  <a:srgbClr val="231F20"/>
                </a:solidFill>
                <a:latin typeface="Trebuchet MS"/>
                <a:cs typeface="Trebuchet MS"/>
              </a:rPr>
              <a:t>farms </a:t>
            </a:r>
            <a:r>
              <a:rPr dirty="0" sz="3000" spc="-19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000" spc="-240" b="1" i="1">
                <a:solidFill>
                  <a:srgbClr val="231F20"/>
                </a:solidFill>
                <a:latin typeface="Trebuchet MS"/>
                <a:cs typeface="Trebuchet MS"/>
              </a:rPr>
              <a:t>over </a:t>
            </a:r>
            <a:r>
              <a:rPr dirty="0" sz="3000" spc="-254" b="1" i="1">
                <a:solidFill>
                  <a:srgbClr val="231F20"/>
                </a:solidFill>
                <a:latin typeface="Trebuchet MS"/>
                <a:cs typeface="Trebuchet MS"/>
              </a:rPr>
              <a:t>half </a:t>
            </a:r>
            <a:r>
              <a:rPr dirty="0" sz="3000" spc="-225" b="1" i="1">
                <a:solidFill>
                  <a:srgbClr val="231F20"/>
                </a:solidFill>
                <a:latin typeface="Trebuchet MS"/>
                <a:cs typeface="Trebuchet MS"/>
              </a:rPr>
              <a:t>its </a:t>
            </a:r>
            <a:r>
              <a:rPr dirty="0" sz="3000" spc="-240" b="1" i="1">
                <a:solidFill>
                  <a:srgbClr val="231F20"/>
                </a:solidFill>
                <a:latin typeface="Trebuchet MS"/>
                <a:cs typeface="Trebuchet MS"/>
              </a:rPr>
              <a:t>farm </a:t>
            </a:r>
            <a:r>
              <a:rPr dirty="0" sz="3000" spc="-200" b="1" i="1">
                <a:solidFill>
                  <a:srgbClr val="231F20"/>
                </a:solidFill>
                <a:latin typeface="Trebuchet MS"/>
                <a:cs typeface="Trebuchet MS"/>
              </a:rPr>
              <a:t>acreage </a:t>
            </a:r>
            <a:r>
              <a:rPr dirty="0" sz="3000" spc="-240" b="1" i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3000" spc="41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105" b="1" i="1">
                <a:solidFill>
                  <a:srgbClr val="231F20"/>
                </a:solidFill>
                <a:latin typeface="Trebuchet MS"/>
                <a:cs typeface="Trebuchet MS"/>
              </a:rPr>
              <a:t>1997 </a:t>
            </a:r>
            <a:r>
              <a:rPr dirty="0" sz="3000" spc="-270" b="1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3000" spc="-16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110" b="1" i="1">
                <a:solidFill>
                  <a:srgbClr val="231F20"/>
                </a:solidFill>
                <a:latin typeface="Trebuchet MS"/>
                <a:cs typeface="Trebuchet MS"/>
              </a:rPr>
              <a:t>2012</a:t>
            </a:r>
            <a:endParaRPr sz="3000">
              <a:latin typeface="Trebuchet MS"/>
              <a:cs typeface="Trebuchet MS"/>
            </a:endParaRPr>
          </a:p>
          <a:p>
            <a:pPr marL="3594100">
              <a:lnSpc>
                <a:spcPct val="100000"/>
              </a:lnSpc>
              <a:spcBef>
                <a:spcPts val="2070"/>
              </a:spcBef>
            </a:pP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Farm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Acreage </a:t>
            </a:r>
            <a:r>
              <a:rPr dirty="0" sz="2400" spc="-20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30" b="1">
                <a:solidFill>
                  <a:srgbClr val="231F20"/>
                </a:solidFill>
                <a:latin typeface="Trebuchet MS"/>
                <a:cs typeface="Trebuchet MS"/>
              </a:rPr>
              <a:t>%</a:t>
            </a:r>
            <a:r>
              <a:rPr dirty="0" sz="2400" spc="-5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2400" spc="-85" b="1">
                <a:solidFill>
                  <a:srgbClr val="231F20"/>
                </a:solidFill>
                <a:latin typeface="Trebuchet MS"/>
                <a:cs typeface="Trebuchet MS"/>
              </a:rPr>
              <a:t>All </a:t>
            </a: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Land </a:t>
            </a: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Farms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50895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0"/>
              <a:t>PROJECT</a:t>
            </a:r>
            <a:r>
              <a:rPr dirty="0" spc="-320"/>
              <a:t> </a:t>
            </a:r>
            <a:r>
              <a:rPr dirty="0" spc="35"/>
              <a:t>BACKGROUND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066316" y="7873339"/>
            <a:ext cx="120014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30" b="1">
                <a:solidFill>
                  <a:srgbClr val="282781"/>
                </a:solidFill>
                <a:latin typeface="Trebuchet MS"/>
                <a:cs typeface="Trebuchet MS"/>
              </a:rPr>
              <a:t>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97822" y="1257300"/>
            <a:ext cx="8435340" cy="6243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39090" marR="331470">
              <a:lnSpc>
                <a:spcPct val="100000"/>
              </a:lnSpc>
              <a:spcBef>
                <a:spcPts val="100"/>
              </a:spcBef>
            </a:pP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2015,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2400" spc="-130" b="1">
                <a:solidFill>
                  <a:srgbClr val="231F20"/>
                </a:solidFill>
                <a:latin typeface="Trebuchet MS"/>
                <a:cs typeface="Trebuchet MS"/>
              </a:rPr>
              <a:t>City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Manager, </a:t>
            </a:r>
            <a:r>
              <a:rPr dirty="0" sz="2400" spc="-110" b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Council’s </a:t>
            </a:r>
            <a:r>
              <a:rPr dirty="0" sz="2400" spc="-185" b="1">
                <a:solidFill>
                  <a:srgbClr val="231F20"/>
                </a:solidFill>
                <a:latin typeface="Trebuchet MS"/>
                <a:cs typeface="Trebuchet MS"/>
              </a:rPr>
              <a:t>request, </a:t>
            </a:r>
            <a:r>
              <a:rPr dirty="0" sz="2400" spc="-110" b="1">
                <a:solidFill>
                  <a:srgbClr val="231F20"/>
                </a:solidFill>
                <a:latin typeface="Trebuchet MS"/>
                <a:cs typeface="Trebuchet MS"/>
              </a:rPr>
              <a:t>asked </a:t>
            </a:r>
            <a:r>
              <a:rPr dirty="0" sz="2400" spc="-80" b="1">
                <a:solidFill>
                  <a:srgbClr val="231F20"/>
                </a:solidFill>
                <a:latin typeface="Trebuchet MS"/>
                <a:cs typeface="Trebuchet MS"/>
              </a:rPr>
              <a:t>staff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2400" spc="-210" b="1">
                <a:solidFill>
                  <a:srgbClr val="231F20"/>
                </a:solidFill>
                <a:latin typeface="Trebuchet MS"/>
                <a:cs typeface="Trebuchet MS"/>
              </a:rPr>
              <a:t>examine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Charlotte’s </a:t>
            </a:r>
            <a:r>
              <a:rPr dirty="0" sz="2400" spc="-13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2400" spc="1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system.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100" b="1">
                <a:solidFill>
                  <a:srgbClr val="231F20"/>
                </a:solidFill>
                <a:latin typeface="Trebuchet MS"/>
                <a:cs typeface="Trebuchet MS"/>
              </a:rPr>
              <a:t>Mission</a:t>
            </a:r>
            <a:endParaRPr sz="2400">
              <a:latin typeface="Trebuchet MS"/>
              <a:cs typeface="Trebuchet MS"/>
            </a:endParaRPr>
          </a:p>
          <a:p>
            <a:pPr algn="ctr" marL="12700" marR="5080" indent="-635">
              <a:lnSpc>
                <a:spcPct val="100000"/>
              </a:lnSpc>
            </a:pP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Develop </a:t>
            </a:r>
            <a:r>
              <a:rPr dirty="0" sz="2400" spc="-5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recommendation </a:t>
            </a:r>
            <a:r>
              <a:rPr dirty="0" sz="2400" spc="-165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2400" spc="-5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2400" spc="-100" b="1">
                <a:solidFill>
                  <a:srgbClr val="231F20"/>
                </a:solidFill>
                <a:latin typeface="Trebuchet MS"/>
                <a:cs typeface="Trebuchet MS"/>
              </a:rPr>
              <a:t>system 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2400" spc="-90" b="1">
                <a:solidFill>
                  <a:srgbClr val="231F20"/>
                </a:solidFill>
                <a:latin typeface="Trebuchet MS"/>
                <a:cs typeface="Trebuchet MS"/>
              </a:rPr>
              <a:t>supports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access, </a:t>
            </a:r>
            <a:r>
              <a:rPr dirty="0" sz="2400" spc="-195" b="1">
                <a:solidFill>
                  <a:srgbClr val="231F20"/>
                </a:solidFill>
                <a:latin typeface="Trebuchet MS"/>
                <a:cs typeface="Trebuchet MS"/>
              </a:rPr>
              <a:t>entrepreneurship, </a:t>
            </a: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3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2400" spc="-220" b="1">
                <a:solidFill>
                  <a:srgbClr val="231F20"/>
                </a:solidFill>
                <a:latin typeface="Trebuchet MS"/>
                <a:cs typeface="Trebuchet MS"/>
              </a:rPr>
              <a:t>while 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building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community </a:t>
            </a: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place throughout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2400" spc="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region.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265" b="1">
                <a:solidFill>
                  <a:srgbClr val="231F20"/>
                </a:solidFill>
                <a:latin typeface="Trebuchet MS"/>
                <a:cs typeface="Trebuchet MS"/>
              </a:rPr>
              <a:t>Team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Members</a:t>
            </a:r>
            <a:endParaRPr sz="2400">
              <a:latin typeface="Trebuchet MS"/>
              <a:cs typeface="Trebuchet MS"/>
            </a:endParaRPr>
          </a:p>
          <a:p>
            <a:pPr algn="ctr" marL="909319" marR="901700">
              <a:lnSpc>
                <a:spcPct val="100000"/>
              </a:lnSpc>
            </a:pPr>
            <a:r>
              <a:rPr dirty="0" sz="2400" spc="-235" b="1">
                <a:solidFill>
                  <a:srgbClr val="231F20"/>
                </a:solidFill>
                <a:latin typeface="Trebuchet MS"/>
                <a:cs typeface="Trebuchet MS"/>
              </a:rPr>
              <a:t>Tom </a:t>
            </a:r>
            <a:r>
              <a:rPr dirty="0" sz="2400" spc="-105" b="1">
                <a:solidFill>
                  <a:srgbClr val="231F20"/>
                </a:solidFill>
                <a:latin typeface="Trebuchet MS"/>
                <a:cs typeface="Trebuchet MS"/>
              </a:rPr>
              <a:t>Warshauer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2400" spc="-105" b="1">
                <a:solidFill>
                  <a:srgbClr val="231F20"/>
                </a:solidFill>
                <a:latin typeface="Trebuchet MS"/>
                <a:cs typeface="Trebuchet MS"/>
              </a:rPr>
              <a:t>Housing </a:t>
            </a:r>
            <a:r>
              <a:rPr dirty="0" sz="2400" spc="-250" b="1">
                <a:solidFill>
                  <a:srgbClr val="231F20"/>
                </a:solidFill>
                <a:latin typeface="Trebuchet MS"/>
                <a:cs typeface="Trebuchet MS"/>
              </a:rPr>
              <a:t>&amp;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Neighborhood </a:t>
            </a:r>
            <a:r>
              <a:rPr dirty="0" sz="2400" spc="-85" b="1">
                <a:solidFill>
                  <a:srgbClr val="231F20"/>
                </a:solidFill>
                <a:latin typeface="Trebuchet MS"/>
                <a:cs typeface="Trebuchet MS"/>
              </a:rPr>
              <a:t>Services  </a:t>
            </a:r>
            <a:r>
              <a:rPr dirty="0" sz="2400" spc="-60" b="1">
                <a:solidFill>
                  <a:srgbClr val="231F20"/>
                </a:solidFill>
                <a:latin typeface="Trebuchet MS"/>
                <a:cs typeface="Trebuchet MS"/>
              </a:rPr>
              <a:t>John </a:t>
            </a:r>
            <a:r>
              <a:rPr dirty="0" sz="2400" spc="-70" b="1">
                <a:solidFill>
                  <a:srgbClr val="231F20"/>
                </a:solidFill>
                <a:latin typeface="Trebuchet MS"/>
                <a:cs typeface="Trebuchet MS"/>
              </a:rPr>
              <a:t>Short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2400" spc="-105" b="1">
                <a:solidFill>
                  <a:srgbClr val="231F20"/>
                </a:solidFill>
                <a:latin typeface="Trebuchet MS"/>
                <a:cs typeface="Trebuchet MS"/>
              </a:rPr>
              <a:t>Housing </a:t>
            </a:r>
            <a:r>
              <a:rPr dirty="0" sz="2400" spc="-250" b="1">
                <a:solidFill>
                  <a:srgbClr val="231F20"/>
                </a:solidFill>
                <a:latin typeface="Trebuchet MS"/>
                <a:cs typeface="Trebuchet MS"/>
              </a:rPr>
              <a:t>&amp;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Neighborhood </a:t>
            </a:r>
            <a:r>
              <a:rPr dirty="0" sz="2400" spc="-85" b="1">
                <a:solidFill>
                  <a:srgbClr val="231F20"/>
                </a:solidFill>
                <a:latin typeface="Trebuchet MS"/>
                <a:cs typeface="Trebuchet MS"/>
              </a:rPr>
              <a:t>Services 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Lori </a:t>
            </a: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Lencheski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Economic</a:t>
            </a:r>
            <a:r>
              <a:rPr dirty="0" sz="2400" spc="-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Development</a:t>
            </a:r>
            <a:endParaRPr sz="2400">
              <a:latin typeface="Trebuchet MS"/>
              <a:cs typeface="Trebuchet MS"/>
            </a:endParaRPr>
          </a:p>
          <a:p>
            <a:pPr algn="ctr" marL="2153285" marR="2145665" indent="-635">
              <a:lnSpc>
                <a:spcPct val="100000"/>
              </a:lnSpc>
            </a:pP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Alberto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Gonzalez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Planning  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Katrina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Young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2400" spc="-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Planning/Zoning  </a:t>
            </a:r>
            <a:r>
              <a:rPr dirty="0" sz="2400" spc="-5" b="1">
                <a:solidFill>
                  <a:srgbClr val="231F20"/>
                </a:solidFill>
                <a:latin typeface="Trebuchet MS"/>
                <a:cs typeface="Trebuchet MS"/>
              </a:rPr>
              <a:t>Jason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Lawrence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25" b="1">
                <a:solidFill>
                  <a:srgbClr val="231F20"/>
                </a:solidFill>
                <a:latin typeface="Trebuchet MS"/>
                <a:cs typeface="Trebuchet MS"/>
              </a:rPr>
              <a:t>CATS</a:t>
            </a:r>
            <a:endParaRPr sz="2400">
              <a:latin typeface="Trebuchet MS"/>
              <a:cs typeface="Trebuchet MS"/>
            </a:endParaRPr>
          </a:p>
          <a:p>
            <a:pPr algn="ctr" marL="793115" marR="785495">
              <a:lnSpc>
                <a:spcPct val="100000"/>
              </a:lnSpc>
            </a:pP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Elliott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Royal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Health</a:t>
            </a:r>
            <a:r>
              <a:rPr dirty="0" sz="2400" spc="-2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Department  </a:t>
            </a:r>
            <a:r>
              <a:rPr dirty="0" sz="2400" spc="-75" b="1">
                <a:solidFill>
                  <a:srgbClr val="231F20"/>
                </a:solidFill>
                <a:latin typeface="Trebuchet MS"/>
                <a:cs typeface="Trebuchet MS"/>
              </a:rPr>
              <a:t>Johanna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Quinn </a:t>
            </a:r>
            <a:r>
              <a:rPr dirty="0" sz="2400" spc="-50" b="1">
                <a:solidFill>
                  <a:srgbClr val="231F20"/>
                </a:solidFill>
                <a:latin typeface="Trebuchet MS"/>
                <a:cs typeface="Trebuchet MS"/>
              </a:rPr>
              <a:t>/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Keith </a:t>
            </a:r>
            <a:r>
              <a:rPr dirty="0" sz="2400" spc="-100" b="1">
                <a:solidFill>
                  <a:srgbClr val="231F20"/>
                </a:solidFill>
                <a:latin typeface="Trebuchet MS"/>
                <a:cs typeface="Trebuchet MS"/>
              </a:rPr>
              <a:t>Sorensen </a:t>
            </a:r>
            <a:r>
              <a:rPr dirty="0" sz="2400" spc="165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2400" spc="-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55" b="1">
                <a:solidFill>
                  <a:srgbClr val="231F20"/>
                </a:solidFill>
                <a:latin typeface="Trebuchet MS"/>
                <a:cs typeface="Trebuchet MS"/>
              </a:rPr>
              <a:t>CDOT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94125" y="1381759"/>
            <a:ext cx="9842500" cy="1564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225" b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agricultural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land </a:t>
            </a:r>
            <a:r>
              <a:rPr dirty="0" sz="3600" spc="-120" b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3600" spc="-165" b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3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00" b="1">
                <a:solidFill>
                  <a:srgbClr val="231F20"/>
                </a:solidFill>
                <a:latin typeface="Trebuchet MS"/>
                <a:cs typeface="Trebuchet MS"/>
              </a:rPr>
              <a:t>risk.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3000" spc="-204" b="1" i="1">
                <a:solidFill>
                  <a:srgbClr val="231F20"/>
                </a:solidFill>
                <a:latin typeface="Trebuchet MS"/>
                <a:cs typeface="Trebuchet MS"/>
              </a:rPr>
              <a:t>Building </a:t>
            </a:r>
            <a:r>
              <a:rPr dirty="0" sz="3000" spc="-195" b="1" i="1">
                <a:solidFill>
                  <a:srgbClr val="231F20"/>
                </a:solidFill>
                <a:latin typeface="Trebuchet MS"/>
                <a:cs typeface="Trebuchet MS"/>
              </a:rPr>
              <a:t>momentum </a:t>
            </a:r>
            <a:r>
              <a:rPr dirty="0" sz="3000" spc="-265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3000" spc="-2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000" spc="-240" b="1" i="1">
                <a:solidFill>
                  <a:srgbClr val="231F20"/>
                </a:solidFill>
                <a:latin typeface="Trebuchet MS"/>
                <a:cs typeface="Trebuchet MS"/>
              </a:rPr>
              <a:t>Voluntary </a:t>
            </a:r>
            <a:r>
              <a:rPr dirty="0" sz="3000" spc="-210" b="1" i="1">
                <a:solidFill>
                  <a:srgbClr val="231F20"/>
                </a:solidFill>
                <a:latin typeface="Trebuchet MS"/>
                <a:cs typeface="Trebuchet MS"/>
              </a:rPr>
              <a:t>Agricultural District</a:t>
            </a:r>
            <a:r>
              <a:rPr dirty="0" sz="3000" spc="47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100" b="1" i="1">
                <a:solidFill>
                  <a:srgbClr val="231F20"/>
                </a:solidFill>
                <a:latin typeface="Trebuchet MS"/>
                <a:cs typeface="Trebuchet MS"/>
              </a:rPr>
              <a:t>(VAD)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6285" y="3291840"/>
            <a:ext cx="3354514" cy="4242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14700" y="3596640"/>
            <a:ext cx="2781300" cy="3938270"/>
          </a:xfrm>
          <a:custGeom>
            <a:avLst/>
            <a:gdLst/>
            <a:ahLst/>
            <a:cxnLst/>
            <a:rect l="l" t="t" r="r" b="b"/>
            <a:pathLst>
              <a:path w="2781300" h="3938270">
                <a:moveTo>
                  <a:pt x="2781300" y="3937749"/>
                </a:moveTo>
                <a:lnTo>
                  <a:pt x="2781300" y="0"/>
                </a:lnTo>
                <a:lnTo>
                  <a:pt x="0" y="0"/>
                </a:lnTo>
                <a:lnTo>
                  <a:pt x="0" y="3937749"/>
                </a:lnTo>
                <a:lnTo>
                  <a:pt x="2781300" y="39377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87064" y="6095517"/>
            <a:ext cx="300990" cy="273685"/>
          </a:xfrm>
          <a:custGeom>
            <a:avLst/>
            <a:gdLst/>
            <a:ahLst/>
            <a:cxnLst/>
            <a:rect l="l" t="t" r="r" b="b"/>
            <a:pathLst>
              <a:path w="300989" h="273685">
                <a:moveTo>
                  <a:pt x="14389" y="252704"/>
                </a:moveTo>
                <a:lnTo>
                  <a:pt x="13068" y="252704"/>
                </a:lnTo>
                <a:lnTo>
                  <a:pt x="11163" y="252336"/>
                </a:lnTo>
                <a:lnTo>
                  <a:pt x="8674" y="251587"/>
                </a:lnTo>
                <a:lnTo>
                  <a:pt x="6197" y="250825"/>
                </a:lnTo>
                <a:lnTo>
                  <a:pt x="4406" y="250456"/>
                </a:lnTo>
                <a:lnTo>
                  <a:pt x="3327" y="250456"/>
                </a:lnTo>
                <a:lnTo>
                  <a:pt x="1104" y="250456"/>
                </a:lnTo>
                <a:lnTo>
                  <a:pt x="0" y="251447"/>
                </a:lnTo>
                <a:lnTo>
                  <a:pt x="0" y="253428"/>
                </a:lnTo>
                <a:lnTo>
                  <a:pt x="0" y="255816"/>
                </a:lnTo>
                <a:lnTo>
                  <a:pt x="4000" y="259715"/>
                </a:lnTo>
                <a:lnTo>
                  <a:pt x="12001" y="265137"/>
                </a:lnTo>
                <a:lnTo>
                  <a:pt x="20002" y="270548"/>
                </a:lnTo>
                <a:lnTo>
                  <a:pt x="25831" y="273265"/>
                </a:lnTo>
                <a:lnTo>
                  <a:pt x="29502" y="273265"/>
                </a:lnTo>
                <a:lnTo>
                  <a:pt x="55943" y="234704"/>
                </a:lnTo>
                <a:lnTo>
                  <a:pt x="72516" y="186537"/>
                </a:lnTo>
                <a:lnTo>
                  <a:pt x="82851" y="149807"/>
                </a:lnTo>
                <a:lnTo>
                  <a:pt x="92176" y="112534"/>
                </a:lnTo>
                <a:lnTo>
                  <a:pt x="102710" y="63941"/>
                </a:lnTo>
                <a:lnTo>
                  <a:pt x="105028" y="51168"/>
                </a:lnTo>
                <a:lnTo>
                  <a:pt x="234975" y="207746"/>
                </a:lnTo>
                <a:lnTo>
                  <a:pt x="245793" y="219824"/>
                </a:lnTo>
                <a:lnTo>
                  <a:pt x="255047" y="228452"/>
                </a:lnTo>
                <a:lnTo>
                  <a:pt x="262739" y="233630"/>
                </a:lnTo>
                <a:lnTo>
                  <a:pt x="268871" y="235356"/>
                </a:lnTo>
                <a:lnTo>
                  <a:pt x="275221" y="235356"/>
                </a:lnTo>
                <a:lnTo>
                  <a:pt x="293877" y="195567"/>
                </a:lnTo>
                <a:lnTo>
                  <a:pt x="298130" y="152194"/>
                </a:lnTo>
                <a:lnTo>
                  <a:pt x="299732" y="111665"/>
                </a:lnTo>
                <a:lnTo>
                  <a:pt x="300522" y="58657"/>
                </a:lnTo>
                <a:lnTo>
                  <a:pt x="300621" y="27279"/>
                </a:lnTo>
                <a:lnTo>
                  <a:pt x="300621" y="23152"/>
                </a:lnTo>
                <a:lnTo>
                  <a:pt x="282066" y="8039"/>
                </a:lnTo>
                <a:lnTo>
                  <a:pt x="277190" y="6121"/>
                </a:lnTo>
                <a:lnTo>
                  <a:pt x="273316" y="5168"/>
                </a:lnTo>
                <a:lnTo>
                  <a:pt x="270446" y="5168"/>
                </a:lnTo>
                <a:lnTo>
                  <a:pt x="266255" y="5168"/>
                </a:lnTo>
                <a:lnTo>
                  <a:pt x="264159" y="6515"/>
                </a:lnTo>
                <a:lnTo>
                  <a:pt x="264159" y="9207"/>
                </a:lnTo>
                <a:lnTo>
                  <a:pt x="264159" y="9931"/>
                </a:lnTo>
                <a:lnTo>
                  <a:pt x="265518" y="12484"/>
                </a:lnTo>
                <a:lnTo>
                  <a:pt x="268249" y="16891"/>
                </a:lnTo>
                <a:lnTo>
                  <a:pt x="270979" y="21297"/>
                </a:lnTo>
                <a:lnTo>
                  <a:pt x="282337" y="67635"/>
                </a:lnTo>
                <a:lnTo>
                  <a:pt x="286672" y="117790"/>
                </a:lnTo>
                <a:lnTo>
                  <a:pt x="287718" y="163131"/>
                </a:lnTo>
                <a:lnTo>
                  <a:pt x="287718" y="169659"/>
                </a:lnTo>
                <a:lnTo>
                  <a:pt x="280606" y="204508"/>
                </a:lnTo>
                <a:lnTo>
                  <a:pt x="278333" y="209994"/>
                </a:lnTo>
                <a:lnTo>
                  <a:pt x="275666" y="212725"/>
                </a:lnTo>
                <a:lnTo>
                  <a:pt x="272605" y="212725"/>
                </a:lnTo>
                <a:lnTo>
                  <a:pt x="269493" y="212725"/>
                </a:lnTo>
                <a:lnTo>
                  <a:pt x="267144" y="212153"/>
                </a:lnTo>
                <a:lnTo>
                  <a:pt x="265595" y="210985"/>
                </a:lnTo>
                <a:lnTo>
                  <a:pt x="264032" y="209816"/>
                </a:lnTo>
                <a:lnTo>
                  <a:pt x="261848" y="207340"/>
                </a:lnTo>
                <a:lnTo>
                  <a:pt x="259029" y="203568"/>
                </a:lnTo>
                <a:lnTo>
                  <a:pt x="115658" y="15100"/>
                </a:lnTo>
                <a:lnTo>
                  <a:pt x="72852" y="250"/>
                </a:lnTo>
                <a:lnTo>
                  <a:pt x="65201" y="0"/>
                </a:lnTo>
                <a:lnTo>
                  <a:pt x="62014" y="0"/>
                </a:lnTo>
                <a:lnTo>
                  <a:pt x="60426" y="990"/>
                </a:lnTo>
                <a:lnTo>
                  <a:pt x="60426" y="2971"/>
                </a:lnTo>
                <a:lnTo>
                  <a:pt x="60426" y="4178"/>
                </a:lnTo>
                <a:lnTo>
                  <a:pt x="62191" y="5880"/>
                </a:lnTo>
                <a:lnTo>
                  <a:pt x="65735" y="8102"/>
                </a:lnTo>
                <a:lnTo>
                  <a:pt x="69265" y="10312"/>
                </a:lnTo>
                <a:lnTo>
                  <a:pt x="73545" y="13843"/>
                </a:lnTo>
                <a:lnTo>
                  <a:pt x="96850" y="42367"/>
                </a:lnTo>
                <a:lnTo>
                  <a:pt x="95056" y="54914"/>
                </a:lnTo>
                <a:lnTo>
                  <a:pt x="83807" y="102298"/>
                </a:lnTo>
                <a:lnTo>
                  <a:pt x="66569" y="155865"/>
                </a:lnTo>
                <a:lnTo>
                  <a:pt x="47118" y="204641"/>
                </a:lnTo>
                <a:lnTo>
                  <a:pt x="28920" y="239858"/>
                </a:lnTo>
                <a:lnTo>
                  <a:pt x="15824" y="252704"/>
                </a:lnTo>
                <a:lnTo>
                  <a:pt x="14389" y="252704"/>
                </a:lnTo>
                <a:close/>
              </a:path>
            </a:pathLst>
          </a:custGeom>
          <a:ln w="12699">
            <a:solidFill>
              <a:srgbClr val="014F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33088" y="6207836"/>
            <a:ext cx="168871" cy="127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33113" y="6138176"/>
            <a:ext cx="235140" cy="199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74959" y="6084811"/>
            <a:ext cx="158750" cy="268605"/>
          </a:xfrm>
          <a:custGeom>
            <a:avLst/>
            <a:gdLst/>
            <a:ahLst/>
            <a:cxnLst/>
            <a:rect l="l" t="t" r="r" b="b"/>
            <a:pathLst>
              <a:path w="158750" h="268604">
                <a:moveTo>
                  <a:pt x="21285" y="246062"/>
                </a:moveTo>
                <a:lnTo>
                  <a:pt x="36029" y="203504"/>
                </a:lnTo>
                <a:lnTo>
                  <a:pt x="55844" y="170239"/>
                </a:lnTo>
                <a:lnTo>
                  <a:pt x="86829" y="143065"/>
                </a:lnTo>
                <a:lnTo>
                  <a:pt x="91439" y="143065"/>
                </a:lnTo>
                <a:lnTo>
                  <a:pt x="106062" y="179760"/>
                </a:lnTo>
                <a:lnTo>
                  <a:pt x="117000" y="222800"/>
                </a:lnTo>
                <a:lnTo>
                  <a:pt x="120226" y="235461"/>
                </a:lnTo>
                <a:lnTo>
                  <a:pt x="123025" y="245878"/>
                </a:lnTo>
                <a:lnTo>
                  <a:pt x="125399" y="254050"/>
                </a:lnTo>
                <a:lnTo>
                  <a:pt x="128269" y="263448"/>
                </a:lnTo>
                <a:lnTo>
                  <a:pt x="131241" y="268147"/>
                </a:lnTo>
                <a:lnTo>
                  <a:pt x="134302" y="268147"/>
                </a:lnTo>
                <a:lnTo>
                  <a:pt x="136397" y="268147"/>
                </a:lnTo>
                <a:lnTo>
                  <a:pt x="139433" y="267093"/>
                </a:lnTo>
                <a:lnTo>
                  <a:pt x="143421" y="264998"/>
                </a:lnTo>
                <a:lnTo>
                  <a:pt x="147408" y="262902"/>
                </a:lnTo>
                <a:lnTo>
                  <a:pt x="150939" y="260578"/>
                </a:lnTo>
                <a:lnTo>
                  <a:pt x="154025" y="258038"/>
                </a:lnTo>
                <a:lnTo>
                  <a:pt x="157111" y="255485"/>
                </a:lnTo>
                <a:lnTo>
                  <a:pt x="158661" y="253580"/>
                </a:lnTo>
                <a:lnTo>
                  <a:pt x="158661" y="252323"/>
                </a:lnTo>
                <a:lnTo>
                  <a:pt x="158661" y="250710"/>
                </a:lnTo>
                <a:lnTo>
                  <a:pt x="157606" y="249453"/>
                </a:lnTo>
                <a:lnTo>
                  <a:pt x="155511" y="248551"/>
                </a:lnTo>
                <a:lnTo>
                  <a:pt x="153415" y="247649"/>
                </a:lnTo>
                <a:lnTo>
                  <a:pt x="151269" y="245986"/>
                </a:lnTo>
                <a:lnTo>
                  <a:pt x="149085" y="243560"/>
                </a:lnTo>
                <a:lnTo>
                  <a:pt x="146888" y="241134"/>
                </a:lnTo>
                <a:lnTo>
                  <a:pt x="134358" y="200779"/>
                </a:lnTo>
                <a:lnTo>
                  <a:pt x="132143" y="188963"/>
                </a:lnTo>
                <a:lnTo>
                  <a:pt x="129445" y="175471"/>
                </a:lnTo>
                <a:lnTo>
                  <a:pt x="116687" y="133299"/>
                </a:lnTo>
                <a:lnTo>
                  <a:pt x="113296" y="130543"/>
                </a:lnTo>
                <a:lnTo>
                  <a:pt x="109918" y="127774"/>
                </a:lnTo>
                <a:lnTo>
                  <a:pt x="105130" y="126403"/>
                </a:lnTo>
                <a:lnTo>
                  <a:pt x="98958" y="126403"/>
                </a:lnTo>
                <a:lnTo>
                  <a:pt x="60983" y="149944"/>
                </a:lnTo>
                <a:lnTo>
                  <a:pt x="34885" y="187296"/>
                </a:lnTo>
                <a:lnTo>
                  <a:pt x="21996" y="212940"/>
                </a:lnTo>
                <a:lnTo>
                  <a:pt x="21285" y="212940"/>
                </a:lnTo>
                <a:lnTo>
                  <a:pt x="21599" y="204780"/>
                </a:lnTo>
                <a:lnTo>
                  <a:pt x="22180" y="192527"/>
                </a:lnTo>
                <a:lnTo>
                  <a:pt x="23028" y="176180"/>
                </a:lnTo>
                <a:lnTo>
                  <a:pt x="24142" y="155740"/>
                </a:lnTo>
                <a:lnTo>
                  <a:pt x="25340" y="133725"/>
                </a:lnTo>
                <a:lnTo>
                  <a:pt x="27441" y="92476"/>
                </a:lnTo>
                <a:lnTo>
                  <a:pt x="29614" y="39752"/>
                </a:lnTo>
                <a:lnTo>
                  <a:pt x="30035" y="14389"/>
                </a:lnTo>
                <a:lnTo>
                  <a:pt x="30035" y="11264"/>
                </a:lnTo>
                <a:lnTo>
                  <a:pt x="26771" y="8089"/>
                </a:lnTo>
                <a:lnTo>
                  <a:pt x="20243" y="4851"/>
                </a:lnTo>
                <a:lnTo>
                  <a:pt x="13715" y="1612"/>
                </a:lnTo>
                <a:lnTo>
                  <a:pt x="7950" y="0"/>
                </a:lnTo>
                <a:lnTo>
                  <a:pt x="2946" y="0"/>
                </a:lnTo>
                <a:lnTo>
                  <a:pt x="977" y="0"/>
                </a:lnTo>
                <a:lnTo>
                  <a:pt x="0" y="990"/>
                </a:lnTo>
                <a:lnTo>
                  <a:pt x="0" y="2959"/>
                </a:lnTo>
                <a:lnTo>
                  <a:pt x="0" y="4279"/>
                </a:lnTo>
                <a:lnTo>
                  <a:pt x="368" y="9143"/>
                </a:lnTo>
                <a:lnTo>
                  <a:pt x="1117" y="17538"/>
                </a:lnTo>
                <a:lnTo>
                  <a:pt x="1665" y="24756"/>
                </a:lnTo>
                <a:lnTo>
                  <a:pt x="3540" y="72761"/>
                </a:lnTo>
                <a:lnTo>
                  <a:pt x="3983" y="113099"/>
                </a:lnTo>
                <a:lnTo>
                  <a:pt x="4038" y="138137"/>
                </a:lnTo>
                <a:lnTo>
                  <a:pt x="3926" y="168970"/>
                </a:lnTo>
                <a:lnTo>
                  <a:pt x="3590" y="196259"/>
                </a:lnTo>
                <a:lnTo>
                  <a:pt x="3031" y="220005"/>
                </a:lnTo>
                <a:lnTo>
                  <a:pt x="2247" y="240207"/>
                </a:lnTo>
                <a:lnTo>
                  <a:pt x="6718" y="243509"/>
                </a:lnTo>
                <a:lnTo>
                  <a:pt x="13055" y="245452"/>
                </a:lnTo>
                <a:lnTo>
                  <a:pt x="21285" y="246062"/>
                </a:lnTo>
                <a:close/>
              </a:path>
            </a:pathLst>
          </a:custGeom>
          <a:ln w="12700">
            <a:solidFill>
              <a:srgbClr val="014F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51121" y="6078461"/>
            <a:ext cx="1355026" cy="261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33000" y="6520421"/>
            <a:ext cx="1915083" cy="351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38917" y="6967181"/>
            <a:ext cx="1309179" cy="2539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485065" y="5944711"/>
            <a:ext cx="2440305" cy="1351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900" spc="-75">
                <a:solidFill>
                  <a:srgbClr val="014F34"/>
                </a:solidFill>
                <a:latin typeface="Palatino Linotype"/>
                <a:cs typeface="Palatino Linotype"/>
              </a:rPr>
              <a:t>North </a:t>
            </a:r>
            <a:r>
              <a:rPr dirty="0" sz="2900" spc="-40">
                <a:solidFill>
                  <a:srgbClr val="014F34"/>
                </a:solidFill>
                <a:latin typeface="Palatino Linotype"/>
                <a:cs typeface="Palatino Linotype"/>
              </a:rPr>
              <a:t>Carolina  </a:t>
            </a:r>
            <a:r>
              <a:rPr dirty="0" sz="2900" spc="-60">
                <a:solidFill>
                  <a:srgbClr val="014F34"/>
                </a:solidFill>
                <a:latin typeface="Palatino Linotype"/>
                <a:cs typeface="Palatino Linotype"/>
              </a:rPr>
              <a:t>Agricultural  </a:t>
            </a:r>
            <a:r>
              <a:rPr dirty="0" sz="2900" spc="-55">
                <a:solidFill>
                  <a:srgbClr val="014F34"/>
                </a:solidFill>
                <a:latin typeface="Palatino Linotype"/>
                <a:cs typeface="Palatino Linotype"/>
              </a:rPr>
              <a:t>Districts</a:t>
            </a:r>
            <a:endParaRPr sz="29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90061" y="3829113"/>
            <a:ext cx="2743200" cy="1792605"/>
          </a:xfrm>
          <a:custGeom>
            <a:avLst/>
            <a:gdLst/>
            <a:ahLst/>
            <a:cxnLst/>
            <a:rect l="l" t="t" r="r" b="b"/>
            <a:pathLst>
              <a:path w="2743200" h="1792604">
                <a:moveTo>
                  <a:pt x="0" y="0"/>
                </a:moveTo>
                <a:lnTo>
                  <a:pt x="2743200" y="0"/>
                </a:lnTo>
                <a:lnTo>
                  <a:pt x="2743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85489" y="3815791"/>
            <a:ext cx="2583815" cy="1226820"/>
          </a:xfrm>
          <a:custGeom>
            <a:avLst/>
            <a:gdLst/>
            <a:ahLst/>
            <a:cxnLst/>
            <a:rect l="l" t="t" r="r" b="b"/>
            <a:pathLst>
              <a:path w="2583815" h="1226820">
                <a:moveTo>
                  <a:pt x="0" y="1226197"/>
                </a:moveTo>
                <a:lnTo>
                  <a:pt x="2583789" y="1226197"/>
                </a:lnTo>
                <a:lnTo>
                  <a:pt x="2583789" y="0"/>
                </a:lnTo>
                <a:lnTo>
                  <a:pt x="0" y="0"/>
                </a:lnTo>
                <a:lnTo>
                  <a:pt x="0" y="1226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85489" y="4805502"/>
            <a:ext cx="2592705" cy="666115"/>
          </a:xfrm>
          <a:custGeom>
            <a:avLst/>
            <a:gdLst/>
            <a:ahLst/>
            <a:cxnLst/>
            <a:rect l="l" t="t" r="r" b="b"/>
            <a:pathLst>
              <a:path w="2592704" h="666114">
                <a:moveTo>
                  <a:pt x="0" y="0"/>
                </a:moveTo>
                <a:lnTo>
                  <a:pt x="0" y="665657"/>
                </a:lnTo>
                <a:lnTo>
                  <a:pt x="2592552" y="665657"/>
                </a:lnTo>
                <a:lnTo>
                  <a:pt x="2592552" y="218973"/>
                </a:lnTo>
                <a:lnTo>
                  <a:pt x="2455016" y="188468"/>
                </a:lnTo>
                <a:lnTo>
                  <a:pt x="2111941" y="128009"/>
                </a:lnTo>
                <a:lnTo>
                  <a:pt x="1926142" y="109681"/>
                </a:lnTo>
                <a:lnTo>
                  <a:pt x="1176679" y="109681"/>
                </a:lnTo>
                <a:lnTo>
                  <a:pt x="1157768" y="107718"/>
                </a:lnTo>
                <a:lnTo>
                  <a:pt x="951220" y="48761"/>
                </a:lnTo>
                <a:lnTo>
                  <a:pt x="766637" y="22648"/>
                </a:lnTo>
                <a:lnTo>
                  <a:pt x="485396" y="9421"/>
                </a:lnTo>
                <a:lnTo>
                  <a:pt x="0" y="0"/>
                </a:lnTo>
                <a:close/>
              </a:path>
              <a:path w="2592704" h="666114">
                <a:moveTo>
                  <a:pt x="1667628" y="84181"/>
                </a:moveTo>
                <a:lnTo>
                  <a:pt x="1226375" y="103568"/>
                </a:lnTo>
                <a:lnTo>
                  <a:pt x="1176679" y="109681"/>
                </a:lnTo>
                <a:lnTo>
                  <a:pt x="1926142" y="109681"/>
                </a:lnTo>
                <a:lnTo>
                  <a:pt x="1667628" y="84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455771" y="4203014"/>
            <a:ext cx="1747113" cy="6973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85489" y="3824541"/>
            <a:ext cx="2583815" cy="1638300"/>
          </a:xfrm>
          <a:custGeom>
            <a:avLst/>
            <a:gdLst/>
            <a:ahLst/>
            <a:cxnLst/>
            <a:rect l="l" t="t" r="r" b="b"/>
            <a:pathLst>
              <a:path w="2583815" h="1638300">
                <a:moveTo>
                  <a:pt x="2583789" y="1637868"/>
                </a:moveTo>
                <a:lnTo>
                  <a:pt x="0" y="1637868"/>
                </a:lnTo>
                <a:lnTo>
                  <a:pt x="0" y="0"/>
                </a:lnTo>
                <a:lnTo>
                  <a:pt x="2583789" y="0"/>
                </a:lnTo>
                <a:lnTo>
                  <a:pt x="2583789" y="1637868"/>
                </a:lnTo>
                <a:close/>
              </a:path>
            </a:pathLst>
          </a:custGeom>
          <a:ln w="30480">
            <a:solidFill>
              <a:srgbClr val="0076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370910" y="3890903"/>
            <a:ext cx="2609850" cy="15848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476556" y="3892417"/>
            <a:ext cx="115570" cy="212725"/>
          </a:xfrm>
          <a:custGeom>
            <a:avLst/>
            <a:gdLst/>
            <a:ahLst/>
            <a:cxnLst/>
            <a:rect l="l" t="t" r="r" b="b"/>
            <a:pathLst>
              <a:path w="115570" h="212725">
                <a:moveTo>
                  <a:pt x="57973" y="160837"/>
                </a:moveTo>
                <a:lnTo>
                  <a:pt x="57607" y="160837"/>
                </a:lnTo>
                <a:lnTo>
                  <a:pt x="29443" y="0"/>
                </a:lnTo>
                <a:lnTo>
                  <a:pt x="0" y="0"/>
                </a:lnTo>
                <a:lnTo>
                  <a:pt x="44257" y="212281"/>
                </a:lnTo>
                <a:lnTo>
                  <a:pt x="70409" y="212281"/>
                </a:lnTo>
                <a:lnTo>
                  <a:pt x="115031" y="0"/>
                </a:lnTo>
                <a:lnTo>
                  <a:pt x="86502" y="0"/>
                </a:lnTo>
                <a:lnTo>
                  <a:pt x="57973" y="160837"/>
                </a:lnTo>
                <a:close/>
              </a:path>
            </a:pathLst>
          </a:custGeom>
          <a:ln w="3175">
            <a:solidFill>
              <a:srgbClr val="007646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593965" y="3886800"/>
            <a:ext cx="126364" cy="223520"/>
          </a:xfrm>
          <a:custGeom>
            <a:avLst/>
            <a:gdLst/>
            <a:ahLst/>
            <a:cxnLst/>
            <a:rect l="l" t="t" r="r" b="b"/>
            <a:pathLst>
              <a:path w="126364" h="223520">
                <a:moveTo>
                  <a:pt x="0" y="111758"/>
                </a:moveTo>
                <a:lnTo>
                  <a:pt x="7415" y="171254"/>
                </a:lnTo>
                <a:lnTo>
                  <a:pt x="25031" y="205000"/>
                </a:lnTo>
                <a:lnTo>
                  <a:pt x="45905" y="220065"/>
                </a:lnTo>
                <a:lnTo>
                  <a:pt x="63093" y="223516"/>
                </a:lnTo>
                <a:lnTo>
                  <a:pt x="80281" y="220065"/>
                </a:lnTo>
                <a:lnTo>
                  <a:pt x="101155" y="205000"/>
                </a:lnTo>
                <a:lnTo>
                  <a:pt x="118772" y="171254"/>
                </a:lnTo>
                <a:lnTo>
                  <a:pt x="126187" y="111758"/>
                </a:lnTo>
                <a:lnTo>
                  <a:pt x="118772" y="52261"/>
                </a:lnTo>
                <a:lnTo>
                  <a:pt x="101155" y="18515"/>
                </a:lnTo>
                <a:lnTo>
                  <a:pt x="80281" y="3450"/>
                </a:lnTo>
                <a:lnTo>
                  <a:pt x="63093" y="0"/>
                </a:lnTo>
                <a:lnTo>
                  <a:pt x="45905" y="3450"/>
                </a:lnTo>
                <a:lnTo>
                  <a:pt x="25031" y="18515"/>
                </a:lnTo>
                <a:lnTo>
                  <a:pt x="7415" y="52261"/>
                </a:lnTo>
                <a:lnTo>
                  <a:pt x="0" y="111758"/>
                </a:lnTo>
                <a:close/>
              </a:path>
            </a:pathLst>
          </a:custGeom>
          <a:ln w="3175">
            <a:solidFill>
              <a:srgbClr val="007646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21397" y="3924349"/>
            <a:ext cx="71755" cy="148590"/>
          </a:xfrm>
          <a:custGeom>
            <a:avLst/>
            <a:gdLst/>
            <a:ahLst/>
            <a:cxnLst/>
            <a:rect l="l" t="t" r="r" b="b"/>
            <a:pathLst>
              <a:path w="71754" h="148589">
                <a:moveTo>
                  <a:pt x="0" y="74209"/>
                </a:moveTo>
                <a:lnTo>
                  <a:pt x="3489" y="37543"/>
                </a:lnTo>
                <a:lnTo>
                  <a:pt x="12275" y="14819"/>
                </a:lnTo>
                <a:lnTo>
                  <a:pt x="23840" y="3238"/>
                </a:lnTo>
                <a:lnTo>
                  <a:pt x="35661" y="0"/>
                </a:lnTo>
                <a:lnTo>
                  <a:pt x="47483" y="3238"/>
                </a:lnTo>
                <a:lnTo>
                  <a:pt x="59047" y="14819"/>
                </a:lnTo>
                <a:lnTo>
                  <a:pt x="67834" y="37543"/>
                </a:lnTo>
                <a:lnTo>
                  <a:pt x="71323" y="74209"/>
                </a:lnTo>
                <a:lnTo>
                  <a:pt x="67834" y="110875"/>
                </a:lnTo>
                <a:lnTo>
                  <a:pt x="59047" y="133599"/>
                </a:lnTo>
                <a:lnTo>
                  <a:pt x="47483" y="145181"/>
                </a:lnTo>
                <a:lnTo>
                  <a:pt x="35661" y="148419"/>
                </a:lnTo>
                <a:lnTo>
                  <a:pt x="23840" y="145181"/>
                </a:lnTo>
                <a:lnTo>
                  <a:pt x="12275" y="133599"/>
                </a:lnTo>
                <a:lnTo>
                  <a:pt x="3489" y="110875"/>
                </a:lnTo>
                <a:lnTo>
                  <a:pt x="0" y="74209"/>
                </a:lnTo>
                <a:close/>
              </a:path>
            </a:pathLst>
          </a:custGeom>
          <a:ln w="3175">
            <a:solidFill>
              <a:srgbClr val="007646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473076" y="3796341"/>
            <a:ext cx="1116330" cy="3803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2300" spc="-630" b="1">
                <a:solidFill>
                  <a:srgbClr val="007646"/>
                </a:solidFill>
                <a:latin typeface="Arial"/>
                <a:cs typeface="Arial"/>
              </a:rPr>
              <a:t>VOLUNTARY</a:t>
            </a:r>
            <a:endParaRPr sz="2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66414" y="4043229"/>
            <a:ext cx="144018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2150" spc="-490" b="1">
                <a:solidFill>
                  <a:srgbClr val="007646"/>
                </a:solidFill>
                <a:latin typeface="Arial"/>
                <a:cs typeface="Arial"/>
              </a:rPr>
              <a:t>AGRICULTURAL</a:t>
            </a:r>
            <a:endParaRPr sz="21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95524" y="4134160"/>
            <a:ext cx="93345" cy="199390"/>
          </a:xfrm>
          <a:custGeom>
            <a:avLst/>
            <a:gdLst/>
            <a:ahLst/>
            <a:cxnLst/>
            <a:rect l="l" t="t" r="r" b="b"/>
            <a:pathLst>
              <a:path w="93345" h="199389">
                <a:moveTo>
                  <a:pt x="27431" y="0"/>
                </a:moveTo>
                <a:lnTo>
                  <a:pt x="0" y="0"/>
                </a:lnTo>
                <a:lnTo>
                  <a:pt x="0" y="199152"/>
                </a:lnTo>
                <a:lnTo>
                  <a:pt x="92718" y="199152"/>
                </a:lnTo>
                <a:lnTo>
                  <a:pt x="92718" y="163094"/>
                </a:lnTo>
                <a:lnTo>
                  <a:pt x="27431" y="163094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007646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255362" y="4271829"/>
            <a:ext cx="855980" cy="3587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2150" spc="-409" b="1">
                <a:solidFill>
                  <a:srgbClr val="007646"/>
                </a:solidFill>
                <a:latin typeface="Arial"/>
                <a:cs typeface="Arial"/>
              </a:rPr>
              <a:t>DISTRICT</a:t>
            </a:r>
            <a:endParaRPr sz="215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24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119619" y="3624326"/>
            <a:ext cx="542988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1800" spc="-55" b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one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800" spc="-185" b="1">
                <a:solidFill>
                  <a:srgbClr val="231F20"/>
                </a:solidFill>
                <a:latin typeface="Trebuchet MS"/>
                <a:cs typeface="Trebuchet MS"/>
              </a:rPr>
              <a:t>12 </a:t>
            </a:r>
            <a:r>
              <a:rPr dirty="0" sz="1800" spc="30" b="1">
                <a:solidFill>
                  <a:srgbClr val="231F20"/>
                </a:solidFill>
                <a:latin typeface="Trebuchet MS"/>
                <a:cs typeface="Trebuchet MS"/>
              </a:rPr>
              <a:t>NC</a:t>
            </a:r>
            <a:r>
              <a:rPr dirty="0" sz="1800" spc="-409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counties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without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  </a:t>
            </a:r>
            <a:r>
              <a:rPr dirty="0" sz="1800" spc="0" b="1">
                <a:solidFill>
                  <a:srgbClr val="231F20"/>
                </a:solidFill>
                <a:latin typeface="Trebuchet MS"/>
                <a:cs typeface="Trebuchet MS"/>
              </a:rPr>
              <a:t>VAD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231F20"/>
                </a:solidFill>
                <a:latin typeface="Trebuchet MS"/>
                <a:cs typeface="Trebuchet MS"/>
              </a:rPr>
              <a:t>-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only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major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urban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one</a:t>
            </a:r>
            <a:endParaRPr sz="1800">
              <a:latin typeface="Trebuchet MS"/>
              <a:cs typeface="Trebuchet MS"/>
            </a:endParaRPr>
          </a:p>
          <a:p>
            <a:pPr algn="just" marL="241300" marR="37084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Led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50" b="1">
                <a:solidFill>
                  <a:srgbClr val="231F20"/>
                </a:solidFill>
                <a:latin typeface="Trebuchet MS"/>
                <a:cs typeface="Trebuchet MS"/>
              </a:rPr>
              <a:t>MC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55" b="1">
                <a:solidFill>
                  <a:srgbClr val="231F20"/>
                </a:solidFill>
                <a:latin typeface="Trebuchet MS"/>
                <a:cs typeface="Trebuchet MS"/>
              </a:rPr>
              <a:t>Soil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&amp;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Water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Conservation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District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with  </a:t>
            </a:r>
            <a:r>
              <a:rPr dirty="0" sz="1800" spc="25" b="1">
                <a:solidFill>
                  <a:srgbClr val="231F20"/>
                </a:solidFill>
                <a:latin typeface="Trebuchet MS"/>
                <a:cs typeface="Trebuchet MS"/>
              </a:rPr>
              <a:t>UNC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Charlotte,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Charlotte-Mecklenburg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1800" spc="-3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Policy 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Council,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Rivendell</a:t>
            </a:r>
            <a:r>
              <a:rPr dirty="0" sz="1800" spc="-2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Farms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dirty="0" sz="1800" spc="-190" b="1">
                <a:solidFill>
                  <a:srgbClr val="231F20"/>
                </a:solidFill>
                <a:latin typeface="Trebuchet MS"/>
                <a:cs typeface="Trebuchet MS"/>
              </a:rPr>
              <a:t>Tax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benefits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increased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protections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800" spc="-2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farms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2270" y="1381759"/>
            <a:ext cx="6608445" cy="3119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23875" marR="516255">
              <a:lnSpc>
                <a:spcPct val="100000"/>
              </a:lnSpc>
              <a:spcBef>
                <a:spcPts val="100"/>
              </a:spcBef>
            </a:pP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Charlotte’s </a:t>
            </a:r>
            <a:r>
              <a:rPr dirty="0" sz="3600" spc="-27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markets 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3600" spc="-155" b="1">
                <a:solidFill>
                  <a:srgbClr val="231F20"/>
                </a:solidFill>
                <a:latin typeface="Trebuchet MS"/>
                <a:cs typeface="Trebuchet MS"/>
              </a:rPr>
              <a:t>missing </a:t>
            </a:r>
            <a:r>
              <a:rPr dirty="0" sz="3600" spc="-175" b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opportunity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coordinate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3600" spc="-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80" b="1">
                <a:solidFill>
                  <a:srgbClr val="231F20"/>
                </a:solidFill>
                <a:latin typeface="Trebuchet MS"/>
                <a:cs typeface="Trebuchet MS"/>
              </a:rPr>
              <a:t>collaborate.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65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3000" spc="114" b="1" i="1">
                <a:solidFill>
                  <a:srgbClr val="231F20"/>
                </a:solidFill>
                <a:latin typeface="Trebuchet MS"/>
                <a:cs typeface="Trebuchet MS"/>
              </a:rPr>
              <a:t>23 </a:t>
            </a:r>
            <a:r>
              <a:rPr dirty="0" sz="3000" spc="-254" b="1" i="1">
                <a:solidFill>
                  <a:srgbClr val="231F20"/>
                </a:solidFill>
                <a:latin typeface="Trebuchet MS"/>
                <a:cs typeface="Trebuchet MS"/>
              </a:rPr>
              <a:t>active </a:t>
            </a:r>
            <a:r>
              <a:rPr dirty="0" sz="3000" spc="-215" b="1" i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000" spc="-265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000" spc="-190" b="1" i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3000" spc="-180" b="1" i="1">
                <a:solidFill>
                  <a:srgbClr val="231F20"/>
                </a:solidFill>
                <a:latin typeface="Trebuchet MS"/>
                <a:cs typeface="Trebuchet MS"/>
              </a:rPr>
              <a:t>County  </a:t>
            </a:r>
            <a:r>
              <a:rPr dirty="0" sz="3000" spc="-85" b="1" i="1">
                <a:solidFill>
                  <a:srgbClr val="231F20"/>
                </a:solidFill>
                <a:latin typeface="Trebuchet MS"/>
                <a:cs typeface="Trebuchet MS"/>
              </a:rPr>
              <a:t>No </a:t>
            </a:r>
            <a:r>
              <a:rPr dirty="0" sz="3000" spc="-265" b="1" i="1">
                <a:solidFill>
                  <a:srgbClr val="231F20"/>
                </a:solidFill>
                <a:latin typeface="Trebuchet MS"/>
                <a:cs typeface="Trebuchet MS"/>
              </a:rPr>
              <a:t>formal platform for</a:t>
            </a:r>
            <a:r>
              <a:rPr dirty="0" sz="3000" spc="8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245" b="1" i="1">
                <a:solidFill>
                  <a:srgbClr val="231F20"/>
                </a:solidFill>
                <a:latin typeface="Trebuchet MS"/>
                <a:cs typeface="Trebuchet MS"/>
              </a:rPr>
              <a:t>coordination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35212" y="1393481"/>
            <a:ext cx="5450955" cy="637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527826" y="2081426"/>
            <a:ext cx="2580640" cy="575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400"/>
              </a:lnSpc>
              <a:spcBef>
                <a:spcPts val="95"/>
              </a:spcBef>
            </a:pPr>
            <a:r>
              <a:rPr dirty="0" sz="1200" spc="-15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1200" spc="-45">
                <a:solidFill>
                  <a:srgbClr val="231F20"/>
                </a:solidFill>
                <a:latin typeface="Trebuchet MS"/>
                <a:cs typeface="Trebuchet MS"/>
              </a:rPr>
              <a:t>are sized </a:t>
            </a:r>
            <a:r>
              <a:rPr dirty="0" sz="1200" spc="-50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1200" spc="-45">
                <a:solidFill>
                  <a:srgbClr val="231F20"/>
                </a:solidFill>
                <a:latin typeface="Trebuchet MS"/>
                <a:cs typeface="Trebuchet MS"/>
              </a:rPr>
              <a:t>number </a:t>
            </a:r>
            <a:r>
              <a:rPr dirty="0" sz="1200" spc="-5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200" spc="-10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Trebuchet MS"/>
                <a:cs typeface="Trebuchet MS"/>
              </a:rPr>
              <a:t>vendors  </a:t>
            </a:r>
            <a:r>
              <a:rPr dirty="0" sz="1200" spc="-35">
                <a:solidFill>
                  <a:srgbClr val="231F20"/>
                </a:solidFill>
                <a:latin typeface="Trebuchet MS"/>
                <a:cs typeface="Trebuchet MS"/>
              </a:rPr>
              <a:t>Unknown </a:t>
            </a:r>
            <a:r>
              <a:rPr dirty="0" sz="1200" spc="-45">
                <a:solidFill>
                  <a:srgbClr val="231F20"/>
                </a:solidFill>
                <a:latin typeface="Trebuchet MS"/>
                <a:cs typeface="Trebuchet MS"/>
              </a:rPr>
              <a:t>number </a:t>
            </a:r>
            <a:r>
              <a:rPr dirty="0" sz="1200" spc="-5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200" spc="-8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Trebuchet MS"/>
                <a:cs typeface="Trebuchet MS"/>
              </a:rPr>
              <a:t>vendors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7982" y="4736591"/>
            <a:ext cx="4436434" cy="2789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25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6719" y="1381759"/>
            <a:ext cx="1297749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57345" marR="5080" indent="-4145279">
              <a:lnSpc>
                <a:spcPct val="100000"/>
              </a:lnSpc>
              <a:spcBef>
                <a:spcPts val="100"/>
              </a:spcBef>
            </a:pP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3600" spc="-180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3600" spc="-220" b="1">
                <a:solidFill>
                  <a:srgbClr val="231F20"/>
                </a:solidFill>
                <a:latin typeface="Trebuchet MS"/>
                <a:cs typeface="Trebuchet MS"/>
              </a:rPr>
              <a:t>underperforms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compared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3600" spc="-260" b="1">
                <a:solidFill>
                  <a:srgbClr val="231F20"/>
                </a:solidFill>
                <a:latin typeface="Trebuchet MS"/>
                <a:cs typeface="Trebuchet MS"/>
              </a:rPr>
              <a:t>other </a:t>
            </a:r>
            <a:r>
              <a:rPr dirty="0" sz="3600" spc="-155" b="1">
                <a:solidFill>
                  <a:srgbClr val="231F20"/>
                </a:solidFill>
                <a:latin typeface="Trebuchet MS"/>
                <a:cs typeface="Trebuchet MS"/>
              </a:rPr>
              <a:t>state-run</a:t>
            </a:r>
            <a:r>
              <a:rPr dirty="0" sz="3600" spc="-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markets.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857500"/>
            <a:ext cx="6023761" cy="4451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114064" y="3612712"/>
            <a:ext cx="26866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Annual </a:t>
            </a:r>
            <a:r>
              <a:rPr dirty="0" sz="2400" spc="-110" b="1">
                <a:solidFill>
                  <a:srgbClr val="231F20"/>
                </a:solidFill>
                <a:latin typeface="Trebuchet MS"/>
                <a:cs typeface="Trebuchet MS"/>
              </a:rPr>
              <a:t>Visitors,</a:t>
            </a:r>
            <a:r>
              <a:rPr dirty="0" sz="2400" spc="-3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200" b="1">
                <a:solidFill>
                  <a:srgbClr val="231F20"/>
                </a:solidFill>
                <a:latin typeface="Trebuchet MS"/>
                <a:cs typeface="Trebuchet MS"/>
              </a:rPr>
              <a:t>2017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26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82855" y="4458532"/>
            <a:ext cx="1997075" cy="19456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1300"/>
              </a:lnSpc>
              <a:spcBef>
                <a:spcPts val="95"/>
              </a:spcBef>
            </a:pP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Charlotte:  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Western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NC: 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Piedmont</a:t>
            </a:r>
            <a:r>
              <a:rPr dirty="0" sz="2400" spc="-1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215" b="1">
                <a:solidFill>
                  <a:srgbClr val="231F20"/>
                </a:solidFill>
                <a:latin typeface="Trebuchet MS"/>
                <a:cs typeface="Trebuchet MS"/>
              </a:rPr>
              <a:t>Triad: 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Raleigh: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68855" y="4458532"/>
            <a:ext cx="1274445" cy="194563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400" spc="65" b="1">
                <a:solidFill>
                  <a:srgbClr val="231F20"/>
                </a:solidFill>
                <a:latin typeface="Trebuchet MS"/>
                <a:cs typeface="Trebuchet MS"/>
              </a:rPr>
              <a:t>500,000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2400" spc="-315" b="1">
                <a:solidFill>
                  <a:srgbClr val="231F20"/>
                </a:solidFill>
                <a:latin typeface="Trebuchet MS"/>
                <a:cs typeface="Trebuchet MS"/>
              </a:rPr>
              <a:t>1.2</a:t>
            </a: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110" b="1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2400" spc="-295" b="1">
                <a:solidFill>
                  <a:srgbClr val="231F20"/>
                </a:solidFill>
                <a:latin typeface="Trebuchet MS"/>
                <a:cs typeface="Trebuchet MS"/>
              </a:rPr>
              <a:t>1.6</a:t>
            </a: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110" b="1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2400" spc="-85" b="1">
                <a:solidFill>
                  <a:srgbClr val="231F20"/>
                </a:solidFill>
                <a:latin typeface="Trebuchet MS"/>
                <a:cs typeface="Trebuchet MS"/>
              </a:rPr>
              <a:t>3.4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110" b="1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4500" y="238760"/>
            <a:ext cx="13640435" cy="2265680"/>
          </a:xfrm>
          <a:prstGeom prst="rect">
            <a:avLst/>
          </a:prstGeom>
        </p:spPr>
        <p:txBody>
          <a:bodyPr wrap="square" lIns="0" tIns="3098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40"/>
              </a:spcBef>
            </a:pPr>
            <a:r>
              <a:rPr dirty="0" sz="3600" spc="35" b="1">
                <a:solidFill>
                  <a:srgbClr val="282781"/>
                </a:solidFill>
                <a:latin typeface="Trebuchet MS"/>
                <a:cs typeface="Trebuchet MS"/>
              </a:rPr>
              <a:t>FINDINGS</a:t>
            </a:r>
            <a:endParaRPr sz="3600">
              <a:latin typeface="Trebuchet MS"/>
              <a:cs typeface="Trebuchet MS"/>
            </a:endParaRPr>
          </a:p>
          <a:p>
            <a:pPr marL="4406265" marR="5080" indent="-4293235">
              <a:lnSpc>
                <a:spcPct val="100000"/>
              </a:lnSpc>
              <a:spcBef>
                <a:spcPts val="2340"/>
              </a:spcBef>
            </a:pP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80" b="1">
                <a:solidFill>
                  <a:srgbClr val="231F20"/>
                </a:solidFill>
                <a:latin typeface="Trebuchet MS"/>
                <a:cs typeface="Trebuchet MS"/>
              </a:rPr>
              <a:t>city’s </a:t>
            </a:r>
            <a:r>
              <a:rPr dirty="0" sz="3600" spc="-27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lack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clear communications </a:t>
            </a:r>
            <a:r>
              <a:rPr dirty="0" sz="3600" spc="-200" b="1">
                <a:solidFill>
                  <a:srgbClr val="231F20"/>
                </a:solidFill>
                <a:latin typeface="Trebuchet MS"/>
                <a:cs typeface="Trebuchet MS"/>
              </a:rPr>
              <a:t>about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locally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regionally </a:t>
            </a:r>
            <a:r>
              <a:rPr dirty="0" sz="3600" spc="-240" b="1">
                <a:solidFill>
                  <a:srgbClr val="231F20"/>
                </a:solidFill>
                <a:latin typeface="Trebuchet MS"/>
                <a:cs typeface="Trebuchet MS"/>
              </a:rPr>
              <a:t>produced</a:t>
            </a:r>
            <a:r>
              <a:rPr dirty="0" sz="3600" spc="-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foods.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07002" y="3111500"/>
            <a:ext cx="7016394" cy="39954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27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68547" y="1381759"/>
            <a:ext cx="829373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80" b="1">
                <a:solidFill>
                  <a:srgbClr val="231F20"/>
                </a:solidFill>
                <a:latin typeface="Trebuchet MS"/>
                <a:cs typeface="Trebuchet MS"/>
              </a:rPr>
              <a:t>Wholesale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opportunities are</a:t>
            </a:r>
            <a:r>
              <a:rPr dirty="0" sz="3600" spc="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90" b="1">
                <a:solidFill>
                  <a:srgbClr val="231F20"/>
                </a:solidFill>
                <a:latin typeface="Trebuchet MS"/>
                <a:cs typeface="Trebuchet MS"/>
              </a:rPr>
              <a:t>lacking.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2727" y="2681732"/>
            <a:ext cx="518350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spc="-40" b="1">
                <a:solidFill>
                  <a:srgbClr val="282781"/>
                </a:solidFill>
                <a:latin typeface="Trebuchet MS"/>
                <a:cs typeface="Trebuchet MS"/>
              </a:rPr>
              <a:t>DIRECT-T0-RETAILER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282781"/>
                </a:solidFill>
                <a:latin typeface="Trebuchet MS"/>
                <a:cs typeface="Trebuchet MS"/>
              </a:rPr>
              <a:t>WHOLESALE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50" b="1">
                <a:solidFill>
                  <a:srgbClr val="282781"/>
                </a:solidFill>
                <a:latin typeface="Trebuchet MS"/>
                <a:cs typeface="Trebuchet MS"/>
              </a:rPr>
              <a:t>SALES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IN</a:t>
            </a:r>
            <a:r>
              <a:rPr dirty="0" sz="1600" spc="-13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282781"/>
                </a:solidFill>
                <a:latin typeface="Trebuchet MS"/>
                <a:cs typeface="Trebuchet MS"/>
              </a:rPr>
              <a:t>BENCHMARK  </a:t>
            </a:r>
            <a:r>
              <a:rPr dirty="0" sz="1600" spc="-35" b="1">
                <a:solidFill>
                  <a:srgbClr val="282781"/>
                </a:solidFill>
                <a:latin typeface="Trebuchet MS"/>
                <a:cs typeface="Trebuchet MS"/>
              </a:rPr>
              <a:t>COMMUNITIES: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FARMS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AND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PERCENT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82781"/>
                </a:solidFill>
                <a:latin typeface="Trebuchet MS"/>
                <a:cs typeface="Trebuchet MS"/>
              </a:rPr>
              <a:t>OF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ALL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FARMS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49443" y="3534536"/>
            <a:ext cx="1638300" cy="237490"/>
          </a:xfrm>
          <a:custGeom>
            <a:avLst/>
            <a:gdLst/>
            <a:ahLst/>
            <a:cxnLst/>
            <a:rect l="l" t="t" r="r" b="b"/>
            <a:pathLst>
              <a:path w="1638300" h="237489">
                <a:moveTo>
                  <a:pt x="0" y="237362"/>
                </a:moveTo>
                <a:lnTo>
                  <a:pt x="1637830" y="237362"/>
                </a:lnTo>
                <a:lnTo>
                  <a:pt x="1637830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49443" y="3819372"/>
            <a:ext cx="1092200" cy="237490"/>
          </a:xfrm>
          <a:custGeom>
            <a:avLst/>
            <a:gdLst/>
            <a:ahLst/>
            <a:cxnLst/>
            <a:rect l="l" t="t" r="r" b="b"/>
            <a:pathLst>
              <a:path w="1092200" h="237489">
                <a:moveTo>
                  <a:pt x="0" y="237362"/>
                </a:moveTo>
                <a:lnTo>
                  <a:pt x="1091895" y="237362"/>
                </a:lnTo>
                <a:lnTo>
                  <a:pt x="1091895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49443" y="4104208"/>
            <a:ext cx="2065655" cy="237490"/>
          </a:xfrm>
          <a:custGeom>
            <a:avLst/>
            <a:gdLst/>
            <a:ahLst/>
            <a:cxnLst/>
            <a:rect l="l" t="t" r="r" b="b"/>
            <a:pathLst>
              <a:path w="2065654" h="237489">
                <a:moveTo>
                  <a:pt x="0" y="237375"/>
                </a:moveTo>
                <a:lnTo>
                  <a:pt x="2065096" y="237375"/>
                </a:lnTo>
                <a:lnTo>
                  <a:pt x="2065096" y="0"/>
                </a:lnTo>
                <a:lnTo>
                  <a:pt x="0" y="0"/>
                </a:lnTo>
                <a:lnTo>
                  <a:pt x="0" y="237375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49443" y="4389056"/>
            <a:ext cx="391795" cy="237490"/>
          </a:xfrm>
          <a:custGeom>
            <a:avLst/>
            <a:gdLst/>
            <a:ahLst/>
            <a:cxnLst/>
            <a:rect l="l" t="t" r="r" b="b"/>
            <a:pathLst>
              <a:path w="391795" h="237489">
                <a:moveTo>
                  <a:pt x="0" y="237362"/>
                </a:moveTo>
                <a:lnTo>
                  <a:pt x="391655" y="237362"/>
                </a:lnTo>
                <a:lnTo>
                  <a:pt x="391655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49443" y="4673892"/>
            <a:ext cx="760095" cy="237490"/>
          </a:xfrm>
          <a:custGeom>
            <a:avLst/>
            <a:gdLst/>
            <a:ahLst/>
            <a:cxnLst/>
            <a:rect l="l" t="t" r="r" b="b"/>
            <a:pathLst>
              <a:path w="760095" h="237489">
                <a:moveTo>
                  <a:pt x="0" y="237362"/>
                </a:moveTo>
                <a:lnTo>
                  <a:pt x="759574" y="237362"/>
                </a:lnTo>
                <a:lnTo>
                  <a:pt x="759574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49443" y="4958740"/>
            <a:ext cx="1021080" cy="237490"/>
          </a:xfrm>
          <a:custGeom>
            <a:avLst/>
            <a:gdLst/>
            <a:ahLst/>
            <a:cxnLst/>
            <a:rect l="l" t="t" r="r" b="b"/>
            <a:pathLst>
              <a:path w="1021079" h="237489">
                <a:moveTo>
                  <a:pt x="0" y="237362"/>
                </a:moveTo>
                <a:lnTo>
                  <a:pt x="1020673" y="237362"/>
                </a:lnTo>
                <a:lnTo>
                  <a:pt x="1020673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49443" y="5243576"/>
            <a:ext cx="380365" cy="237490"/>
          </a:xfrm>
          <a:custGeom>
            <a:avLst/>
            <a:gdLst/>
            <a:ahLst/>
            <a:cxnLst/>
            <a:rect l="l" t="t" r="r" b="b"/>
            <a:pathLst>
              <a:path w="380364" h="237489">
                <a:moveTo>
                  <a:pt x="0" y="237362"/>
                </a:moveTo>
                <a:lnTo>
                  <a:pt x="379793" y="237362"/>
                </a:lnTo>
                <a:lnTo>
                  <a:pt x="379793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300" y="5504675"/>
            <a:ext cx="4415790" cy="297180"/>
          </a:xfrm>
          <a:custGeom>
            <a:avLst/>
            <a:gdLst/>
            <a:ahLst/>
            <a:cxnLst/>
            <a:rect l="l" t="t" r="r" b="b"/>
            <a:pathLst>
              <a:path w="4415790" h="297179">
                <a:moveTo>
                  <a:pt x="0" y="296710"/>
                </a:moveTo>
                <a:lnTo>
                  <a:pt x="4415282" y="296710"/>
                </a:lnTo>
                <a:lnTo>
                  <a:pt x="4415282" y="0"/>
                </a:lnTo>
                <a:lnTo>
                  <a:pt x="0" y="0"/>
                </a:lnTo>
                <a:lnTo>
                  <a:pt x="0" y="296710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49443" y="5528411"/>
            <a:ext cx="1246505" cy="237490"/>
          </a:xfrm>
          <a:custGeom>
            <a:avLst/>
            <a:gdLst/>
            <a:ahLst/>
            <a:cxnLst/>
            <a:rect l="l" t="t" r="r" b="b"/>
            <a:pathLst>
              <a:path w="1246504" h="237489">
                <a:moveTo>
                  <a:pt x="0" y="237362"/>
                </a:moveTo>
                <a:lnTo>
                  <a:pt x="1246174" y="237362"/>
                </a:lnTo>
                <a:lnTo>
                  <a:pt x="1246174" y="0"/>
                </a:lnTo>
                <a:lnTo>
                  <a:pt x="0" y="0"/>
                </a:lnTo>
                <a:lnTo>
                  <a:pt x="0" y="237362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49443" y="5813259"/>
            <a:ext cx="1792605" cy="237490"/>
          </a:xfrm>
          <a:custGeom>
            <a:avLst/>
            <a:gdLst/>
            <a:ahLst/>
            <a:cxnLst/>
            <a:rect l="l" t="t" r="r" b="b"/>
            <a:pathLst>
              <a:path w="1792604" h="237489">
                <a:moveTo>
                  <a:pt x="0" y="237363"/>
                </a:moveTo>
                <a:lnTo>
                  <a:pt x="1792122" y="237363"/>
                </a:lnTo>
                <a:lnTo>
                  <a:pt x="1792122" y="0"/>
                </a:lnTo>
                <a:lnTo>
                  <a:pt x="0" y="0"/>
                </a:lnTo>
                <a:lnTo>
                  <a:pt x="0" y="237363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49443" y="6098095"/>
            <a:ext cx="949960" cy="237490"/>
          </a:xfrm>
          <a:custGeom>
            <a:avLst/>
            <a:gdLst/>
            <a:ahLst/>
            <a:cxnLst/>
            <a:rect l="l" t="t" r="r" b="b"/>
            <a:pathLst>
              <a:path w="949960" h="237489">
                <a:moveTo>
                  <a:pt x="0" y="237363"/>
                </a:moveTo>
                <a:lnTo>
                  <a:pt x="949464" y="237363"/>
                </a:lnTo>
                <a:lnTo>
                  <a:pt x="949464" y="0"/>
                </a:lnTo>
                <a:lnTo>
                  <a:pt x="0" y="0"/>
                </a:lnTo>
                <a:lnTo>
                  <a:pt x="0" y="237363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49443" y="6382943"/>
            <a:ext cx="819150" cy="237490"/>
          </a:xfrm>
          <a:custGeom>
            <a:avLst/>
            <a:gdLst/>
            <a:ahLst/>
            <a:cxnLst/>
            <a:rect l="l" t="t" r="r" b="b"/>
            <a:pathLst>
              <a:path w="819150" h="237490">
                <a:moveTo>
                  <a:pt x="0" y="237363"/>
                </a:moveTo>
                <a:lnTo>
                  <a:pt x="818921" y="237363"/>
                </a:lnTo>
                <a:lnTo>
                  <a:pt x="818921" y="0"/>
                </a:lnTo>
                <a:lnTo>
                  <a:pt x="0" y="0"/>
                </a:lnTo>
                <a:lnTo>
                  <a:pt x="0" y="237363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970581" y="3525744"/>
          <a:ext cx="3987165" cy="311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3910"/>
                <a:gridCol w="1073150"/>
                <a:gridCol w="839469"/>
              </a:tblGrid>
              <a:tr h="276225">
                <a:tc>
                  <a:txBody>
                    <a:bodyPr/>
                    <a:lstStyle/>
                    <a:p>
                      <a:pPr algn="r" marR="235585">
                        <a:lnSpc>
                          <a:spcPts val="2030"/>
                        </a:lnSpc>
                      </a:pPr>
                      <a:r>
                        <a:rPr dirty="0" sz="1850" spc="-85">
                          <a:latin typeface="Arial"/>
                          <a:cs typeface="Arial"/>
                        </a:rPr>
                        <a:t>Asheville</a:t>
                      </a:r>
                      <a:r>
                        <a:rPr dirty="0" sz="18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265">
                        <a:lnSpc>
                          <a:spcPts val="2030"/>
                        </a:lnSpc>
                      </a:pPr>
                      <a:r>
                        <a:rPr dirty="0" sz="1850" spc="2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850" spc="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305">
                        <a:lnSpc>
                          <a:spcPts val="2030"/>
                        </a:lnSpc>
                      </a:pPr>
                      <a:r>
                        <a:rPr dirty="0" sz="1850" spc="-3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4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25">
                          <a:latin typeface="Arial"/>
                          <a:cs typeface="Arial"/>
                        </a:rPr>
                        <a:t>Hartford</a:t>
                      </a:r>
                      <a:r>
                        <a:rPr dirty="0" sz="185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3020">
                        <a:lnSpc>
                          <a:spcPts val="209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5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75">
                          <a:latin typeface="Arial"/>
                          <a:cs typeface="Arial"/>
                        </a:rPr>
                        <a:t>Rochester</a:t>
                      </a:r>
                      <a:r>
                        <a:rPr dirty="0" sz="185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5400">
                        <a:lnSpc>
                          <a:spcPts val="2095"/>
                        </a:lnSpc>
                      </a:pPr>
                      <a:r>
                        <a:rPr dirty="0" sz="1850" spc="0">
                          <a:latin typeface="Arial"/>
                          <a:cs typeface="Arial"/>
                        </a:rPr>
                        <a:t>332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114">
                          <a:latin typeface="Arial"/>
                          <a:cs typeface="Arial"/>
                        </a:rPr>
                        <a:t>New </a:t>
                      </a:r>
                      <a:r>
                        <a:rPr dirty="0" sz="1850" spc="-95">
                          <a:latin typeface="Arial"/>
                          <a:cs typeface="Arial"/>
                        </a:rPr>
                        <a:t>Orleans</a:t>
                      </a:r>
                      <a:r>
                        <a:rPr dirty="0" sz="185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ts val="2095"/>
                        </a:lnSpc>
                      </a:pPr>
                      <a:r>
                        <a:rPr dirty="0" sz="1850" spc="25">
                          <a:latin typeface="Arial"/>
                          <a:cs typeface="Arial"/>
                        </a:rPr>
                        <a:t>63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114">
                          <a:latin typeface="Arial"/>
                          <a:cs typeface="Arial"/>
                        </a:rPr>
                        <a:t>Raleigh</a:t>
                      </a:r>
                      <a:r>
                        <a:rPr dirty="0" sz="185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 spc="-2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9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0480">
                        <a:lnSpc>
                          <a:spcPts val="209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-35">
                          <a:latin typeface="Arial"/>
                          <a:cs typeface="Arial"/>
                        </a:rPr>
                        <a:t>22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95">
                          <a:latin typeface="Arial"/>
                          <a:cs typeface="Arial"/>
                        </a:rPr>
                        <a:t>Grand </a:t>
                      </a:r>
                      <a:r>
                        <a:rPr dirty="0" sz="1850" spc="-125">
                          <a:latin typeface="Arial"/>
                          <a:cs typeface="Arial"/>
                        </a:rPr>
                        <a:t>Rapids</a:t>
                      </a:r>
                      <a:r>
                        <a:rPr dirty="0" sz="1850" spc="-25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 spc="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1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3020">
                        <a:lnSpc>
                          <a:spcPts val="209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5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067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120">
                          <a:latin typeface="Arial"/>
                          <a:cs typeface="Arial"/>
                        </a:rPr>
                        <a:t>Milwaukee</a:t>
                      </a:r>
                      <a:r>
                        <a:rPr dirty="0" sz="185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 spc="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15">
                          <a:latin typeface="Arial"/>
                          <a:cs typeface="Arial"/>
                        </a:rPr>
                        <a:t>5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9209">
                        <a:lnSpc>
                          <a:spcPts val="2095"/>
                        </a:lnSpc>
                      </a:pPr>
                      <a:r>
                        <a:rPr dirty="0" sz="1850" spc="25">
                          <a:latin typeface="Arial"/>
                          <a:cs typeface="Arial"/>
                        </a:rPr>
                        <a:t>61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8290">
                <a:tc>
                  <a:txBody>
                    <a:bodyPr/>
                    <a:lstStyle/>
                    <a:p>
                      <a:pPr algn="r" marR="228600">
                        <a:lnSpc>
                          <a:spcPts val="2125"/>
                        </a:lnSpc>
                      </a:pPr>
                      <a:r>
                        <a:rPr dirty="0" sz="1850" spc="-70">
                          <a:latin typeface="Trebuchet MS"/>
                          <a:cs typeface="Trebuchet MS"/>
                        </a:rPr>
                        <a:t>Charlotte</a:t>
                      </a:r>
                      <a:r>
                        <a:rPr dirty="0" sz="185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850" spc="175">
                          <a:latin typeface="Trebuchet MS"/>
                          <a:cs typeface="Trebuchet MS"/>
                        </a:rPr>
                        <a:t>MSA</a:t>
                      </a:r>
                      <a:endParaRPr sz="18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46710">
                        <a:lnSpc>
                          <a:spcPts val="2125"/>
                        </a:lnSpc>
                      </a:pPr>
                      <a:r>
                        <a:rPr dirty="0" sz="1850" spc="-35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1850" spc="3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850" spc="-45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dirty="0" sz="1850" spc="-45">
                          <a:latin typeface="Trebuchet MS"/>
                          <a:cs typeface="Trebuchet MS"/>
                        </a:rPr>
                        <a:t>%</a:t>
                      </a:r>
                      <a:endParaRPr sz="18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910">
                        <a:lnSpc>
                          <a:spcPts val="2125"/>
                        </a:lnSpc>
                      </a:pPr>
                      <a:r>
                        <a:rPr dirty="0" sz="1850" spc="-35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1850" spc="-15">
                          <a:latin typeface="Trebuchet MS"/>
                          <a:cs typeface="Trebuchet MS"/>
                        </a:rPr>
                        <a:t>0</a:t>
                      </a:r>
                      <a:r>
                        <a:rPr dirty="0" sz="1850">
                          <a:latin typeface="Trebuchet MS"/>
                          <a:cs typeface="Trebuchet MS"/>
                        </a:rPr>
                        <a:t>1</a:t>
                      </a:r>
                      <a:endParaRPr sz="18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105">
                          <a:latin typeface="Arial"/>
                          <a:cs typeface="Arial"/>
                        </a:rPr>
                        <a:t>Minneapolis</a:t>
                      </a:r>
                      <a:r>
                        <a:rPr dirty="0" sz="185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7345">
                        <a:lnSpc>
                          <a:spcPts val="2095"/>
                        </a:lnSpc>
                      </a:pPr>
                      <a:r>
                        <a:rPr dirty="0" sz="1850" spc="-3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-3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 spc="-35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0480">
                        <a:lnSpc>
                          <a:spcPts val="2095"/>
                        </a:lnSpc>
                      </a:pPr>
                      <a:r>
                        <a:rPr dirty="0" sz="1850" spc="-3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8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8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84480">
                <a:tc>
                  <a:txBody>
                    <a:bodyPr/>
                    <a:lstStyle/>
                    <a:p>
                      <a:pPr algn="r" marR="235585">
                        <a:lnSpc>
                          <a:spcPts val="2095"/>
                        </a:lnSpc>
                      </a:pPr>
                      <a:r>
                        <a:rPr dirty="0" sz="1850" spc="-55">
                          <a:latin typeface="Arial"/>
                          <a:cs typeface="Arial"/>
                        </a:rPr>
                        <a:t>Austin</a:t>
                      </a:r>
                      <a:r>
                        <a:rPr dirty="0" sz="185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9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ts val="209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15">
                          <a:latin typeface="Arial"/>
                          <a:cs typeface="Arial"/>
                        </a:rPr>
                        <a:t>52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6225">
                <a:tc>
                  <a:txBody>
                    <a:bodyPr/>
                    <a:lstStyle/>
                    <a:p>
                      <a:pPr algn="r" marR="235585">
                        <a:lnSpc>
                          <a:spcPts val="2075"/>
                        </a:lnSpc>
                      </a:pPr>
                      <a:r>
                        <a:rPr dirty="0" sz="1850" spc="-105">
                          <a:latin typeface="Arial"/>
                          <a:cs typeface="Arial"/>
                        </a:rPr>
                        <a:t>Kansas </a:t>
                      </a:r>
                      <a:r>
                        <a:rPr dirty="0" sz="1850" spc="-85">
                          <a:latin typeface="Arial"/>
                          <a:cs typeface="Arial"/>
                        </a:rPr>
                        <a:t>City</a:t>
                      </a:r>
                      <a:r>
                        <a:rPr dirty="0" sz="185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10">
                          <a:latin typeface="Arial"/>
                          <a:cs typeface="Arial"/>
                        </a:rPr>
                        <a:t>MSA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42900">
                        <a:lnSpc>
                          <a:spcPts val="207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850" spc="2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%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5400">
                        <a:lnSpc>
                          <a:spcPts val="2075"/>
                        </a:lnSpc>
                      </a:pPr>
                      <a:r>
                        <a:rPr dirty="0" sz="1850" spc="15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850" spc="0">
                          <a:latin typeface="Arial"/>
                          <a:cs typeface="Arial"/>
                        </a:rPr>
                        <a:t>32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8503920" y="2414016"/>
            <a:ext cx="4553355" cy="47158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28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9285" y="1381759"/>
            <a:ext cx="6649084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80" b="1">
                <a:solidFill>
                  <a:srgbClr val="231F20"/>
                </a:solidFill>
                <a:latin typeface="Trebuchet MS"/>
                <a:cs typeface="Trebuchet MS"/>
              </a:rPr>
              <a:t>city’s </a:t>
            </a:r>
            <a:r>
              <a:rPr dirty="0" sz="3600" spc="-27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600" spc="-180" b="1">
                <a:solidFill>
                  <a:srgbClr val="231F20"/>
                </a:solidFill>
                <a:latin typeface="Trebuchet MS"/>
                <a:cs typeface="Trebuchet MS"/>
              </a:rPr>
              <a:t>can </a:t>
            </a:r>
            <a:r>
              <a:rPr dirty="0" sz="3600" spc="-220" b="1">
                <a:solidFill>
                  <a:srgbClr val="231F20"/>
                </a:solidFill>
                <a:latin typeface="Trebuchet MS"/>
                <a:cs typeface="Trebuchet MS"/>
              </a:rPr>
              <a:t>do 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better </a:t>
            </a:r>
            <a:r>
              <a:rPr dirty="0" sz="3600" spc="-340" b="1">
                <a:solidFill>
                  <a:srgbClr val="231F20"/>
                </a:solidFill>
                <a:latin typeface="Trebuchet MS"/>
                <a:cs typeface="Trebuchet MS"/>
              </a:rPr>
              <a:t>job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responding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3600" spc="-265" b="1">
                <a:solidFill>
                  <a:srgbClr val="231F20"/>
                </a:solidFill>
                <a:latin typeface="Trebuchet MS"/>
                <a:cs typeface="Trebuchet MS"/>
              </a:rPr>
              <a:t>the  </a:t>
            </a:r>
            <a:r>
              <a:rPr dirty="0" sz="3600" spc="-195" b="1">
                <a:solidFill>
                  <a:srgbClr val="231F20"/>
                </a:solidFill>
                <a:latin typeface="Trebuchet MS"/>
                <a:cs typeface="Trebuchet MS"/>
              </a:rPr>
              <a:t>geography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3600" spc="-85" b="1">
                <a:solidFill>
                  <a:srgbClr val="231F20"/>
                </a:solidFill>
                <a:latin typeface="Trebuchet MS"/>
                <a:cs typeface="Trebuchet MS"/>
              </a:rPr>
              <a:t>access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35" b="1">
                <a:solidFill>
                  <a:srgbClr val="231F20"/>
                </a:solidFill>
                <a:latin typeface="Trebuchet MS"/>
                <a:cs typeface="Trebuchet MS"/>
              </a:rPr>
              <a:t>food  </a:t>
            </a:r>
            <a:r>
              <a:rPr dirty="0" sz="3600" spc="-295" b="1">
                <a:solidFill>
                  <a:srgbClr val="231F20"/>
                </a:solidFill>
                <a:latin typeface="Trebuchet MS"/>
                <a:cs typeface="Trebuchet MS"/>
              </a:rPr>
              <a:t>insecurity.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80010" y="970016"/>
            <a:ext cx="5143070" cy="63766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42208" y="4193908"/>
            <a:ext cx="257175" cy="291465"/>
          </a:xfrm>
          <a:custGeom>
            <a:avLst/>
            <a:gdLst/>
            <a:ahLst/>
            <a:cxnLst/>
            <a:rect l="l" t="t" r="r" b="b"/>
            <a:pathLst>
              <a:path w="257175" h="291464">
                <a:moveTo>
                  <a:pt x="0" y="291325"/>
                </a:moveTo>
                <a:lnTo>
                  <a:pt x="256832" y="291325"/>
                </a:lnTo>
                <a:lnTo>
                  <a:pt x="256832" y="0"/>
                </a:lnTo>
                <a:lnTo>
                  <a:pt x="0" y="0"/>
                </a:lnTo>
                <a:lnTo>
                  <a:pt x="0" y="291325"/>
                </a:lnTo>
                <a:close/>
              </a:path>
            </a:pathLst>
          </a:custGeom>
          <a:solidFill>
            <a:srgbClr val="8779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42208" y="4713287"/>
            <a:ext cx="257175" cy="291465"/>
          </a:xfrm>
          <a:custGeom>
            <a:avLst/>
            <a:gdLst/>
            <a:ahLst/>
            <a:cxnLst/>
            <a:rect l="l" t="t" r="r" b="b"/>
            <a:pathLst>
              <a:path w="257175" h="291464">
                <a:moveTo>
                  <a:pt x="0" y="291325"/>
                </a:moveTo>
                <a:lnTo>
                  <a:pt x="256832" y="291325"/>
                </a:lnTo>
                <a:lnTo>
                  <a:pt x="256832" y="0"/>
                </a:lnTo>
                <a:lnTo>
                  <a:pt x="0" y="0"/>
                </a:lnTo>
                <a:lnTo>
                  <a:pt x="0" y="291325"/>
                </a:lnTo>
                <a:close/>
              </a:path>
            </a:pathLst>
          </a:custGeom>
          <a:solidFill>
            <a:srgbClr val="DEBC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42208" y="5384444"/>
            <a:ext cx="257175" cy="291465"/>
          </a:xfrm>
          <a:custGeom>
            <a:avLst/>
            <a:gdLst/>
            <a:ahLst/>
            <a:cxnLst/>
            <a:rect l="l" t="t" r="r" b="b"/>
            <a:pathLst>
              <a:path w="257175" h="291464">
                <a:moveTo>
                  <a:pt x="0" y="291325"/>
                </a:moveTo>
                <a:lnTo>
                  <a:pt x="256832" y="291325"/>
                </a:lnTo>
                <a:lnTo>
                  <a:pt x="256832" y="0"/>
                </a:lnTo>
                <a:lnTo>
                  <a:pt x="0" y="0"/>
                </a:lnTo>
                <a:lnTo>
                  <a:pt x="0" y="291325"/>
                </a:lnTo>
                <a:close/>
              </a:path>
            </a:pathLst>
          </a:custGeom>
          <a:solidFill>
            <a:srgbClr val="C29D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42208" y="5929134"/>
            <a:ext cx="257175" cy="291465"/>
          </a:xfrm>
          <a:custGeom>
            <a:avLst/>
            <a:gdLst/>
            <a:ahLst/>
            <a:cxnLst/>
            <a:rect l="l" t="t" r="r" b="b"/>
            <a:pathLst>
              <a:path w="257175" h="291464">
                <a:moveTo>
                  <a:pt x="0" y="291325"/>
                </a:moveTo>
                <a:lnTo>
                  <a:pt x="256832" y="291325"/>
                </a:lnTo>
                <a:lnTo>
                  <a:pt x="256832" y="0"/>
                </a:lnTo>
                <a:lnTo>
                  <a:pt x="0" y="0"/>
                </a:lnTo>
                <a:lnTo>
                  <a:pt x="0" y="291325"/>
                </a:lnTo>
                <a:close/>
              </a:path>
            </a:pathLst>
          </a:custGeom>
          <a:solidFill>
            <a:srgbClr val="AFC1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26071" y="6717462"/>
            <a:ext cx="137083" cy="165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75546" y="4181193"/>
            <a:ext cx="3739515" cy="27508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2015 </a:t>
            </a:r>
            <a:r>
              <a:rPr dirty="0" sz="1600" spc="50" b="1">
                <a:solidFill>
                  <a:srgbClr val="231F20"/>
                </a:solidFill>
                <a:latin typeface="Trebuchet MS"/>
                <a:cs typeface="Trebuchet MS"/>
              </a:rPr>
              <a:t>USDA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Low-Income </a:t>
            </a:r>
            <a:r>
              <a:rPr dirty="0" sz="1600" spc="-45" b="1">
                <a:solidFill>
                  <a:srgbClr val="231F20"/>
                </a:solidFill>
                <a:latin typeface="Trebuchet MS"/>
                <a:cs typeface="Trebuchet MS"/>
              </a:rPr>
              <a:t>Low-Access</a:t>
            </a:r>
            <a:r>
              <a:rPr dirty="0" sz="1600" spc="-2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area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51815">
              <a:lnSpc>
                <a:spcPct val="100000"/>
              </a:lnSpc>
            </a:pP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Carolinas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Healthcare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System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Social 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Determinants of Health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high-risk</a:t>
            </a:r>
            <a:r>
              <a:rPr dirty="0" sz="16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area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Overlap of </a:t>
            </a:r>
            <a:r>
              <a:rPr dirty="0" sz="1600" spc="50" b="1">
                <a:solidFill>
                  <a:srgbClr val="231F20"/>
                </a:solidFill>
                <a:latin typeface="Trebuchet MS"/>
                <a:cs typeface="Trebuchet MS"/>
              </a:rPr>
              <a:t>USDA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600" spc="40" b="1">
                <a:solidFill>
                  <a:srgbClr val="231F20"/>
                </a:solidFill>
                <a:latin typeface="Trebuchet MS"/>
                <a:cs typeface="Trebuchet MS"/>
              </a:rPr>
              <a:t>CHS </a:t>
            </a:r>
            <a:r>
              <a:rPr dirty="0" sz="1600" spc="15" b="1">
                <a:solidFill>
                  <a:srgbClr val="231F20"/>
                </a:solidFill>
                <a:latin typeface="Trebuchet MS"/>
                <a:cs typeface="Trebuchet MS"/>
              </a:rPr>
              <a:t>SDOH</a:t>
            </a:r>
            <a:r>
              <a:rPr dirty="0" sz="16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risk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areas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43180">
              <a:lnSpc>
                <a:spcPct val="100000"/>
              </a:lnSpc>
            </a:pP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State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Plate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Food Insecurity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High-Risk 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Communities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Farmers’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29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FINDINGS</a:t>
            </a:r>
          </a:p>
        </p:txBody>
      </p:sp>
      <p:sp>
        <p:nvSpPr>
          <p:cNvPr id="3" name="object 3"/>
          <p:cNvSpPr/>
          <p:nvPr/>
        </p:nvSpPr>
        <p:spPr>
          <a:xfrm>
            <a:off x="5061991" y="4476622"/>
            <a:ext cx="2165350" cy="224154"/>
          </a:xfrm>
          <a:custGeom>
            <a:avLst/>
            <a:gdLst/>
            <a:ahLst/>
            <a:cxnLst/>
            <a:rect l="l" t="t" r="r" b="b"/>
            <a:pathLst>
              <a:path w="2165350" h="224154">
                <a:moveTo>
                  <a:pt x="0" y="223964"/>
                </a:moveTo>
                <a:lnTo>
                  <a:pt x="2164969" y="223964"/>
                </a:lnTo>
                <a:lnTo>
                  <a:pt x="2164969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61991" y="4750346"/>
            <a:ext cx="746760" cy="224154"/>
          </a:xfrm>
          <a:custGeom>
            <a:avLst/>
            <a:gdLst/>
            <a:ahLst/>
            <a:cxnLst/>
            <a:rect l="l" t="t" r="r" b="b"/>
            <a:pathLst>
              <a:path w="746760" h="224154">
                <a:moveTo>
                  <a:pt x="0" y="223964"/>
                </a:moveTo>
                <a:lnTo>
                  <a:pt x="746544" y="223964"/>
                </a:lnTo>
                <a:lnTo>
                  <a:pt x="746544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61991" y="5024081"/>
            <a:ext cx="485775" cy="224154"/>
          </a:xfrm>
          <a:custGeom>
            <a:avLst/>
            <a:gdLst/>
            <a:ahLst/>
            <a:cxnLst/>
            <a:rect l="l" t="t" r="r" b="b"/>
            <a:pathLst>
              <a:path w="485775" h="224154">
                <a:moveTo>
                  <a:pt x="0" y="223964"/>
                </a:moveTo>
                <a:lnTo>
                  <a:pt x="485254" y="223964"/>
                </a:lnTo>
                <a:lnTo>
                  <a:pt x="485254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61991" y="5297804"/>
            <a:ext cx="473075" cy="224154"/>
          </a:xfrm>
          <a:custGeom>
            <a:avLst/>
            <a:gdLst/>
            <a:ahLst/>
            <a:cxnLst/>
            <a:rect l="l" t="t" r="r" b="b"/>
            <a:pathLst>
              <a:path w="473075" h="224154">
                <a:moveTo>
                  <a:pt x="0" y="223964"/>
                </a:moveTo>
                <a:lnTo>
                  <a:pt x="472808" y="223964"/>
                </a:lnTo>
                <a:lnTo>
                  <a:pt x="472808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61991" y="5571540"/>
            <a:ext cx="323850" cy="224154"/>
          </a:xfrm>
          <a:custGeom>
            <a:avLst/>
            <a:gdLst/>
            <a:ahLst/>
            <a:cxnLst/>
            <a:rect l="l" t="t" r="r" b="b"/>
            <a:pathLst>
              <a:path w="323850" h="224154">
                <a:moveTo>
                  <a:pt x="0" y="223964"/>
                </a:moveTo>
                <a:lnTo>
                  <a:pt x="323507" y="223964"/>
                </a:lnTo>
                <a:lnTo>
                  <a:pt x="323507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61991" y="5845276"/>
            <a:ext cx="299085" cy="224154"/>
          </a:xfrm>
          <a:custGeom>
            <a:avLst/>
            <a:gdLst/>
            <a:ahLst/>
            <a:cxnLst/>
            <a:rect l="l" t="t" r="r" b="b"/>
            <a:pathLst>
              <a:path w="299085" h="224154">
                <a:moveTo>
                  <a:pt x="0" y="223964"/>
                </a:moveTo>
                <a:lnTo>
                  <a:pt x="298615" y="223964"/>
                </a:lnTo>
                <a:lnTo>
                  <a:pt x="298615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61991" y="6118999"/>
            <a:ext cx="299085" cy="224154"/>
          </a:xfrm>
          <a:custGeom>
            <a:avLst/>
            <a:gdLst/>
            <a:ahLst/>
            <a:cxnLst/>
            <a:rect l="l" t="t" r="r" b="b"/>
            <a:pathLst>
              <a:path w="299085" h="224154">
                <a:moveTo>
                  <a:pt x="0" y="223964"/>
                </a:moveTo>
                <a:lnTo>
                  <a:pt x="298615" y="223964"/>
                </a:lnTo>
                <a:lnTo>
                  <a:pt x="298615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61991" y="6392735"/>
            <a:ext cx="261620" cy="224154"/>
          </a:xfrm>
          <a:custGeom>
            <a:avLst/>
            <a:gdLst/>
            <a:ahLst/>
            <a:cxnLst/>
            <a:rect l="l" t="t" r="r" b="b"/>
            <a:pathLst>
              <a:path w="261620" h="224154">
                <a:moveTo>
                  <a:pt x="0" y="223964"/>
                </a:moveTo>
                <a:lnTo>
                  <a:pt x="261289" y="223964"/>
                </a:lnTo>
                <a:lnTo>
                  <a:pt x="261289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61991" y="6666471"/>
            <a:ext cx="224154" cy="224154"/>
          </a:xfrm>
          <a:custGeom>
            <a:avLst/>
            <a:gdLst/>
            <a:ahLst/>
            <a:cxnLst/>
            <a:rect l="l" t="t" r="r" b="b"/>
            <a:pathLst>
              <a:path w="224154" h="224154">
                <a:moveTo>
                  <a:pt x="0" y="223964"/>
                </a:moveTo>
                <a:lnTo>
                  <a:pt x="223964" y="223964"/>
                </a:lnTo>
                <a:lnTo>
                  <a:pt x="223964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61991" y="6940194"/>
            <a:ext cx="212090" cy="224154"/>
          </a:xfrm>
          <a:custGeom>
            <a:avLst/>
            <a:gdLst/>
            <a:ahLst/>
            <a:cxnLst/>
            <a:rect l="l" t="t" r="r" b="b"/>
            <a:pathLst>
              <a:path w="212089" h="224154">
                <a:moveTo>
                  <a:pt x="0" y="223964"/>
                </a:moveTo>
                <a:lnTo>
                  <a:pt x="211518" y="223964"/>
                </a:lnTo>
                <a:lnTo>
                  <a:pt x="211518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9861" y="7189051"/>
            <a:ext cx="4380230" cy="286385"/>
          </a:xfrm>
          <a:custGeom>
            <a:avLst/>
            <a:gdLst/>
            <a:ahLst/>
            <a:cxnLst/>
            <a:rect l="l" t="t" r="r" b="b"/>
            <a:pathLst>
              <a:path w="4380230" h="286384">
                <a:moveTo>
                  <a:pt x="0" y="286169"/>
                </a:moveTo>
                <a:lnTo>
                  <a:pt x="4379683" y="286169"/>
                </a:lnTo>
                <a:lnTo>
                  <a:pt x="4379683" y="0"/>
                </a:lnTo>
                <a:lnTo>
                  <a:pt x="0" y="0"/>
                </a:lnTo>
                <a:lnTo>
                  <a:pt x="0" y="286169"/>
                </a:lnTo>
                <a:close/>
              </a:path>
            </a:pathLst>
          </a:custGeom>
          <a:solidFill>
            <a:srgbClr val="F9A7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61991" y="7213930"/>
            <a:ext cx="186690" cy="224154"/>
          </a:xfrm>
          <a:custGeom>
            <a:avLst/>
            <a:gdLst/>
            <a:ahLst/>
            <a:cxnLst/>
            <a:rect l="l" t="t" r="r" b="b"/>
            <a:pathLst>
              <a:path w="186689" h="224154">
                <a:moveTo>
                  <a:pt x="0" y="223964"/>
                </a:moveTo>
                <a:lnTo>
                  <a:pt x="186639" y="223964"/>
                </a:lnTo>
                <a:lnTo>
                  <a:pt x="186639" y="0"/>
                </a:lnTo>
                <a:lnTo>
                  <a:pt x="0" y="0"/>
                </a:lnTo>
                <a:lnTo>
                  <a:pt x="0" y="223964"/>
                </a:lnTo>
                <a:close/>
              </a:path>
            </a:pathLst>
          </a:custGeom>
          <a:solidFill>
            <a:srgbClr val="1F135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608601" y="3921966"/>
          <a:ext cx="3427729" cy="3532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640"/>
                <a:gridCol w="931545"/>
                <a:gridCol w="1184910"/>
              </a:tblGrid>
              <a:tr h="531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38150">
                        <a:lnSpc>
                          <a:spcPts val="1955"/>
                        </a:lnSpc>
                      </a:pPr>
                      <a:r>
                        <a:rPr dirty="0" sz="1750" spc="75">
                          <a:latin typeface="Trebuchet MS"/>
                          <a:cs typeface="Trebuchet MS"/>
                        </a:rPr>
                        <a:t>#</a:t>
                      </a:r>
                      <a:r>
                        <a:rPr dirty="0" sz="1750" spc="-1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750" spc="-75">
                          <a:latin typeface="Trebuchet MS"/>
                          <a:cs typeface="Trebuchet MS"/>
                        </a:rPr>
                        <a:t>of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  <a:p>
                      <a:pPr marL="52069">
                        <a:lnSpc>
                          <a:spcPts val="2080"/>
                        </a:lnSpc>
                      </a:pPr>
                      <a:r>
                        <a:rPr dirty="0" sz="1750" spc="-45">
                          <a:latin typeface="Trebuchet MS"/>
                          <a:cs typeface="Trebuchet MS"/>
                        </a:rPr>
                        <a:t>markets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955"/>
                        </a:lnSpc>
                      </a:pPr>
                      <a:r>
                        <a:rPr dirty="0" sz="1750" spc="-50">
                          <a:latin typeface="Trebuchet MS"/>
                          <a:cs typeface="Trebuchet MS"/>
                        </a:rPr>
                        <a:t>households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  <a:p>
                      <a:pPr marL="290195">
                        <a:lnSpc>
                          <a:spcPts val="2080"/>
                        </a:lnSpc>
                      </a:pPr>
                      <a:r>
                        <a:rPr dirty="0" sz="1750" spc="-55"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dirty="0" sz="1750" spc="-1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750" spc="125">
                          <a:latin typeface="Trebuchet MS"/>
                          <a:cs typeface="Trebuchet MS"/>
                        </a:rPr>
                        <a:t>SNAP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7785">
                        <a:lnSpc>
                          <a:spcPts val="2000"/>
                        </a:lnSpc>
                      </a:pPr>
                      <a:r>
                        <a:rPr dirty="0" sz="1750" spc="-3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v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750" spc="-15">
                          <a:latin typeface="Arial"/>
                          <a:cs typeface="Arial"/>
                        </a:rPr>
                        <a:t>lle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6205">
                        <a:lnSpc>
                          <a:spcPts val="2000"/>
                        </a:lnSpc>
                      </a:pPr>
                      <a:r>
                        <a:rPr dirty="0" sz="1750">
                          <a:latin typeface="Arial"/>
                          <a:cs typeface="Arial"/>
                        </a:rPr>
                        <a:t>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2384">
                        <a:lnSpc>
                          <a:spcPts val="2000"/>
                        </a:lnSpc>
                      </a:pPr>
                      <a:r>
                        <a:rPr dirty="0" sz="17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50" spc="-45">
                          <a:latin typeface="Arial"/>
                          <a:cs typeface="Arial"/>
                        </a:rPr>
                        <a:t>0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7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3340">
                        <a:lnSpc>
                          <a:spcPts val="1995"/>
                        </a:lnSpc>
                      </a:pPr>
                      <a:r>
                        <a:rPr dirty="0" sz="1750" spc="1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nn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-1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750" spc="1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750" spc="-1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7950">
                        <a:lnSpc>
                          <a:spcPts val="1995"/>
                        </a:lnSpc>
                      </a:pPr>
                      <a:r>
                        <a:rPr dirty="0" sz="1750" spc="-10">
                          <a:latin typeface="Arial"/>
                          <a:cs typeface="Arial"/>
                        </a:rPr>
                        <a:t>19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ts val="1995"/>
                        </a:lnSpc>
                      </a:pPr>
                      <a:r>
                        <a:rPr dirty="0" sz="1750" spc="-40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40">
                          <a:latin typeface="Arial"/>
                          <a:cs typeface="Arial"/>
                        </a:rPr>
                        <a:t>90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4610">
                        <a:lnSpc>
                          <a:spcPts val="1995"/>
                        </a:lnSpc>
                      </a:pPr>
                      <a:r>
                        <a:rPr dirty="0" sz="1750" spc="-100">
                          <a:latin typeface="Arial"/>
                          <a:cs typeface="Arial"/>
                        </a:rPr>
                        <a:t>Kansas</a:t>
                      </a:r>
                      <a:r>
                        <a:rPr dirty="0" sz="175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75">
                          <a:latin typeface="Arial"/>
                          <a:cs typeface="Arial"/>
                        </a:rPr>
                        <a:t>City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1760">
                        <a:lnSpc>
                          <a:spcPts val="1995"/>
                        </a:lnSpc>
                      </a:pPr>
                      <a:r>
                        <a:rPr dirty="0" sz="1750" spc="-10">
                          <a:latin typeface="Arial"/>
                          <a:cs typeface="Arial"/>
                        </a:rPr>
                        <a:t>12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1750">
                        <a:lnSpc>
                          <a:spcPts val="1995"/>
                        </a:lnSpc>
                      </a:pPr>
                      <a:r>
                        <a:rPr dirty="0" sz="17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48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2069">
                        <a:lnSpc>
                          <a:spcPts val="1995"/>
                        </a:lnSpc>
                      </a:pPr>
                      <a:r>
                        <a:rPr dirty="0" sz="1750" spc="-3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75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1760">
                        <a:lnSpc>
                          <a:spcPts val="1995"/>
                        </a:lnSpc>
                      </a:pPr>
                      <a:r>
                        <a:rPr dirty="0" sz="1750" spc="-10">
                          <a:latin typeface="Arial"/>
                          <a:cs typeface="Arial"/>
                        </a:rPr>
                        <a:t>12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2384">
                        <a:lnSpc>
                          <a:spcPts val="1995"/>
                        </a:lnSpc>
                      </a:pPr>
                      <a:r>
                        <a:rPr dirty="0" sz="17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7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2705">
                        <a:lnSpc>
                          <a:spcPts val="1995"/>
                        </a:lnSpc>
                      </a:pPr>
                      <a:r>
                        <a:rPr dirty="0" sz="1750" spc="-100"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175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00">
                          <a:latin typeface="Arial"/>
                          <a:cs typeface="Arial"/>
                        </a:rPr>
                        <a:t>Orleans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07314">
                        <a:lnSpc>
                          <a:spcPts val="1995"/>
                        </a:lnSpc>
                      </a:pPr>
                      <a:r>
                        <a:rPr dirty="0" sz="1750">
                          <a:latin typeface="Arial"/>
                          <a:cs typeface="Arial"/>
                        </a:rPr>
                        <a:t>9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7940">
                        <a:lnSpc>
                          <a:spcPts val="1995"/>
                        </a:lnSpc>
                      </a:pPr>
                      <a:r>
                        <a:rPr dirty="0" sz="17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40">
                          <a:latin typeface="Arial"/>
                          <a:cs typeface="Arial"/>
                        </a:rPr>
                        <a:t>99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43815">
                        <a:lnSpc>
                          <a:spcPts val="1995"/>
                        </a:lnSpc>
                      </a:pPr>
                      <a:r>
                        <a:rPr dirty="0" sz="1750" spc="3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750" spc="1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75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er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6205">
                        <a:lnSpc>
                          <a:spcPts val="1995"/>
                        </a:lnSpc>
                      </a:pPr>
                      <a:r>
                        <a:rPr dirty="0" sz="1750">
                          <a:latin typeface="Arial"/>
                          <a:cs typeface="Arial"/>
                        </a:rPr>
                        <a:t>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1750">
                        <a:lnSpc>
                          <a:spcPts val="1995"/>
                        </a:lnSpc>
                      </a:pPr>
                      <a:r>
                        <a:rPr dirty="0" sz="17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1435">
                        <a:lnSpc>
                          <a:spcPts val="1995"/>
                        </a:lnSpc>
                      </a:pPr>
                      <a:r>
                        <a:rPr dirty="0" sz="1750" spc="3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-1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750" spc="1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h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1760">
                        <a:lnSpc>
                          <a:spcPts val="1995"/>
                        </a:lnSpc>
                      </a:pPr>
                      <a:r>
                        <a:rPr dirty="0" sz="1750">
                          <a:latin typeface="Arial"/>
                          <a:cs typeface="Arial"/>
                        </a:rPr>
                        <a:t>4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2384">
                        <a:lnSpc>
                          <a:spcPts val="1995"/>
                        </a:lnSpc>
                      </a:pPr>
                      <a:r>
                        <a:rPr dirty="0" sz="17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30">
                          <a:latin typeface="Arial"/>
                          <a:cs typeface="Arial"/>
                        </a:rPr>
                        <a:t>7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3340">
                        <a:lnSpc>
                          <a:spcPts val="1995"/>
                        </a:lnSpc>
                      </a:pPr>
                      <a:r>
                        <a:rPr dirty="0" sz="1750" spc="3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 spc="-2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750" spc="1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750" spc="-25">
                          <a:latin typeface="Arial"/>
                          <a:cs typeface="Arial"/>
                        </a:rPr>
                        <a:t>rd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8745">
                        <a:lnSpc>
                          <a:spcPts val="1995"/>
                        </a:lnSpc>
                      </a:pPr>
                      <a:r>
                        <a:rPr dirty="0" sz="1750">
                          <a:latin typeface="Arial"/>
                          <a:cs typeface="Arial"/>
                        </a:rPr>
                        <a:t>5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2384">
                        <a:lnSpc>
                          <a:spcPts val="1995"/>
                        </a:lnSpc>
                      </a:pPr>
                      <a:r>
                        <a:rPr dirty="0" sz="17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73685">
                <a:tc>
                  <a:txBody>
                    <a:bodyPr/>
                    <a:lstStyle/>
                    <a:p>
                      <a:pPr algn="r" marR="53340">
                        <a:lnSpc>
                          <a:spcPts val="1995"/>
                        </a:lnSpc>
                      </a:pPr>
                      <a:r>
                        <a:rPr dirty="0" sz="1750" spc="-95">
                          <a:latin typeface="Arial"/>
                          <a:cs typeface="Arial"/>
                        </a:rPr>
                        <a:t>Grand</a:t>
                      </a:r>
                      <a:r>
                        <a:rPr dirty="0" sz="1750" spc="-1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50" spc="-114">
                          <a:latin typeface="Arial"/>
                          <a:cs typeface="Arial"/>
                        </a:rPr>
                        <a:t>Rapids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6205">
                        <a:lnSpc>
                          <a:spcPts val="1995"/>
                        </a:lnSpc>
                      </a:pPr>
                      <a:r>
                        <a:rPr dirty="0" sz="1750">
                          <a:latin typeface="Arial"/>
                          <a:cs typeface="Arial"/>
                        </a:rPr>
                        <a:t>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ts val="1995"/>
                        </a:lnSpc>
                      </a:pPr>
                      <a:r>
                        <a:rPr dirty="0" sz="1750" spc="-1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9875">
                <a:tc>
                  <a:txBody>
                    <a:bodyPr/>
                    <a:lstStyle/>
                    <a:p>
                      <a:pPr algn="r" marR="55880">
                        <a:lnSpc>
                          <a:spcPts val="1995"/>
                        </a:lnSpc>
                      </a:pPr>
                      <a:r>
                        <a:rPr dirty="0" sz="1750" spc="1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7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750" spc="-1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7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750" spc="4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750" spc="2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750">
                          <a:latin typeface="Arial"/>
                          <a:cs typeface="Arial"/>
                        </a:rPr>
                        <a:t>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17475">
                        <a:lnSpc>
                          <a:spcPts val="1995"/>
                        </a:lnSpc>
                      </a:pPr>
                      <a:r>
                        <a:rPr dirty="0" sz="1750" spc="-10">
                          <a:latin typeface="Arial"/>
                          <a:cs typeface="Arial"/>
                        </a:rPr>
                        <a:t>13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37465">
                        <a:lnSpc>
                          <a:spcPts val="1995"/>
                        </a:lnSpc>
                      </a:pPr>
                      <a:r>
                        <a:rPr dirty="0" sz="1750" spc="-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750" spc="35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750" spc="-40">
                          <a:latin typeface="Arial"/>
                          <a:cs typeface="Arial"/>
                        </a:rPr>
                        <a:t>93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6065">
                <a:tc>
                  <a:txBody>
                    <a:bodyPr/>
                    <a:lstStyle/>
                    <a:p>
                      <a:pPr algn="r" marR="55244">
                        <a:lnSpc>
                          <a:spcPts val="2000"/>
                        </a:lnSpc>
                      </a:pPr>
                      <a:r>
                        <a:rPr dirty="0" sz="1750" spc="-30">
                          <a:latin typeface="Trebuchet MS"/>
                          <a:cs typeface="Trebuchet MS"/>
                        </a:rPr>
                        <a:t>C</a:t>
                      </a:r>
                      <a:r>
                        <a:rPr dirty="0" sz="1750" spc="-30">
                          <a:latin typeface="Trebuchet MS"/>
                          <a:cs typeface="Trebuchet MS"/>
                        </a:rPr>
                        <a:t>h</a:t>
                      </a:r>
                      <a:r>
                        <a:rPr dirty="0" sz="1750" spc="-25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750" spc="35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1750" spc="40">
                          <a:latin typeface="Trebuchet MS"/>
                          <a:cs typeface="Trebuchet MS"/>
                        </a:rPr>
                        <a:t>l</a:t>
                      </a:r>
                      <a:r>
                        <a:rPr dirty="0" sz="1750" spc="-5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dirty="0" sz="1750" spc="-10">
                          <a:latin typeface="Trebuchet MS"/>
                          <a:cs typeface="Trebuchet MS"/>
                        </a:rPr>
                        <a:t>tte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7475">
                        <a:lnSpc>
                          <a:spcPts val="2000"/>
                        </a:lnSpc>
                      </a:pPr>
                      <a:r>
                        <a:rPr dirty="0" sz="1750">
                          <a:latin typeface="Trebuchet MS"/>
                          <a:cs typeface="Trebuchet MS"/>
                        </a:rPr>
                        <a:t>6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9209">
                        <a:lnSpc>
                          <a:spcPts val="2000"/>
                        </a:lnSpc>
                      </a:pPr>
                      <a:r>
                        <a:rPr dirty="0" sz="1750" spc="-35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750" spc="-25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750" spc="-35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dirty="0" sz="1750">
                          <a:latin typeface="Trebuchet MS"/>
                          <a:cs typeface="Trebuchet MS"/>
                        </a:rPr>
                        <a:t>8</a:t>
                      </a:r>
                      <a:endParaRPr sz="17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solidFill>
                      <a:srgbClr val="F9A7AC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8833498" y="3230879"/>
            <a:ext cx="4736503" cy="4021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03655" y="1381759"/>
            <a:ext cx="12269470" cy="2543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82260" marR="5080" indent="-4615815">
              <a:lnSpc>
                <a:spcPct val="100000"/>
              </a:lnSpc>
              <a:spcBef>
                <a:spcPts val="100"/>
              </a:spcBef>
            </a:pP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Charlotte’s </a:t>
            </a:r>
            <a:r>
              <a:rPr dirty="0" sz="3600" spc="-27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600" spc="-254" b="1">
                <a:solidFill>
                  <a:srgbClr val="231F20"/>
                </a:solidFill>
                <a:latin typeface="Trebuchet MS"/>
                <a:cs typeface="Trebuchet MS"/>
              </a:rPr>
              <a:t>severely </a:t>
            </a:r>
            <a:r>
              <a:rPr dirty="0" sz="3600" spc="-250" b="1">
                <a:solidFill>
                  <a:srgbClr val="231F20"/>
                </a:solidFill>
                <a:latin typeface="Trebuchet MS"/>
                <a:cs typeface="Trebuchet MS"/>
              </a:rPr>
              <a:t>underperform </a:t>
            </a:r>
            <a:r>
              <a:rPr dirty="0" sz="3600" spc="-3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600" spc="125" b="1">
                <a:solidFill>
                  <a:srgbClr val="231F20"/>
                </a:solidFill>
                <a:latin typeface="Trebuchet MS"/>
                <a:cs typeface="Trebuchet MS"/>
              </a:rPr>
              <a:t>SNAP 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acceptance.</a:t>
            </a:r>
            <a:endParaRPr sz="3600">
              <a:latin typeface="Trebuchet MS"/>
              <a:cs typeface="Trebuchet MS"/>
            </a:endParaRPr>
          </a:p>
          <a:p>
            <a:pPr marL="12700" marR="8086090">
              <a:lnSpc>
                <a:spcPct val="100000"/>
              </a:lnSpc>
              <a:spcBef>
                <a:spcPts val="1780"/>
              </a:spcBef>
            </a:pPr>
            <a:r>
              <a:rPr dirty="0" sz="1600" spc="35" b="1">
                <a:solidFill>
                  <a:srgbClr val="282781"/>
                </a:solidFill>
                <a:latin typeface="Trebuchet MS"/>
                <a:cs typeface="Trebuchet MS"/>
              </a:rPr>
              <a:t>SNAP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282781"/>
                </a:solidFill>
                <a:latin typeface="Trebuchet MS"/>
                <a:cs typeface="Trebuchet MS"/>
              </a:rPr>
              <a:t>ACCEPTANCE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82781"/>
                </a:solidFill>
                <a:latin typeface="Trebuchet MS"/>
                <a:cs typeface="Trebuchet MS"/>
              </a:rPr>
              <a:t>AT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45" b="1">
                <a:solidFill>
                  <a:srgbClr val="282781"/>
                </a:solidFill>
                <a:latin typeface="Trebuchet MS"/>
                <a:cs typeface="Trebuchet MS"/>
              </a:rPr>
              <a:t>FARMERS’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10" b="1">
                <a:solidFill>
                  <a:srgbClr val="282781"/>
                </a:solidFill>
                <a:latin typeface="Trebuchet MS"/>
                <a:cs typeface="Trebuchet MS"/>
              </a:rPr>
              <a:t>MARKETS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82781"/>
                </a:solidFill>
                <a:latin typeface="Trebuchet MS"/>
                <a:cs typeface="Trebuchet MS"/>
              </a:rPr>
              <a:t>IN  </a:t>
            </a:r>
            <a:r>
              <a:rPr dirty="0" sz="1600" spc="-5" b="1">
                <a:solidFill>
                  <a:srgbClr val="282781"/>
                </a:solidFill>
                <a:latin typeface="Trebuchet MS"/>
                <a:cs typeface="Trebuchet MS"/>
              </a:rPr>
              <a:t>BENCHMARK </a:t>
            </a:r>
            <a:r>
              <a:rPr dirty="0" sz="1600" spc="-15" b="1">
                <a:solidFill>
                  <a:srgbClr val="282781"/>
                </a:solidFill>
                <a:latin typeface="Trebuchet MS"/>
                <a:cs typeface="Trebuchet MS"/>
              </a:rPr>
              <a:t>COMMUNITIES</a:t>
            </a:r>
            <a:r>
              <a:rPr dirty="0" sz="1600" spc="-27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82781"/>
                </a:solidFill>
                <a:latin typeface="Trebuchet MS"/>
                <a:cs typeface="Trebuchet MS"/>
              </a:rPr>
              <a:t>(2018)</a:t>
            </a:r>
            <a:endParaRPr sz="1600">
              <a:latin typeface="Trebuchet MS"/>
              <a:cs typeface="Trebuchet MS"/>
            </a:endParaRPr>
          </a:p>
          <a:p>
            <a:pPr marL="3063240">
              <a:lnSpc>
                <a:spcPts val="2080"/>
              </a:lnSpc>
              <a:spcBef>
                <a:spcPts val="1400"/>
              </a:spcBef>
            </a:pPr>
            <a:r>
              <a:rPr dirty="0" sz="1750" spc="-45">
                <a:latin typeface="Trebuchet MS"/>
                <a:cs typeface="Trebuchet MS"/>
              </a:rPr>
              <a:t>markets</a:t>
            </a:r>
            <a:r>
              <a:rPr dirty="0" sz="1750" spc="-135">
                <a:latin typeface="Trebuchet MS"/>
                <a:cs typeface="Trebuchet MS"/>
              </a:rPr>
              <a:t> </a:t>
            </a:r>
            <a:r>
              <a:rPr dirty="0" sz="1750" spc="-70">
                <a:latin typeface="Trebuchet MS"/>
                <a:cs typeface="Trebuchet MS"/>
              </a:rPr>
              <a:t>per</a:t>
            </a:r>
            <a:endParaRPr sz="1750">
              <a:latin typeface="Trebuchet MS"/>
              <a:cs typeface="Trebuchet MS"/>
            </a:endParaRPr>
          </a:p>
          <a:p>
            <a:pPr marL="3834765">
              <a:lnSpc>
                <a:spcPts val="2080"/>
              </a:lnSpc>
            </a:pPr>
            <a:r>
              <a:rPr dirty="0" sz="1750">
                <a:latin typeface="Trebuchet MS"/>
                <a:cs typeface="Trebuchet MS"/>
              </a:rPr>
              <a:t>10K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30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4500" y="238760"/>
            <a:ext cx="13521690" cy="2265680"/>
          </a:xfrm>
          <a:prstGeom prst="rect">
            <a:avLst/>
          </a:prstGeom>
        </p:spPr>
        <p:txBody>
          <a:bodyPr wrap="square" lIns="0" tIns="3098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40"/>
              </a:spcBef>
            </a:pPr>
            <a:r>
              <a:rPr dirty="0" sz="3600" spc="35" b="1">
                <a:solidFill>
                  <a:srgbClr val="282781"/>
                </a:solidFill>
                <a:latin typeface="Trebuchet MS"/>
                <a:cs typeface="Trebuchet MS"/>
              </a:rPr>
              <a:t>FINDINGS</a:t>
            </a:r>
            <a:endParaRPr sz="3600">
              <a:latin typeface="Trebuchet MS"/>
              <a:cs typeface="Trebuchet MS"/>
            </a:endParaRPr>
          </a:p>
          <a:p>
            <a:pPr marL="5086350" marR="5080" indent="-4854575">
              <a:lnSpc>
                <a:spcPct val="100000"/>
              </a:lnSpc>
              <a:spcBef>
                <a:spcPts val="2340"/>
              </a:spcBef>
            </a:pPr>
            <a:r>
              <a:rPr dirty="0" sz="3600" spc="-215" b="1">
                <a:solidFill>
                  <a:srgbClr val="231F20"/>
                </a:solidFill>
                <a:latin typeface="Trebuchet MS"/>
                <a:cs typeface="Trebuchet MS"/>
              </a:rPr>
              <a:t>Education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marketing </a:t>
            </a:r>
            <a:r>
              <a:rPr dirty="0" sz="3600" spc="-229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3600" spc="-270" b="1">
                <a:solidFill>
                  <a:srgbClr val="231F20"/>
                </a:solidFill>
                <a:latin typeface="Trebuchet MS"/>
                <a:cs typeface="Trebuchet MS"/>
              </a:rPr>
              <a:t>needed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3600" spc="-300" b="1">
                <a:solidFill>
                  <a:srgbClr val="231F20"/>
                </a:solidFill>
                <a:latin typeface="Trebuchet MS"/>
                <a:cs typeface="Trebuchet MS"/>
              </a:rPr>
              <a:t>help </a:t>
            </a:r>
            <a:r>
              <a:rPr dirty="0" sz="3600" spc="-204" b="1">
                <a:solidFill>
                  <a:srgbClr val="231F20"/>
                </a:solidFill>
                <a:latin typeface="Trebuchet MS"/>
                <a:cs typeface="Trebuchet MS"/>
              </a:rPr>
              <a:t>advance </a:t>
            </a:r>
            <a:r>
              <a:rPr dirty="0" sz="3600" spc="-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280" b="1">
                <a:solidFill>
                  <a:srgbClr val="231F20"/>
                </a:solidFill>
                <a:latin typeface="Trebuchet MS"/>
                <a:cs typeface="Trebuchet MS"/>
              </a:rPr>
              <a:t>culture </a:t>
            </a:r>
            <a:r>
              <a:rPr dirty="0" sz="3600" spc="-21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600" spc="-245" b="1">
                <a:solidFill>
                  <a:srgbClr val="231F20"/>
                </a:solidFill>
                <a:latin typeface="Trebuchet MS"/>
                <a:cs typeface="Trebuchet MS"/>
              </a:rPr>
              <a:t>local  </a:t>
            </a:r>
            <a:r>
              <a:rPr dirty="0" sz="3600" spc="-18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60" b="1">
                <a:solidFill>
                  <a:srgbClr val="231F20"/>
                </a:solidFill>
                <a:latin typeface="Trebuchet MS"/>
                <a:cs typeface="Trebuchet MS"/>
              </a:rPr>
              <a:t>healthy</a:t>
            </a:r>
            <a:r>
              <a:rPr dirty="0" sz="3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80" b="1">
                <a:solidFill>
                  <a:srgbClr val="231F20"/>
                </a:solidFill>
                <a:latin typeface="Trebuchet MS"/>
                <a:cs typeface="Trebuchet MS"/>
              </a:rPr>
              <a:t>eating.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56474" y="2753360"/>
            <a:ext cx="6117444" cy="4588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31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F463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4477003"/>
            <a:ext cx="14630400" cy="905510"/>
          </a:xfrm>
          <a:custGeom>
            <a:avLst/>
            <a:gdLst/>
            <a:ahLst/>
            <a:cxnLst/>
            <a:rect l="l" t="t" r="r" b="b"/>
            <a:pathLst>
              <a:path w="14630400" h="905510">
                <a:moveTo>
                  <a:pt x="0" y="905256"/>
                </a:moveTo>
                <a:lnTo>
                  <a:pt x="14630400" y="905256"/>
                </a:lnTo>
                <a:lnTo>
                  <a:pt x="14630400" y="0"/>
                </a:lnTo>
                <a:lnTo>
                  <a:pt x="0" y="0"/>
                </a:lnTo>
                <a:lnTo>
                  <a:pt x="0" y="90525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179519" y="4628895"/>
            <a:ext cx="42716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282781"/>
                </a:solidFill>
                <a:latin typeface="Trebuchet MS"/>
                <a:cs typeface="Trebuchet MS"/>
              </a:rPr>
              <a:t>RECOMMENDATIONS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19727" y="7886039"/>
            <a:ext cx="9455150" cy="2025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9258935" algn="l"/>
              </a:tabLst>
            </a:pP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Unlocking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the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20" b="1">
                <a:solidFill>
                  <a:srgbClr val="808285"/>
                </a:solidFill>
                <a:latin typeface="Trebuchet MS"/>
                <a:cs typeface="Trebuchet MS"/>
              </a:rPr>
              <a:t>P</a:t>
            </a:r>
            <a:r>
              <a:rPr dirty="0" sz="1200" spc="-95" b="1">
                <a:solidFill>
                  <a:srgbClr val="808285"/>
                </a:solidFill>
                <a:latin typeface="Trebuchet MS"/>
                <a:cs typeface="Trebuchet MS"/>
              </a:rPr>
              <a:t>o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100" b="1">
                <a:solidFill>
                  <a:srgbClr val="808285"/>
                </a:solidFill>
                <a:latin typeface="Trebuchet MS"/>
                <a:cs typeface="Trebuchet MS"/>
              </a:rPr>
              <a:t>e</a:t>
            </a:r>
            <a:r>
              <a:rPr dirty="0" sz="1200" spc="-114" b="1">
                <a:solidFill>
                  <a:srgbClr val="808285"/>
                </a:solidFill>
                <a:latin typeface="Trebuchet MS"/>
                <a:cs typeface="Trebuchet MS"/>
              </a:rPr>
              <a:t>n</a:t>
            </a:r>
            <a:r>
              <a:rPr dirty="0" sz="1200" spc="-85" b="1">
                <a:solidFill>
                  <a:srgbClr val="808285"/>
                </a:solidFill>
                <a:latin typeface="Trebuchet MS"/>
                <a:cs typeface="Trebuchet MS"/>
              </a:rPr>
              <a:t>tial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70" b="1">
                <a:solidFill>
                  <a:srgbClr val="808285"/>
                </a:solidFill>
                <a:latin typeface="Trebuchet MS"/>
                <a:cs typeface="Trebuchet MS"/>
              </a:rPr>
              <a:t>of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0" b="1">
                <a:solidFill>
                  <a:srgbClr val="808285"/>
                </a:solidFill>
                <a:latin typeface="Trebuchet MS"/>
                <a:cs typeface="Trebuchet MS"/>
              </a:rPr>
              <a:t>Charl</a:t>
            </a:r>
            <a:r>
              <a:rPr dirty="0" sz="1200" spc="-85" b="1">
                <a:solidFill>
                  <a:srgbClr val="808285"/>
                </a:solidFill>
                <a:latin typeface="Trebuchet MS"/>
                <a:cs typeface="Trebuchet MS"/>
              </a:rPr>
              <a:t>o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225" b="1">
                <a:solidFill>
                  <a:srgbClr val="808285"/>
                </a:solidFill>
                <a:latin typeface="Trebuchet MS"/>
                <a:cs typeface="Trebuchet MS"/>
              </a:rPr>
              <a:t>e</a:t>
            </a:r>
            <a:r>
              <a:rPr dirty="0" sz="1200" spc="-215" b="1">
                <a:solidFill>
                  <a:srgbClr val="808285"/>
                </a:solidFill>
                <a:latin typeface="Trebuchet MS"/>
                <a:cs typeface="Trebuchet MS"/>
              </a:rPr>
              <a:t>’</a:t>
            </a:r>
            <a:r>
              <a:rPr dirty="0" sz="1200" spc="35" b="1">
                <a:solidFill>
                  <a:srgbClr val="808285"/>
                </a:solidFill>
                <a:latin typeface="Trebuchet MS"/>
                <a:cs typeface="Trebuchet MS"/>
              </a:rPr>
              <a:t>s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F</a:t>
            </a:r>
            <a:r>
              <a:rPr dirty="0" sz="1200" spc="-80" b="1">
                <a:solidFill>
                  <a:srgbClr val="808285"/>
                </a:solidFill>
                <a:latin typeface="Trebuchet MS"/>
                <a:cs typeface="Trebuchet MS"/>
              </a:rPr>
              <a:t>arme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r</a:t>
            </a:r>
            <a:r>
              <a:rPr dirty="0" sz="1200" spc="-110" b="1">
                <a:solidFill>
                  <a:srgbClr val="808285"/>
                </a:solidFill>
                <a:latin typeface="Trebuchet MS"/>
                <a:cs typeface="Trebuchet MS"/>
              </a:rPr>
              <a:t>s’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Mark</a:t>
            </a:r>
            <a:r>
              <a:rPr dirty="0" sz="1200" spc="-85" b="1">
                <a:solidFill>
                  <a:srgbClr val="808285"/>
                </a:solidFill>
                <a:latin typeface="Trebuchet MS"/>
                <a:cs typeface="Trebuchet MS"/>
              </a:rPr>
              <a:t>e</a:t>
            </a:r>
            <a:r>
              <a:rPr dirty="0" sz="1200" spc="-15" b="1">
                <a:solidFill>
                  <a:srgbClr val="808285"/>
                </a:solidFill>
                <a:latin typeface="Trebuchet MS"/>
                <a:cs typeface="Trebuchet MS"/>
              </a:rPr>
              <a:t>ts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5" b="1">
                <a:solidFill>
                  <a:srgbClr val="808285"/>
                </a:solidFill>
                <a:latin typeface="Trebuchet MS"/>
                <a:cs typeface="Trebuchet MS"/>
              </a:rPr>
              <a:t>and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F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ood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808285"/>
                </a:solidFill>
                <a:latin typeface="Trebuchet MS"/>
                <a:cs typeface="Trebuchet MS"/>
              </a:rPr>
              <a:t>Sys</a:t>
            </a:r>
            <a:r>
              <a:rPr dirty="0" sz="1200" spc="-15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145" b="1">
                <a:solidFill>
                  <a:srgbClr val="808285"/>
                </a:solidFill>
                <a:latin typeface="Trebuchet MS"/>
                <a:cs typeface="Trebuchet MS"/>
              </a:rPr>
              <a:t>em: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35" b="1">
                <a:solidFill>
                  <a:srgbClr val="808285"/>
                </a:solidFill>
                <a:latin typeface="Trebuchet MS"/>
                <a:cs typeface="Trebuchet MS"/>
              </a:rPr>
              <a:t>An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25" b="1">
                <a:solidFill>
                  <a:srgbClr val="808285"/>
                </a:solidFill>
                <a:latin typeface="Trebuchet MS"/>
                <a:cs typeface="Trebuchet MS"/>
              </a:rPr>
              <a:t>Assessme</a:t>
            </a:r>
            <a:r>
              <a:rPr dirty="0" sz="1200" spc="-40" b="1">
                <a:solidFill>
                  <a:srgbClr val="808285"/>
                </a:solidFill>
                <a:latin typeface="Trebuchet MS"/>
                <a:cs typeface="Trebuchet MS"/>
              </a:rPr>
              <a:t>n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5" b="1">
                <a:solidFill>
                  <a:srgbClr val="808285"/>
                </a:solidFill>
                <a:latin typeface="Trebuchet MS"/>
                <a:cs typeface="Trebuchet MS"/>
              </a:rPr>
              <a:t>and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0" b="1">
                <a:solidFill>
                  <a:srgbClr val="808285"/>
                </a:solidFill>
                <a:latin typeface="Trebuchet MS"/>
                <a:cs typeface="Trebuchet MS"/>
              </a:rPr>
              <a:t>Plan</a:t>
            </a:r>
            <a:r>
              <a:rPr dirty="0" sz="1200" b="1">
                <a:solidFill>
                  <a:srgbClr val="808285"/>
                </a:solidFill>
                <a:latin typeface="Trebuchet MS"/>
                <a:cs typeface="Trebuchet MS"/>
              </a:rPr>
              <a:t>	</a:t>
            </a:r>
            <a:r>
              <a:rPr dirty="0" baseline="9259" sz="1800" spc="82" b="1">
                <a:solidFill>
                  <a:srgbClr val="282781"/>
                </a:solidFill>
                <a:latin typeface="Trebuchet MS"/>
                <a:cs typeface="Trebuchet MS"/>
              </a:rPr>
              <a:t>32</a:t>
            </a:r>
            <a:endParaRPr baseline="9259"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66496" y="7873339"/>
            <a:ext cx="220979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55" b="1">
                <a:solidFill>
                  <a:srgbClr val="FFFFFF"/>
                </a:solidFill>
                <a:latin typeface="Trebuchet MS"/>
                <a:cs typeface="Trebuchet MS"/>
              </a:rPr>
              <a:t>32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/>
              <a:t>Unlocking </a:t>
            </a:r>
            <a:r>
              <a:rPr dirty="0" spc="-90"/>
              <a:t>the </a:t>
            </a:r>
            <a:r>
              <a:rPr dirty="0" spc="-85"/>
              <a:t>Potential </a:t>
            </a:r>
            <a:r>
              <a:rPr dirty="0" spc="-70"/>
              <a:t>of </a:t>
            </a:r>
            <a:r>
              <a:rPr dirty="0" spc="-85"/>
              <a:t>Charlotte’s </a:t>
            </a:r>
            <a:r>
              <a:rPr dirty="0" spc="-90"/>
              <a:t>Farmers’ </a:t>
            </a:r>
            <a:r>
              <a:rPr dirty="0" spc="-50"/>
              <a:t>Markets </a:t>
            </a:r>
            <a:r>
              <a:rPr dirty="0" spc="-65"/>
              <a:t>and </a:t>
            </a:r>
            <a:r>
              <a:rPr dirty="0" spc="-75"/>
              <a:t>Food </a:t>
            </a:r>
            <a:r>
              <a:rPr dirty="0" spc="-65"/>
              <a:t>System: </a:t>
            </a:r>
            <a:r>
              <a:rPr dirty="0" spc="-35"/>
              <a:t>An </a:t>
            </a:r>
            <a:r>
              <a:rPr dirty="0" spc="-30"/>
              <a:t>Assessment </a:t>
            </a:r>
            <a:r>
              <a:rPr dirty="0" spc="-65"/>
              <a:t>and</a:t>
            </a:r>
            <a:r>
              <a:rPr dirty="0" spc="185"/>
              <a:t> </a:t>
            </a:r>
            <a:r>
              <a:rPr dirty="0" spc="-60"/>
              <a:t>Plan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949681" y="7873339"/>
            <a:ext cx="25082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65" b="1">
                <a:solidFill>
                  <a:srgbClr val="282781"/>
                </a:solidFill>
                <a:latin typeface="Trebuchet MS"/>
                <a:cs typeface="Trebuchet MS"/>
              </a:rPr>
              <a:t>33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4852" y="1892300"/>
            <a:ext cx="13011150" cy="436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3690" algn="l"/>
              </a:tabLst>
            </a:pPr>
            <a:r>
              <a:rPr dirty="0" sz="3000" spc="-170" b="1">
                <a:solidFill>
                  <a:srgbClr val="231F20"/>
                </a:solidFill>
                <a:latin typeface="Trebuchet MS"/>
                <a:cs typeface="Trebuchet MS"/>
              </a:rPr>
              <a:t>Create </a:t>
            </a:r>
            <a:r>
              <a:rPr dirty="0" sz="3000" spc="-6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000" spc="-180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000" spc="-22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000" spc="-15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3000" spc="-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165" b="1">
                <a:solidFill>
                  <a:srgbClr val="231F20"/>
                </a:solidFill>
                <a:latin typeface="Trebuchet MS"/>
                <a:cs typeface="Trebuchet MS"/>
              </a:rPr>
              <a:t>Association.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rebuchet MS"/>
              <a:buAutoNum type="arabicPeriod"/>
            </a:pPr>
            <a:endParaRPr sz="4650">
              <a:latin typeface="Times New Roman"/>
              <a:cs typeface="Times New Roman"/>
            </a:endParaRPr>
          </a:p>
          <a:p>
            <a:pPr marL="414655" indent="-401955">
              <a:lnSpc>
                <a:spcPct val="100000"/>
              </a:lnSpc>
              <a:buAutoNum type="arabicPeriod"/>
              <a:tabLst>
                <a:tab pos="415290" algn="l"/>
              </a:tabLst>
            </a:pPr>
            <a:r>
              <a:rPr dirty="0" sz="3000" spc="-140" b="1">
                <a:solidFill>
                  <a:srgbClr val="231F20"/>
                </a:solidFill>
                <a:latin typeface="Trebuchet MS"/>
                <a:cs typeface="Trebuchet MS"/>
              </a:rPr>
              <a:t>Pursue </a:t>
            </a:r>
            <a:r>
              <a:rPr dirty="0" sz="3000" spc="-210" b="1">
                <a:solidFill>
                  <a:srgbClr val="231F20"/>
                </a:solidFill>
                <a:latin typeface="Trebuchet MS"/>
                <a:cs typeface="Trebuchet MS"/>
              </a:rPr>
              <a:t>improvements </a:t>
            </a:r>
            <a:r>
              <a:rPr dirty="0" sz="3000" spc="-20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3000" spc="-22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000" spc="-180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000" spc="-170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000" spc="-155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3000" spc="2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210" b="1">
                <a:solidFill>
                  <a:srgbClr val="231F20"/>
                </a:solidFill>
                <a:latin typeface="Trebuchet MS"/>
                <a:cs typeface="Trebuchet MS"/>
              </a:rPr>
              <a:t>Market.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Trebuchet MS"/>
              <a:buAutoNum type="arabicPeriod"/>
            </a:pPr>
            <a:endParaRPr sz="4650">
              <a:latin typeface="Times New Roman"/>
              <a:cs typeface="Times New Roman"/>
            </a:endParaRPr>
          </a:p>
          <a:p>
            <a:pPr marL="424815" indent="-412115">
              <a:lnSpc>
                <a:spcPct val="100000"/>
              </a:lnSpc>
              <a:buAutoNum type="arabicPeriod"/>
              <a:tabLst>
                <a:tab pos="425450" algn="l"/>
              </a:tabLst>
            </a:pPr>
            <a:r>
              <a:rPr dirty="0" sz="3000" spc="-235" b="1">
                <a:solidFill>
                  <a:srgbClr val="231F20"/>
                </a:solidFill>
                <a:latin typeface="Trebuchet MS"/>
                <a:cs typeface="Trebuchet MS"/>
              </a:rPr>
              <a:t>Explore </a:t>
            </a:r>
            <a:r>
              <a:rPr dirty="0" sz="3000" spc="-190" b="1">
                <a:solidFill>
                  <a:srgbClr val="231F20"/>
                </a:solidFill>
                <a:latin typeface="Trebuchet MS"/>
                <a:cs typeface="Trebuchet MS"/>
              </a:rPr>
              <a:t>opportunities </a:t>
            </a:r>
            <a:r>
              <a:rPr dirty="0" sz="3000" spc="-20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3000" spc="-260" b="1">
                <a:solidFill>
                  <a:srgbClr val="231F20"/>
                </a:solidFill>
                <a:latin typeface="Trebuchet MS"/>
                <a:cs typeface="Trebuchet MS"/>
              </a:rPr>
              <a:t>new </a:t>
            </a:r>
            <a:r>
              <a:rPr dirty="0" sz="3000" spc="-225" b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3000" spc="-175" b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000" spc="-15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000" spc="-135" b="1">
                <a:solidFill>
                  <a:srgbClr val="231F20"/>
                </a:solidFill>
                <a:latin typeface="Trebuchet MS"/>
                <a:cs typeface="Trebuchet MS"/>
              </a:rPr>
              <a:t>large-scale </a:t>
            </a:r>
            <a:r>
              <a:rPr dirty="0" sz="3000" spc="-225" b="1">
                <a:solidFill>
                  <a:srgbClr val="231F20"/>
                </a:solidFill>
                <a:latin typeface="Trebuchet MS"/>
                <a:cs typeface="Trebuchet MS"/>
              </a:rPr>
              <a:t>farmers’</a:t>
            </a:r>
            <a:r>
              <a:rPr dirty="0" sz="3000" spc="-220" b="1">
                <a:solidFill>
                  <a:srgbClr val="231F20"/>
                </a:solidFill>
                <a:latin typeface="Trebuchet MS"/>
                <a:cs typeface="Trebuchet MS"/>
              </a:rPr>
              <a:t> markets.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rebuchet MS"/>
              <a:buAutoNum type="arabicPeriod"/>
            </a:pPr>
            <a:endParaRPr sz="46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414020" algn="l"/>
              </a:tabLst>
            </a:pPr>
            <a:r>
              <a:rPr dirty="0" sz="3000" spc="-155" b="1">
                <a:solidFill>
                  <a:srgbClr val="231F20"/>
                </a:solidFill>
                <a:latin typeface="Trebuchet MS"/>
                <a:cs typeface="Trebuchet MS"/>
              </a:rPr>
              <a:t>Maintain and </a:t>
            </a:r>
            <a:r>
              <a:rPr dirty="0" sz="3000" spc="-180" b="1">
                <a:solidFill>
                  <a:srgbClr val="231F20"/>
                </a:solidFill>
                <a:latin typeface="Trebuchet MS"/>
                <a:cs typeface="Trebuchet MS"/>
              </a:rPr>
              <a:t>increase </a:t>
            </a:r>
            <a:r>
              <a:rPr dirty="0" sz="3000" spc="-22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000" spc="-210" b="1">
                <a:solidFill>
                  <a:srgbClr val="231F20"/>
                </a:solidFill>
                <a:latin typeface="Trebuchet MS"/>
                <a:cs typeface="Trebuchet MS"/>
              </a:rPr>
              <a:t>production </a:t>
            </a:r>
            <a:r>
              <a:rPr dirty="0" sz="3000" spc="-17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3000" spc="-195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3000" spc="-26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000" spc="-215" b="1">
                <a:solidFill>
                  <a:srgbClr val="231F20"/>
                </a:solidFill>
                <a:latin typeface="Trebuchet MS"/>
                <a:cs typeface="Trebuchet MS"/>
              </a:rPr>
              <a:t>Charlotte’s </a:t>
            </a:r>
            <a:r>
              <a:rPr dirty="0" sz="3000" spc="-290" b="1">
                <a:solidFill>
                  <a:srgbClr val="231F20"/>
                </a:solidFill>
                <a:latin typeface="Trebuchet MS"/>
                <a:cs typeface="Trebuchet MS"/>
              </a:rPr>
              <a:t>‘foodshed’, </a:t>
            </a:r>
            <a:r>
              <a:rPr dirty="0" sz="3000" spc="-195" b="1">
                <a:solidFill>
                  <a:srgbClr val="231F20"/>
                </a:solidFill>
                <a:latin typeface="Trebuchet MS"/>
                <a:cs typeface="Trebuchet MS"/>
              </a:rPr>
              <a:t>especially  </a:t>
            </a:r>
            <a:r>
              <a:rPr dirty="0" sz="3000" spc="-225" b="1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3000" spc="-155" b="1">
                <a:solidFill>
                  <a:srgbClr val="231F20"/>
                </a:solidFill>
                <a:latin typeface="Trebuchet MS"/>
                <a:cs typeface="Trebuchet MS"/>
              </a:rPr>
              <a:t>supporting </a:t>
            </a:r>
            <a:r>
              <a:rPr dirty="0" sz="3000" spc="-195" b="1">
                <a:solidFill>
                  <a:srgbClr val="231F20"/>
                </a:solidFill>
                <a:latin typeface="Trebuchet MS"/>
                <a:cs typeface="Trebuchet MS"/>
              </a:rPr>
              <a:t>career </a:t>
            </a:r>
            <a:r>
              <a:rPr dirty="0" sz="3000" spc="-155" b="1">
                <a:solidFill>
                  <a:srgbClr val="231F20"/>
                </a:solidFill>
                <a:latin typeface="Trebuchet MS"/>
                <a:cs typeface="Trebuchet MS"/>
              </a:rPr>
              <a:t>pathways and </a:t>
            </a:r>
            <a:r>
              <a:rPr dirty="0" sz="3000" spc="-225" b="1">
                <a:solidFill>
                  <a:srgbClr val="231F20"/>
                </a:solidFill>
                <a:latin typeface="Trebuchet MS"/>
                <a:cs typeface="Trebuchet MS"/>
              </a:rPr>
              <a:t>improved </a:t>
            </a:r>
            <a:r>
              <a:rPr dirty="0" sz="3000" spc="-215" b="1">
                <a:solidFill>
                  <a:srgbClr val="231F20"/>
                </a:solidFill>
                <a:latin typeface="Trebuchet MS"/>
                <a:cs typeface="Trebuchet MS"/>
              </a:rPr>
              <a:t>livelihoods </a:t>
            </a:r>
            <a:r>
              <a:rPr dirty="0" sz="3000" spc="-20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3000" spc="-22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000" spc="-254" b="1">
                <a:solidFill>
                  <a:srgbClr val="231F20"/>
                </a:solidFill>
                <a:latin typeface="Trebuchet MS"/>
                <a:cs typeface="Trebuchet MS"/>
              </a:rPr>
              <a:t>region’s</a:t>
            </a:r>
            <a:r>
              <a:rPr dirty="0" sz="3000" spc="-1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215" b="1">
                <a:solidFill>
                  <a:srgbClr val="231F20"/>
                </a:solidFill>
                <a:latin typeface="Trebuchet MS"/>
                <a:cs typeface="Trebuchet MS"/>
              </a:rPr>
              <a:t>farmers.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50895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0"/>
              <a:t>PROJECT</a:t>
            </a:r>
            <a:r>
              <a:rPr dirty="0" spc="-320"/>
              <a:t> </a:t>
            </a:r>
            <a:r>
              <a:rPr dirty="0" spc="35"/>
              <a:t>BACKGROUND</a:t>
            </a:r>
          </a:p>
        </p:txBody>
      </p:sp>
      <p:sp>
        <p:nvSpPr>
          <p:cNvPr id="3" name="object 3"/>
          <p:cNvSpPr/>
          <p:nvPr/>
        </p:nvSpPr>
        <p:spPr>
          <a:xfrm>
            <a:off x="3188783" y="2458597"/>
            <a:ext cx="238760" cy="268605"/>
          </a:xfrm>
          <a:custGeom>
            <a:avLst/>
            <a:gdLst/>
            <a:ahLst/>
            <a:cxnLst/>
            <a:rect l="l" t="t" r="r" b="b"/>
            <a:pathLst>
              <a:path w="238760" h="268605">
                <a:moveTo>
                  <a:pt x="123621" y="0"/>
                </a:moveTo>
                <a:lnTo>
                  <a:pt x="73594" y="9761"/>
                </a:lnTo>
                <a:lnTo>
                  <a:pt x="34512" y="37104"/>
                </a:lnTo>
                <a:lnTo>
                  <a:pt x="9078" y="79118"/>
                </a:lnTo>
                <a:lnTo>
                  <a:pt x="0" y="132892"/>
                </a:lnTo>
                <a:lnTo>
                  <a:pt x="9078" y="187669"/>
                </a:lnTo>
                <a:lnTo>
                  <a:pt x="34512" y="230466"/>
                </a:lnTo>
                <a:lnTo>
                  <a:pt x="73594" y="258319"/>
                </a:lnTo>
                <a:lnTo>
                  <a:pt x="123621" y="268262"/>
                </a:lnTo>
                <a:lnTo>
                  <a:pt x="151539" y="265618"/>
                </a:lnTo>
                <a:lnTo>
                  <a:pt x="176653" y="258718"/>
                </a:lnTo>
                <a:lnTo>
                  <a:pt x="198020" y="249102"/>
                </a:lnTo>
                <a:lnTo>
                  <a:pt x="198734" y="248640"/>
                </a:lnTo>
                <a:lnTo>
                  <a:pt x="123621" y="248640"/>
                </a:lnTo>
                <a:lnTo>
                  <a:pt x="83092" y="241025"/>
                </a:lnTo>
                <a:lnTo>
                  <a:pt x="51066" y="219503"/>
                </a:lnTo>
                <a:lnTo>
                  <a:pt x="29413" y="186061"/>
                </a:lnTo>
                <a:lnTo>
                  <a:pt x="20002" y="142684"/>
                </a:lnTo>
                <a:lnTo>
                  <a:pt x="234429" y="142684"/>
                </a:lnTo>
                <a:lnTo>
                  <a:pt x="237032" y="135851"/>
                </a:lnTo>
                <a:lnTo>
                  <a:pt x="237966" y="123710"/>
                </a:lnTo>
                <a:lnTo>
                  <a:pt x="20040" y="123710"/>
                </a:lnTo>
                <a:lnTo>
                  <a:pt x="29804" y="81089"/>
                </a:lnTo>
                <a:lnTo>
                  <a:pt x="51566" y="48233"/>
                </a:lnTo>
                <a:lnTo>
                  <a:pt x="83461" y="27089"/>
                </a:lnTo>
                <a:lnTo>
                  <a:pt x="123621" y="19608"/>
                </a:lnTo>
                <a:lnTo>
                  <a:pt x="186432" y="19608"/>
                </a:lnTo>
                <a:lnTo>
                  <a:pt x="169968" y="8624"/>
                </a:lnTo>
                <a:lnTo>
                  <a:pt x="123621" y="0"/>
                </a:lnTo>
                <a:close/>
              </a:path>
              <a:path w="238760" h="268605">
                <a:moveTo>
                  <a:pt x="206908" y="220141"/>
                </a:moveTo>
                <a:lnTo>
                  <a:pt x="173818" y="239398"/>
                </a:lnTo>
                <a:lnTo>
                  <a:pt x="123621" y="248640"/>
                </a:lnTo>
                <a:lnTo>
                  <a:pt x="198734" y="248640"/>
                </a:lnTo>
                <a:lnTo>
                  <a:pt x="214693" y="238315"/>
                </a:lnTo>
                <a:lnTo>
                  <a:pt x="217906" y="235839"/>
                </a:lnTo>
                <a:lnTo>
                  <a:pt x="206908" y="220141"/>
                </a:lnTo>
                <a:close/>
              </a:path>
              <a:path w="238760" h="268605">
                <a:moveTo>
                  <a:pt x="186432" y="19608"/>
                </a:moveTo>
                <a:lnTo>
                  <a:pt x="123621" y="19608"/>
                </a:lnTo>
                <a:lnTo>
                  <a:pt x="162183" y="26793"/>
                </a:lnTo>
                <a:lnTo>
                  <a:pt x="192312" y="46918"/>
                </a:lnTo>
                <a:lnTo>
                  <a:pt x="211922" y="77842"/>
                </a:lnTo>
                <a:lnTo>
                  <a:pt x="218922" y="117424"/>
                </a:lnTo>
                <a:lnTo>
                  <a:pt x="218922" y="121348"/>
                </a:lnTo>
                <a:lnTo>
                  <a:pt x="218757" y="123710"/>
                </a:lnTo>
                <a:lnTo>
                  <a:pt x="237966" y="123710"/>
                </a:lnTo>
                <a:lnTo>
                  <a:pt x="238148" y="121348"/>
                </a:lnTo>
                <a:lnTo>
                  <a:pt x="238163" y="117424"/>
                </a:lnTo>
                <a:lnTo>
                  <a:pt x="229749" y="69908"/>
                </a:lnTo>
                <a:lnTo>
                  <a:pt x="206181" y="32785"/>
                </a:lnTo>
                <a:lnTo>
                  <a:pt x="186432" y="19608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19473" y="2458597"/>
            <a:ext cx="238760" cy="268605"/>
          </a:xfrm>
          <a:custGeom>
            <a:avLst/>
            <a:gdLst/>
            <a:ahLst/>
            <a:cxnLst/>
            <a:rect l="l" t="t" r="r" b="b"/>
            <a:pathLst>
              <a:path w="238759" h="268605">
                <a:moveTo>
                  <a:pt x="123621" y="0"/>
                </a:moveTo>
                <a:lnTo>
                  <a:pt x="73600" y="9761"/>
                </a:lnTo>
                <a:lnTo>
                  <a:pt x="34517" y="37104"/>
                </a:lnTo>
                <a:lnTo>
                  <a:pt x="9080" y="79118"/>
                </a:lnTo>
                <a:lnTo>
                  <a:pt x="0" y="132892"/>
                </a:lnTo>
                <a:lnTo>
                  <a:pt x="9080" y="187669"/>
                </a:lnTo>
                <a:lnTo>
                  <a:pt x="34517" y="230466"/>
                </a:lnTo>
                <a:lnTo>
                  <a:pt x="73600" y="258319"/>
                </a:lnTo>
                <a:lnTo>
                  <a:pt x="123621" y="268262"/>
                </a:lnTo>
                <a:lnTo>
                  <a:pt x="151539" y="265618"/>
                </a:lnTo>
                <a:lnTo>
                  <a:pt x="176653" y="258718"/>
                </a:lnTo>
                <a:lnTo>
                  <a:pt x="198020" y="249102"/>
                </a:lnTo>
                <a:lnTo>
                  <a:pt x="198734" y="248640"/>
                </a:lnTo>
                <a:lnTo>
                  <a:pt x="123621" y="248640"/>
                </a:lnTo>
                <a:lnTo>
                  <a:pt x="83092" y="241025"/>
                </a:lnTo>
                <a:lnTo>
                  <a:pt x="51066" y="219503"/>
                </a:lnTo>
                <a:lnTo>
                  <a:pt x="29413" y="186061"/>
                </a:lnTo>
                <a:lnTo>
                  <a:pt x="20002" y="142684"/>
                </a:lnTo>
                <a:lnTo>
                  <a:pt x="234441" y="142684"/>
                </a:lnTo>
                <a:lnTo>
                  <a:pt x="237045" y="135813"/>
                </a:lnTo>
                <a:lnTo>
                  <a:pt x="237968" y="123710"/>
                </a:lnTo>
                <a:lnTo>
                  <a:pt x="20053" y="123710"/>
                </a:lnTo>
                <a:lnTo>
                  <a:pt x="29810" y="81089"/>
                </a:lnTo>
                <a:lnTo>
                  <a:pt x="51568" y="48233"/>
                </a:lnTo>
                <a:lnTo>
                  <a:pt x="83461" y="27089"/>
                </a:lnTo>
                <a:lnTo>
                  <a:pt x="123621" y="19608"/>
                </a:lnTo>
                <a:lnTo>
                  <a:pt x="186437" y="19608"/>
                </a:lnTo>
                <a:lnTo>
                  <a:pt x="169974" y="8624"/>
                </a:lnTo>
                <a:lnTo>
                  <a:pt x="123621" y="0"/>
                </a:lnTo>
                <a:close/>
              </a:path>
              <a:path w="238759" h="268605">
                <a:moveTo>
                  <a:pt x="206908" y="220141"/>
                </a:moveTo>
                <a:lnTo>
                  <a:pt x="173818" y="239398"/>
                </a:lnTo>
                <a:lnTo>
                  <a:pt x="123621" y="248640"/>
                </a:lnTo>
                <a:lnTo>
                  <a:pt x="198734" y="248640"/>
                </a:lnTo>
                <a:lnTo>
                  <a:pt x="214693" y="238315"/>
                </a:lnTo>
                <a:lnTo>
                  <a:pt x="217906" y="235839"/>
                </a:lnTo>
                <a:lnTo>
                  <a:pt x="206908" y="220141"/>
                </a:lnTo>
                <a:close/>
              </a:path>
              <a:path w="238759" h="268605">
                <a:moveTo>
                  <a:pt x="186437" y="19608"/>
                </a:moveTo>
                <a:lnTo>
                  <a:pt x="123621" y="19608"/>
                </a:lnTo>
                <a:lnTo>
                  <a:pt x="162185" y="26793"/>
                </a:lnTo>
                <a:lnTo>
                  <a:pt x="192319" y="46918"/>
                </a:lnTo>
                <a:lnTo>
                  <a:pt x="211932" y="77842"/>
                </a:lnTo>
                <a:lnTo>
                  <a:pt x="218935" y="117424"/>
                </a:lnTo>
                <a:lnTo>
                  <a:pt x="218935" y="121348"/>
                </a:lnTo>
                <a:lnTo>
                  <a:pt x="218770" y="123710"/>
                </a:lnTo>
                <a:lnTo>
                  <a:pt x="237968" y="123710"/>
                </a:lnTo>
                <a:lnTo>
                  <a:pt x="238148" y="121348"/>
                </a:lnTo>
                <a:lnTo>
                  <a:pt x="238163" y="117424"/>
                </a:lnTo>
                <a:lnTo>
                  <a:pt x="229751" y="69908"/>
                </a:lnTo>
                <a:lnTo>
                  <a:pt x="206186" y="32785"/>
                </a:lnTo>
                <a:lnTo>
                  <a:pt x="186437" y="19608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65368" y="2458591"/>
            <a:ext cx="184150" cy="268605"/>
          </a:xfrm>
          <a:custGeom>
            <a:avLst/>
            <a:gdLst/>
            <a:ahLst/>
            <a:cxnLst/>
            <a:rect l="l" t="t" r="r" b="b"/>
            <a:pathLst>
              <a:path w="184150" h="268605">
                <a:moveTo>
                  <a:pt x="11823" y="219887"/>
                </a:moveTo>
                <a:lnTo>
                  <a:pt x="0" y="235267"/>
                </a:lnTo>
                <a:lnTo>
                  <a:pt x="3314" y="237883"/>
                </a:lnTo>
                <a:lnTo>
                  <a:pt x="15666" y="246482"/>
                </a:lnTo>
                <a:lnTo>
                  <a:pt x="34913" y="256497"/>
                </a:lnTo>
                <a:lnTo>
                  <a:pt x="60373" y="264799"/>
                </a:lnTo>
                <a:lnTo>
                  <a:pt x="91363" y="268262"/>
                </a:lnTo>
                <a:lnTo>
                  <a:pt x="127779" y="262667"/>
                </a:lnTo>
                <a:lnTo>
                  <a:pt x="154657" y="248653"/>
                </a:lnTo>
                <a:lnTo>
                  <a:pt x="91363" y="248653"/>
                </a:lnTo>
                <a:lnTo>
                  <a:pt x="62417" y="245189"/>
                </a:lnTo>
                <a:lnTo>
                  <a:pt x="39431" y="237243"/>
                </a:lnTo>
                <a:lnTo>
                  <a:pt x="23349" y="228481"/>
                </a:lnTo>
                <a:lnTo>
                  <a:pt x="15112" y="222567"/>
                </a:lnTo>
                <a:lnTo>
                  <a:pt x="11823" y="219887"/>
                </a:lnTo>
                <a:close/>
              </a:path>
              <a:path w="184150" h="268605">
                <a:moveTo>
                  <a:pt x="87718" y="0"/>
                </a:moveTo>
                <a:lnTo>
                  <a:pt x="50702" y="5985"/>
                </a:lnTo>
                <a:lnTo>
                  <a:pt x="23748" y="21623"/>
                </a:lnTo>
                <a:lnTo>
                  <a:pt x="7273" y="43435"/>
                </a:lnTo>
                <a:lnTo>
                  <a:pt x="1689" y="67945"/>
                </a:lnTo>
                <a:lnTo>
                  <a:pt x="7459" y="93500"/>
                </a:lnTo>
                <a:lnTo>
                  <a:pt x="24001" y="112585"/>
                </a:lnTo>
                <a:lnTo>
                  <a:pt x="50161" y="127070"/>
                </a:lnTo>
                <a:lnTo>
                  <a:pt x="84785" y="138823"/>
                </a:lnTo>
                <a:lnTo>
                  <a:pt x="115947" y="148626"/>
                </a:lnTo>
                <a:lnTo>
                  <a:pt x="140955" y="160156"/>
                </a:lnTo>
                <a:lnTo>
                  <a:pt x="157588" y="175310"/>
                </a:lnTo>
                <a:lnTo>
                  <a:pt x="163626" y="195986"/>
                </a:lnTo>
                <a:lnTo>
                  <a:pt x="158129" y="216881"/>
                </a:lnTo>
                <a:lnTo>
                  <a:pt x="142944" y="233578"/>
                </a:lnTo>
                <a:lnTo>
                  <a:pt x="120035" y="244646"/>
                </a:lnTo>
                <a:lnTo>
                  <a:pt x="91363" y="248653"/>
                </a:lnTo>
                <a:lnTo>
                  <a:pt x="154657" y="248653"/>
                </a:lnTo>
                <a:lnTo>
                  <a:pt x="157211" y="247321"/>
                </a:lnTo>
                <a:lnTo>
                  <a:pt x="176897" y="224376"/>
                </a:lnTo>
                <a:lnTo>
                  <a:pt x="184073" y="195986"/>
                </a:lnTo>
                <a:lnTo>
                  <a:pt x="176199" y="165873"/>
                </a:lnTo>
                <a:lnTo>
                  <a:pt x="155259" y="145456"/>
                </a:lnTo>
                <a:lnTo>
                  <a:pt x="125271" y="131406"/>
                </a:lnTo>
                <a:lnTo>
                  <a:pt x="89471" y="120154"/>
                </a:lnTo>
                <a:lnTo>
                  <a:pt x="57691" y="109196"/>
                </a:lnTo>
                <a:lnTo>
                  <a:pt x="36687" y="97545"/>
                </a:lnTo>
                <a:lnTo>
                  <a:pt x="25088" y="84146"/>
                </a:lnTo>
                <a:lnTo>
                  <a:pt x="21526" y="67945"/>
                </a:lnTo>
                <a:lnTo>
                  <a:pt x="25039" y="52195"/>
                </a:lnTo>
                <a:lnTo>
                  <a:pt x="36410" y="36490"/>
                </a:lnTo>
                <a:lnTo>
                  <a:pt x="56888" y="24428"/>
                </a:lnTo>
                <a:lnTo>
                  <a:pt x="87718" y="19608"/>
                </a:lnTo>
                <a:lnTo>
                  <a:pt x="157630" y="19608"/>
                </a:lnTo>
                <a:lnTo>
                  <a:pt x="149203" y="14685"/>
                </a:lnTo>
                <a:lnTo>
                  <a:pt x="133669" y="7932"/>
                </a:lnTo>
                <a:lnTo>
                  <a:pt x="113012" y="2334"/>
                </a:lnTo>
                <a:lnTo>
                  <a:pt x="87718" y="0"/>
                </a:lnTo>
                <a:close/>
              </a:path>
              <a:path w="184150" h="268605">
                <a:moveTo>
                  <a:pt x="157630" y="19608"/>
                </a:moveTo>
                <a:lnTo>
                  <a:pt x="87718" y="19608"/>
                </a:lnTo>
                <a:lnTo>
                  <a:pt x="109031" y="21579"/>
                </a:lnTo>
                <a:lnTo>
                  <a:pt x="126622" y="26303"/>
                </a:lnTo>
                <a:lnTo>
                  <a:pt x="139979" y="32001"/>
                </a:lnTo>
                <a:lnTo>
                  <a:pt x="148589" y="36893"/>
                </a:lnTo>
                <a:lnTo>
                  <a:pt x="152006" y="39090"/>
                </a:lnTo>
                <a:lnTo>
                  <a:pt x="162648" y="22821"/>
                </a:lnTo>
                <a:lnTo>
                  <a:pt x="159130" y="20485"/>
                </a:lnTo>
                <a:lnTo>
                  <a:pt x="157630" y="19608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50574" y="2271810"/>
            <a:ext cx="697865" cy="456565"/>
          </a:xfrm>
          <a:custGeom>
            <a:avLst/>
            <a:gdLst/>
            <a:ahLst/>
            <a:cxnLst/>
            <a:rect l="l" t="t" r="r" b="b"/>
            <a:pathLst>
              <a:path w="697864" h="456564">
                <a:moveTo>
                  <a:pt x="152565" y="0"/>
                </a:moveTo>
                <a:lnTo>
                  <a:pt x="108120" y="9174"/>
                </a:lnTo>
                <a:lnTo>
                  <a:pt x="71783" y="34178"/>
                </a:lnTo>
                <a:lnTo>
                  <a:pt x="47262" y="71237"/>
                </a:lnTo>
                <a:lnTo>
                  <a:pt x="38265" y="116573"/>
                </a:lnTo>
                <a:lnTo>
                  <a:pt x="39871" y="136712"/>
                </a:lnTo>
                <a:lnTo>
                  <a:pt x="44059" y="153808"/>
                </a:lnTo>
                <a:lnTo>
                  <a:pt x="49880" y="167910"/>
                </a:lnTo>
                <a:lnTo>
                  <a:pt x="56388" y="179069"/>
                </a:lnTo>
                <a:lnTo>
                  <a:pt x="49174" y="186181"/>
                </a:lnTo>
                <a:lnTo>
                  <a:pt x="28305" y="210396"/>
                </a:lnTo>
                <a:lnTo>
                  <a:pt x="12866" y="238194"/>
                </a:lnTo>
                <a:lnTo>
                  <a:pt x="3288" y="268574"/>
                </a:lnTo>
                <a:lnTo>
                  <a:pt x="0" y="300532"/>
                </a:lnTo>
                <a:lnTo>
                  <a:pt x="7790" y="349664"/>
                </a:lnTo>
                <a:lnTo>
                  <a:pt x="29474" y="392374"/>
                </a:lnTo>
                <a:lnTo>
                  <a:pt x="62520" y="426080"/>
                </a:lnTo>
                <a:lnTo>
                  <a:pt x="104394" y="448199"/>
                </a:lnTo>
                <a:lnTo>
                  <a:pt x="152565" y="456145"/>
                </a:lnTo>
                <a:lnTo>
                  <a:pt x="190299" y="451357"/>
                </a:lnTo>
                <a:lnTo>
                  <a:pt x="225012" y="437510"/>
                </a:lnTo>
                <a:lnTo>
                  <a:pt x="225841" y="436905"/>
                </a:lnTo>
                <a:lnTo>
                  <a:pt x="152565" y="436905"/>
                </a:lnTo>
                <a:lnTo>
                  <a:pt x="110349" y="429941"/>
                </a:lnTo>
                <a:lnTo>
                  <a:pt x="73652" y="410558"/>
                </a:lnTo>
                <a:lnTo>
                  <a:pt x="44691" y="381020"/>
                </a:lnTo>
                <a:lnTo>
                  <a:pt x="25687" y="343591"/>
                </a:lnTo>
                <a:lnTo>
                  <a:pt x="18859" y="300532"/>
                </a:lnTo>
                <a:lnTo>
                  <a:pt x="21717" y="272690"/>
                </a:lnTo>
                <a:lnTo>
                  <a:pt x="30049" y="246184"/>
                </a:lnTo>
                <a:lnTo>
                  <a:pt x="43489" y="221881"/>
                </a:lnTo>
                <a:lnTo>
                  <a:pt x="61671" y="200647"/>
                </a:lnTo>
                <a:lnTo>
                  <a:pt x="69126" y="193192"/>
                </a:lnTo>
                <a:lnTo>
                  <a:pt x="96661" y="193192"/>
                </a:lnTo>
                <a:lnTo>
                  <a:pt x="82892" y="180670"/>
                </a:lnTo>
                <a:lnTo>
                  <a:pt x="72140" y="167044"/>
                </a:lnTo>
                <a:lnTo>
                  <a:pt x="64185" y="151552"/>
                </a:lnTo>
                <a:lnTo>
                  <a:pt x="59250" y="134750"/>
                </a:lnTo>
                <a:lnTo>
                  <a:pt x="57556" y="117195"/>
                </a:lnTo>
                <a:lnTo>
                  <a:pt x="65034" y="79103"/>
                </a:lnTo>
                <a:lnTo>
                  <a:pt x="85415" y="47963"/>
                </a:lnTo>
                <a:lnTo>
                  <a:pt x="115619" y="26950"/>
                </a:lnTo>
                <a:lnTo>
                  <a:pt x="152565" y="19240"/>
                </a:lnTo>
                <a:lnTo>
                  <a:pt x="211643" y="19240"/>
                </a:lnTo>
                <a:lnTo>
                  <a:pt x="197015" y="9174"/>
                </a:lnTo>
                <a:lnTo>
                  <a:pt x="152565" y="0"/>
                </a:lnTo>
                <a:close/>
              </a:path>
              <a:path w="697864" h="456564">
                <a:moveTo>
                  <a:pt x="438950" y="294055"/>
                </a:moveTo>
                <a:lnTo>
                  <a:pt x="419773" y="294055"/>
                </a:lnTo>
                <a:lnTo>
                  <a:pt x="419773" y="448944"/>
                </a:lnTo>
                <a:lnTo>
                  <a:pt x="438950" y="448944"/>
                </a:lnTo>
                <a:lnTo>
                  <a:pt x="438950" y="294055"/>
                </a:lnTo>
                <a:close/>
              </a:path>
              <a:path w="697864" h="456564">
                <a:moveTo>
                  <a:pt x="308346" y="385737"/>
                </a:moveTo>
                <a:lnTo>
                  <a:pt x="279971" y="385737"/>
                </a:lnTo>
                <a:lnTo>
                  <a:pt x="349389" y="448856"/>
                </a:lnTo>
                <a:lnTo>
                  <a:pt x="377723" y="448856"/>
                </a:lnTo>
                <a:lnTo>
                  <a:pt x="308346" y="385737"/>
                </a:lnTo>
                <a:close/>
              </a:path>
              <a:path w="697864" h="456564">
                <a:moveTo>
                  <a:pt x="96661" y="193192"/>
                </a:moveTo>
                <a:lnTo>
                  <a:pt x="69126" y="193192"/>
                </a:lnTo>
                <a:lnTo>
                  <a:pt x="76317" y="200197"/>
                </a:lnTo>
                <a:lnTo>
                  <a:pt x="88938" y="211916"/>
                </a:lnTo>
                <a:lnTo>
                  <a:pt x="117732" y="238194"/>
                </a:lnTo>
                <a:lnTo>
                  <a:pt x="265722" y="372783"/>
                </a:lnTo>
                <a:lnTo>
                  <a:pt x="244169" y="399523"/>
                </a:lnTo>
                <a:lnTo>
                  <a:pt x="217125" y="419708"/>
                </a:lnTo>
                <a:lnTo>
                  <a:pt x="186090" y="432460"/>
                </a:lnTo>
                <a:lnTo>
                  <a:pt x="152565" y="436905"/>
                </a:lnTo>
                <a:lnTo>
                  <a:pt x="225841" y="436905"/>
                </a:lnTo>
                <a:lnTo>
                  <a:pt x="255352" y="415378"/>
                </a:lnTo>
                <a:lnTo>
                  <a:pt x="279971" y="385737"/>
                </a:lnTo>
                <a:lnTo>
                  <a:pt x="308346" y="385737"/>
                </a:lnTo>
                <a:lnTo>
                  <a:pt x="289585" y="368668"/>
                </a:lnTo>
                <a:lnTo>
                  <a:pt x="295149" y="355257"/>
                </a:lnTo>
                <a:lnTo>
                  <a:pt x="274853" y="355257"/>
                </a:lnTo>
                <a:lnTo>
                  <a:pt x="96661" y="193192"/>
                </a:lnTo>
                <a:close/>
              </a:path>
              <a:path w="697864" h="456564">
                <a:moveTo>
                  <a:pt x="624279" y="26962"/>
                </a:moveTo>
                <a:lnTo>
                  <a:pt x="556717" y="26962"/>
                </a:lnTo>
                <a:lnTo>
                  <a:pt x="603908" y="36703"/>
                </a:lnTo>
                <a:lnTo>
                  <a:pt x="642485" y="63253"/>
                </a:lnTo>
                <a:lnTo>
                  <a:pt x="668515" y="102598"/>
                </a:lnTo>
                <a:lnTo>
                  <a:pt x="678065" y="150723"/>
                </a:lnTo>
                <a:lnTo>
                  <a:pt x="668515" y="198848"/>
                </a:lnTo>
                <a:lnTo>
                  <a:pt x="642482" y="238194"/>
                </a:lnTo>
                <a:lnTo>
                  <a:pt x="603908" y="264743"/>
                </a:lnTo>
                <a:lnTo>
                  <a:pt x="556717" y="274485"/>
                </a:lnTo>
                <a:lnTo>
                  <a:pt x="285203" y="274485"/>
                </a:lnTo>
                <a:lnTo>
                  <a:pt x="286245" y="296710"/>
                </a:lnTo>
                <a:lnTo>
                  <a:pt x="279830" y="342009"/>
                </a:lnTo>
                <a:lnTo>
                  <a:pt x="274853" y="355257"/>
                </a:lnTo>
                <a:lnTo>
                  <a:pt x="295149" y="355257"/>
                </a:lnTo>
                <a:lnTo>
                  <a:pt x="296370" y="352316"/>
                </a:lnTo>
                <a:lnTo>
                  <a:pt x="301229" y="335472"/>
                </a:lnTo>
                <a:lnTo>
                  <a:pt x="304153" y="318192"/>
                </a:lnTo>
                <a:lnTo>
                  <a:pt x="305130" y="300532"/>
                </a:lnTo>
                <a:lnTo>
                  <a:pt x="305015" y="294055"/>
                </a:lnTo>
                <a:lnTo>
                  <a:pt x="556717" y="294055"/>
                </a:lnTo>
                <a:lnTo>
                  <a:pt x="601085" y="286736"/>
                </a:lnTo>
                <a:lnTo>
                  <a:pt x="639654" y="266364"/>
                </a:lnTo>
                <a:lnTo>
                  <a:pt x="670092" y="235318"/>
                </a:lnTo>
                <a:lnTo>
                  <a:pt x="690066" y="195978"/>
                </a:lnTo>
                <a:lnTo>
                  <a:pt x="697242" y="150723"/>
                </a:lnTo>
                <a:lnTo>
                  <a:pt x="690066" y="105468"/>
                </a:lnTo>
                <a:lnTo>
                  <a:pt x="670092" y="66128"/>
                </a:lnTo>
                <a:lnTo>
                  <a:pt x="639654" y="35083"/>
                </a:lnTo>
                <a:lnTo>
                  <a:pt x="624279" y="26962"/>
                </a:lnTo>
                <a:close/>
              </a:path>
              <a:path w="697864" h="456564">
                <a:moveTo>
                  <a:pt x="556717" y="7391"/>
                </a:moveTo>
                <a:lnTo>
                  <a:pt x="419773" y="7391"/>
                </a:lnTo>
                <a:lnTo>
                  <a:pt x="419773" y="274485"/>
                </a:lnTo>
                <a:lnTo>
                  <a:pt x="438950" y="274485"/>
                </a:lnTo>
                <a:lnTo>
                  <a:pt x="438950" y="26962"/>
                </a:lnTo>
                <a:lnTo>
                  <a:pt x="624279" y="26962"/>
                </a:lnTo>
                <a:lnTo>
                  <a:pt x="601085" y="14710"/>
                </a:lnTo>
                <a:lnTo>
                  <a:pt x="556717" y="7391"/>
                </a:lnTo>
                <a:close/>
              </a:path>
              <a:path w="697864" h="456564">
                <a:moveTo>
                  <a:pt x="211643" y="19240"/>
                </a:moveTo>
                <a:lnTo>
                  <a:pt x="152565" y="19240"/>
                </a:lnTo>
                <a:lnTo>
                  <a:pt x="189678" y="26901"/>
                </a:lnTo>
                <a:lnTo>
                  <a:pt x="220014" y="47780"/>
                </a:lnTo>
                <a:lnTo>
                  <a:pt x="240483" y="78722"/>
                </a:lnTo>
                <a:lnTo>
                  <a:pt x="247992" y="116573"/>
                </a:lnTo>
                <a:lnTo>
                  <a:pt x="246812" y="131794"/>
                </a:lnTo>
                <a:lnTo>
                  <a:pt x="243314" y="146519"/>
                </a:lnTo>
                <a:lnTo>
                  <a:pt x="237561" y="160550"/>
                </a:lnTo>
                <a:lnTo>
                  <a:pt x="229616" y="173685"/>
                </a:lnTo>
                <a:lnTo>
                  <a:pt x="227393" y="176783"/>
                </a:lnTo>
                <a:lnTo>
                  <a:pt x="241566" y="189674"/>
                </a:lnTo>
                <a:lnTo>
                  <a:pt x="261112" y="153084"/>
                </a:lnTo>
                <a:lnTo>
                  <a:pt x="266865" y="116573"/>
                </a:lnTo>
                <a:lnTo>
                  <a:pt x="257869" y="71237"/>
                </a:lnTo>
                <a:lnTo>
                  <a:pt x="233351" y="34178"/>
                </a:lnTo>
                <a:lnTo>
                  <a:pt x="211643" y="1924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77502" y="2458597"/>
            <a:ext cx="214629" cy="262255"/>
          </a:xfrm>
          <a:custGeom>
            <a:avLst/>
            <a:gdLst/>
            <a:ahLst/>
            <a:cxnLst/>
            <a:rect l="l" t="t" r="r" b="b"/>
            <a:pathLst>
              <a:path w="214629" h="262255">
                <a:moveTo>
                  <a:pt x="19215" y="6184"/>
                </a:moveTo>
                <a:lnTo>
                  <a:pt x="0" y="6184"/>
                </a:lnTo>
                <a:lnTo>
                  <a:pt x="0" y="262064"/>
                </a:lnTo>
                <a:lnTo>
                  <a:pt x="19215" y="262064"/>
                </a:lnTo>
                <a:lnTo>
                  <a:pt x="19215" y="67538"/>
                </a:lnTo>
                <a:lnTo>
                  <a:pt x="28493" y="57038"/>
                </a:lnTo>
                <a:lnTo>
                  <a:pt x="47353" y="40897"/>
                </a:lnTo>
                <a:lnTo>
                  <a:pt x="51826" y="38481"/>
                </a:lnTo>
                <a:lnTo>
                  <a:pt x="19215" y="38481"/>
                </a:lnTo>
                <a:lnTo>
                  <a:pt x="19215" y="6184"/>
                </a:lnTo>
                <a:close/>
              </a:path>
              <a:path w="214629" h="262255">
                <a:moveTo>
                  <a:pt x="171440" y="19608"/>
                </a:moveTo>
                <a:lnTo>
                  <a:pt x="109677" y="19608"/>
                </a:lnTo>
                <a:lnTo>
                  <a:pt x="146679" y="26013"/>
                </a:lnTo>
                <a:lnTo>
                  <a:pt x="173478" y="44992"/>
                </a:lnTo>
                <a:lnTo>
                  <a:pt x="189776" y="76198"/>
                </a:lnTo>
                <a:lnTo>
                  <a:pt x="195275" y="119278"/>
                </a:lnTo>
                <a:lnTo>
                  <a:pt x="195275" y="262064"/>
                </a:lnTo>
                <a:lnTo>
                  <a:pt x="214515" y="262064"/>
                </a:lnTo>
                <a:lnTo>
                  <a:pt x="214515" y="119278"/>
                </a:lnTo>
                <a:lnTo>
                  <a:pt x="207641" y="68194"/>
                </a:lnTo>
                <a:lnTo>
                  <a:pt x="187447" y="30797"/>
                </a:lnTo>
                <a:lnTo>
                  <a:pt x="171440" y="19608"/>
                </a:lnTo>
                <a:close/>
              </a:path>
              <a:path w="214629" h="262255">
                <a:moveTo>
                  <a:pt x="109677" y="0"/>
                </a:moveTo>
                <a:lnTo>
                  <a:pt x="80204" y="3633"/>
                </a:lnTo>
                <a:lnTo>
                  <a:pt x="55206" y="12896"/>
                </a:lnTo>
                <a:lnTo>
                  <a:pt x="34828" y="25331"/>
                </a:lnTo>
                <a:lnTo>
                  <a:pt x="19215" y="38481"/>
                </a:lnTo>
                <a:lnTo>
                  <a:pt x="51826" y="38481"/>
                </a:lnTo>
                <a:lnTo>
                  <a:pt x="74759" y="26094"/>
                </a:lnTo>
                <a:lnTo>
                  <a:pt x="109677" y="19608"/>
                </a:lnTo>
                <a:lnTo>
                  <a:pt x="171440" y="19608"/>
                </a:lnTo>
                <a:lnTo>
                  <a:pt x="154577" y="7821"/>
                </a:lnTo>
                <a:lnTo>
                  <a:pt x="109677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60092" y="2458597"/>
            <a:ext cx="214629" cy="262255"/>
          </a:xfrm>
          <a:custGeom>
            <a:avLst/>
            <a:gdLst/>
            <a:ahLst/>
            <a:cxnLst/>
            <a:rect l="l" t="t" r="r" b="b"/>
            <a:pathLst>
              <a:path w="214629" h="262255">
                <a:moveTo>
                  <a:pt x="19227" y="6184"/>
                </a:moveTo>
                <a:lnTo>
                  <a:pt x="0" y="6184"/>
                </a:lnTo>
                <a:lnTo>
                  <a:pt x="0" y="262064"/>
                </a:lnTo>
                <a:lnTo>
                  <a:pt x="19227" y="262064"/>
                </a:lnTo>
                <a:lnTo>
                  <a:pt x="19227" y="67538"/>
                </a:lnTo>
                <a:lnTo>
                  <a:pt x="28506" y="57038"/>
                </a:lnTo>
                <a:lnTo>
                  <a:pt x="47366" y="40897"/>
                </a:lnTo>
                <a:lnTo>
                  <a:pt x="51839" y="38481"/>
                </a:lnTo>
                <a:lnTo>
                  <a:pt x="19227" y="38481"/>
                </a:lnTo>
                <a:lnTo>
                  <a:pt x="19227" y="6184"/>
                </a:lnTo>
                <a:close/>
              </a:path>
              <a:path w="214629" h="262255">
                <a:moveTo>
                  <a:pt x="171449" y="19608"/>
                </a:moveTo>
                <a:lnTo>
                  <a:pt x="109689" y="19608"/>
                </a:lnTo>
                <a:lnTo>
                  <a:pt x="146692" y="26013"/>
                </a:lnTo>
                <a:lnTo>
                  <a:pt x="173491" y="44992"/>
                </a:lnTo>
                <a:lnTo>
                  <a:pt x="189789" y="76198"/>
                </a:lnTo>
                <a:lnTo>
                  <a:pt x="195287" y="119278"/>
                </a:lnTo>
                <a:lnTo>
                  <a:pt x="195287" y="262064"/>
                </a:lnTo>
                <a:lnTo>
                  <a:pt x="214515" y="262064"/>
                </a:lnTo>
                <a:lnTo>
                  <a:pt x="214515" y="119278"/>
                </a:lnTo>
                <a:lnTo>
                  <a:pt x="207643" y="68194"/>
                </a:lnTo>
                <a:lnTo>
                  <a:pt x="187453" y="30797"/>
                </a:lnTo>
                <a:lnTo>
                  <a:pt x="171449" y="19608"/>
                </a:lnTo>
                <a:close/>
              </a:path>
              <a:path w="214629" h="262255">
                <a:moveTo>
                  <a:pt x="109689" y="0"/>
                </a:moveTo>
                <a:lnTo>
                  <a:pt x="80217" y="3633"/>
                </a:lnTo>
                <a:lnTo>
                  <a:pt x="55219" y="12896"/>
                </a:lnTo>
                <a:lnTo>
                  <a:pt x="34841" y="25331"/>
                </a:lnTo>
                <a:lnTo>
                  <a:pt x="19227" y="38481"/>
                </a:lnTo>
                <a:lnTo>
                  <a:pt x="51839" y="38481"/>
                </a:lnTo>
                <a:lnTo>
                  <a:pt x="74772" y="26094"/>
                </a:lnTo>
                <a:lnTo>
                  <a:pt x="109689" y="19608"/>
                </a:lnTo>
                <a:lnTo>
                  <a:pt x="171449" y="19608"/>
                </a:lnTo>
                <a:lnTo>
                  <a:pt x="154588" y="7821"/>
                </a:lnTo>
                <a:lnTo>
                  <a:pt x="109689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74866" y="2458597"/>
            <a:ext cx="225425" cy="378460"/>
          </a:xfrm>
          <a:custGeom>
            <a:avLst/>
            <a:gdLst/>
            <a:ahLst/>
            <a:cxnLst/>
            <a:rect l="l" t="t" r="r" b="b"/>
            <a:pathLst>
              <a:path w="225425" h="378460">
                <a:moveTo>
                  <a:pt x="18630" y="6184"/>
                </a:moveTo>
                <a:lnTo>
                  <a:pt x="0" y="6184"/>
                </a:lnTo>
                <a:lnTo>
                  <a:pt x="0" y="378002"/>
                </a:lnTo>
                <a:lnTo>
                  <a:pt x="18630" y="378002"/>
                </a:lnTo>
                <a:lnTo>
                  <a:pt x="18630" y="242061"/>
                </a:lnTo>
                <a:lnTo>
                  <a:pt x="60604" y="242061"/>
                </a:lnTo>
                <a:lnTo>
                  <a:pt x="41900" y="233832"/>
                </a:lnTo>
                <a:lnTo>
                  <a:pt x="26263" y="222483"/>
                </a:lnTo>
                <a:lnTo>
                  <a:pt x="18735" y="214975"/>
                </a:lnTo>
                <a:lnTo>
                  <a:pt x="18630" y="55765"/>
                </a:lnTo>
                <a:lnTo>
                  <a:pt x="26216" y="47705"/>
                </a:lnTo>
                <a:lnTo>
                  <a:pt x="42400" y="35544"/>
                </a:lnTo>
                <a:lnTo>
                  <a:pt x="58399" y="28473"/>
                </a:lnTo>
                <a:lnTo>
                  <a:pt x="18630" y="28473"/>
                </a:lnTo>
                <a:lnTo>
                  <a:pt x="18630" y="6184"/>
                </a:lnTo>
                <a:close/>
              </a:path>
              <a:path w="225425" h="378460">
                <a:moveTo>
                  <a:pt x="60604" y="242061"/>
                </a:moveTo>
                <a:lnTo>
                  <a:pt x="18630" y="242061"/>
                </a:lnTo>
                <a:lnTo>
                  <a:pt x="31027" y="250420"/>
                </a:lnTo>
                <a:lnTo>
                  <a:pt x="48296" y="258953"/>
                </a:lnTo>
                <a:lnTo>
                  <a:pt x="70164" y="265589"/>
                </a:lnTo>
                <a:lnTo>
                  <a:pt x="96354" y="268262"/>
                </a:lnTo>
                <a:lnTo>
                  <a:pt x="138956" y="261835"/>
                </a:lnTo>
                <a:lnTo>
                  <a:pt x="164710" y="248640"/>
                </a:lnTo>
                <a:lnTo>
                  <a:pt x="96354" y="248640"/>
                </a:lnTo>
                <a:lnTo>
                  <a:pt x="65333" y="244142"/>
                </a:lnTo>
                <a:lnTo>
                  <a:pt x="60604" y="242061"/>
                </a:lnTo>
                <a:close/>
              </a:path>
              <a:path w="225425" h="378460">
                <a:moveTo>
                  <a:pt x="164178" y="19608"/>
                </a:moveTo>
                <a:lnTo>
                  <a:pt x="101803" y="19608"/>
                </a:lnTo>
                <a:lnTo>
                  <a:pt x="143466" y="28226"/>
                </a:lnTo>
                <a:lnTo>
                  <a:pt x="176755" y="52028"/>
                </a:lnTo>
                <a:lnTo>
                  <a:pt x="198818" y="87942"/>
                </a:lnTo>
                <a:lnTo>
                  <a:pt x="206806" y="132892"/>
                </a:lnTo>
                <a:lnTo>
                  <a:pt x="198839" y="180189"/>
                </a:lnTo>
                <a:lnTo>
                  <a:pt x="176355" y="216731"/>
                </a:lnTo>
                <a:lnTo>
                  <a:pt x="141484" y="240291"/>
                </a:lnTo>
                <a:lnTo>
                  <a:pt x="96354" y="248640"/>
                </a:lnTo>
                <a:lnTo>
                  <a:pt x="164710" y="248640"/>
                </a:lnTo>
                <a:lnTo>
                  <a:pt x="174612" y="243567"/>
                </a:lnTo>
                <a:lnTo>
                  <a:pt x="201875" y="214975"/>
                </a:lnTo>
                <a:lnTo>
                  <a:pt x="219296" y="177578"/>
                </a:lnTo>
                <a:lnTo>
                  <a:pt x="225425" y="132892"/>
                </a:lnTo>
                <a:lnTo>
                  <a:pt x="216019" y="80168"/>
                </a:lnTo>
                <a:lnTo>
                  <a:pt x="190041" y="38038"/>
                </a:lnTo>
                <a:lnTo>
                  <a:pt x="164178" y="19608"/>
                </a:lnTo>
                <a:close/>
              </a:path>
              <a:path w="225425" h="378460">
                <a:moveTo>
                  <a:pt x="101803" y="0"/>
                </a:moveTo>
                <a:lnTo>
                  <a:pt x="78770" y="1823"/>
                </a:lnTo>
                <a:lnTo>
                  <a:pt x="57073" y="7235"/>
                </a:lnTo>
                <a:lnTo>
                  <a:pt x="36948" y="16148"/>
                </a:lnTo>
                <a:lnTo>
                  <a:pt x="18630" y="28473"/>
                </a:lnTo>
                <a:lnTo>
                  <a:pt x="58399" y="28473"/>
                </a:lnTo>
                <a:lnTo>
                  <a:pt x="67492" y="24454"/>
                </a:lnTo>
                <a:lnTo>
                  <a:pt x="101803" y="19608"/>
                </a:lnTo>
                <a:lnTo>
                  <a:pt x="164178" y="19608"/>
                </a:lnTo>
                <a:lnTo>
                  <a:pt x="150849" y="10111"/>
                </a:lnTo>
                <a:lnTo>
                  <a:pt x="101803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53434" y="2383222"/>
            <a:ext cx="163830" cy="344170"/>
          </a:xfrm>
          <a:custGeom>
            <a:avLst/>
            <a:gdLst/>
            <a:ahLst/>
            <a:cxnLst/>
            <a:rect l="l" t="t" r="r" b="b"/>
            <a:pathLst>
              <a:path w="163829" h="344169">
                <a:moveTo>
                  <a:pt x="47739" y="101168"/>
                </a:moveTo>
                <a:lnTo>
                  <a:pt x="29121" y="101168"/>
                </a:lnTo>
                <a:lnTo>
                  <a:pt x="29121" y="267030"/>
                </a:lnTo>
                <a:lnTo>
                  <a:pt x="30029" y="294891"/>
                </a:lnTo>
                <a:lnTo>
                  <a:pt x="36388" y="319458"/>
                </a:lnTo>
                <a:lnTo>
                  <a:pt x="53649" y="336963"/>
                </a:lnTo>
                <a:lnTo>
                  <a:pt x="87261" y="343636"/>
                </a:lnTo>
                <a:lnTo>
                  <a:pt x="109891" y="341063"/>
                </a:lnTo>
                <a:lnTo>
                  <a:pt x="131514" y="334906"/>
                </a:lnTo>
                <a:lnTo>
                  <a:pt x="149337" y="327514"/>
                </a:lnTo>
                <a:lnTo>
                  <a:pt x="155571" y="324027"/>
                </a:lnTo>
                <a:lnTo>
                  <a:pt x="87261" y="324027"/>
                </a:lnTo>
                <a:lnTo>
                  <a:pt x="65184" y="320240"/>
                </a:lnTo>
                <a:lnTo>
                  <a:pt x="53365" y="309178"/>
                </a:lnTo>
                <a:lnTo>
                  <a:pt x="48614" y="291291"/>
                </a:lnTo>
                <a:lnTo>
                  <a:pt x="47739" y="267030"/>
                </a:lnTo>
                <a:lnTo>
                  <a:pt x="47739" y="101168"/>
                </a:lnTo>
                <a:close/>
              </a:path>
              <a:path w="163829" h="344169">
                <a:moveTo>
                  <a:pt x="154038" y="302412"/>
                </a:moveTo>
                <a:lnTo>
                  <a:pt x="106636" y="321789"/>
                </a:lnTo>
                <a:lnTo>
                  <a:pt x="87261" y="324027"/>
                </a:lnTo>
                <a:lnTo>
                  <a:pt x="155571" y="324027"/>
                </a:lnTo>
                <a:lnTo>
                  <a:pt x="160566" y="321233"/>
                </a:lnTo>
                <a:lnTo>
                  <a:pt x="163779" y="318973"/>
                </a:lnTo>
                <a:lnTo>
                  <a:pt x="154038" y="302412"/>
                </a:lnTo>
                <a:close/>
              </a:path>
              <a:path w="163829" h="344169">
                <a:moveTo>
                  <a:pt x="150837" y="81559"/>
                </a:moveTo>
                <a:lnTo>
                  <a:pt x="0" y="81559"/>
                </a:lnTo>
                <a:lnTo>
                  <a:pt x="0" y="101168"/>
                </a:lnTo>
                <a:lnTo>
                  <a:pt x="150837" y="101168"/>
                </a:lnTo>
                <a:lnTo>
                  <a:pt x="150837" y="81559"/>
                </a:lnTo>
                <a:close/>
              </a:path>
              <a:path w="163829" h="344169">
                <a:moveTo>
                  <a:pt x="47739" y="0"/>
                </a:moveTo>
                <a:lnTo>
                  <a:pt x="29121" y="0"/>
                </a:lnTo>
                <a:lnTo>
                  <a:pt x="29121" y="81559"/>
                </a:lnTo>
                <a:lnTo>
                  <a:pt x="47739" y="81559"/>
                </a:lnTo>
                <a:lnTo>
                  <a:pt x="47739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26436" y="2458597"/>
            <a:ext cx="198120" cy="268605"/>
          </a:xfrm>
          <a:custGeom>
            <a:avLst/>
            <a:gdLst/>
            <a:ahLst/>
            <a:cxnLst/>
            <a:rect l="l" t="t" r="r" b="b"/>
            <a:pathLst>
              <a:path w="198120" h="268605">
                <a:moveTo>
                  <a:pt x="110883" y="91528"/>
                </a:moveTo>
                <a:lnTo>
                  <a:pt x="66013" y="98066"/>
                </a:lnTo>
                <a:lnTo>
                  <a:pt x="30957" y="116378"/>
                </a:lnTo>
                <a:lnTo>
                  <a:pt x="8144" y="144512"/>
                </a:lnTo>
                <a:lnTo>
                  <a:pt x="0" y="180517"/>
                </a:lnTo>
                <a:lnTo>
                  <a:pt x="6497" y="216023"/>
                </a:lnTo>
                <a:lnTo>
                  <a:pt x="24696" y="243763"/>
                </a:lnTo>
                <a:lnTo>
                  <a:pt x="52661" y="261817"/>
                </a:lnTo>
                <a:lnTo>
                  <a:pt x="88455" y="268262"/>
                </a:lnTo>
                <a:lnTo>
                  <a:pt x="117564" y="264724"/>
                </a:lnTo>
                <a:lnTo>
                  <a:pt x="142859" y="256022"/>
                </a:lnTo>
                <a:lnTo>
                  <a:pt x="156650" y="248640"/>
                </a:lnTo>
                <a:lnTo>
                  <a:pt x="88455" y="248640"/>
                </a:lnTo>
                <a:lnTo>
                  <a:pt x="60166" y="243727"/>
                </a:lnTo>
                <a:lnTo>
                  <a:pt x="38311" y="229862"/>
                </a:lnTo>
                <a:lnTo>
                  <a:pt x="24220" y="208355"/>
                </a:lnTo>
                <a:lnTo>
                  <a:pt x="19227" y="180517"/>
                </a:lnTo>
                <a:lnTo>
                  <a:pt x="25839" y="152175"/>
                </a:lnTo>
                <a:lnTo>
                  <a:pt x="44496" y="130275"/>
                </a:lnTo>
                <a:lnTo>
                  <a:pt x="73432" y="116154"/>
                </a:lnTo>
                <a:lnTo>
                  <a:pt x="110883" y="111150"/>
                </a:lnTo>
                <a:lnTo>
                  <a:pt x="197523" y="111150"/>
                </a:lnTo>
                <a:lnTo>
                  <a:pt x="197523" y="104025"/>
                </a:lnTo>
                <a:lnTo>
                  <a:pt x="178307" y="104025"/>
                </a:lnTo>
                <a:lnTo>
                  <a:pt x="163874" y="99501"/>
                </a:lnTo>
                <a:lnTo>
                  <a:pt x="147439" y="95491"/>
                </a:lnTo>
                <a:lnTo>
                  <a:pt x="129582" y="92624"/>
                </a:lnTo>
                <a:lnTo>
                  <a:pt x="110883" y="91528"/>
                </a:lnTo>
                <a:close/>
              </a:path>
              <a:path w="198120" h="268605">
                <a:moveTo>
                  <a:pt x="197523" y="234581"/>
                </a:moveTo>
                <a:lnTo>
                  <a:pt x="178307" y="234581"/>
                </a:lnTo>
                <a:lnTo>
                  <a:pt x="178307" y="262064"/>
                </a:lnTo>
                <a:lnTo>
                  <a:pt x="197523" y="262064"/>
                </a:lnTo>
                <a:lnTo>
                  <a:pt x="197523" y="234581"/>
                </a:lnTo>
                <a:close/>
              </a:path>
              <a:path w="198120" h="268605">
                <a:moveTo>
                  <a:pt x="197523" y="111150"/>
                </a:moveTo>
                <a:lnTo>
                  <a:pt x="110883" y="111150"/>
                </a:lnTo>
                <a:lnTo>
                  <a:pt x="130704" y="112529"/>
                </a:lnTo>
                <a:lnTo>
                  <a:pt x="148993" y="115865"/>
                </a:lnTo>
                <a:lnTo>
                  <a:pt x="164572" y="119958"/>
                </a:lnTo>
                <a:lnTo>
                  <a:pt x="176263" y="123609"/>
                </a:lnTo>
                <a:lnTo>
                  <a:pt x="177672" y="124079"/>
                </a:lnTo>
                <a:lnTo>
                  <a:pt x="178307" y="124269"/>
                </a:lnTo>
                <a:lnTo>
                  <a:pt x="178307" y="208673"/>
                </a:lnTo>
                <a:lnTo>
                  <a:pt x="165438" y="220726"/>
                </a:lnTo>
                <a:lnTo>
                  <a:pt x="145178" y="233819"/>
                </a:lnTo>
                <a:lnTo>
                  <a:pt x="119020" y="244331"/>
                </a:lnTo>
                <a:lnTo>
                  <a:pt x="88455" y="248640"/>
                </a:lnTo>
                <a:lnTo>
                  <a:pt x="156650" y="248640"/>
                </a:lnTo>
                <a:lnTo>
                  <a:pt x="163414" y="245019"/>
                </a:lnTo>
                <a:lnTo>
                  <a:pt x="178307" y="234581"/>
                </a:lnTo>
                <a:lnTo>
                  <a:pt x="197523" y="234581"/>
                </a:lnTo>
                <a:lnTo>
                  <a:pt x="197523" y="111150"/>
                </a:lnTo>
                <a:close/>
              </a:path>
              <a:path w="198120" h="268605">
                <a:moveTo>
                  <a:pt x="177045" y="19608"/>
                </a:moveTo>
                <a:lnTo>
                  <a:pt x="115138" y="19608"/>
                </a:lnTo>
                <a:lnTo>
                  <a:pt x="144682" y="23147"/>
                </a:lnTo>
                <a:lnTo>
                  <a:pt x="164210" y="34671"/>
                </a:lnTo>
                <a:lnTo>
                  <a:pt x="174995" y="55538"/>
                </a:lnTo>
                <a:lnTo>
                  <a:pt x="178307" y="87109"/>
                </a:lnTo>
                <a:lnTo>
                  <a:pt x="178307" y="104025"/>
                </a:lnTo>
                <a:lnTo>
                  <a:pt x="197523" y="104025"/>
                </a:lnTo>
                <a:lnTo>
                  <a:pt x="197523" y="87109"/>
                </a:lnTo>
                <a:lnTo>
                  <a:pt x="192880" y="47395"/>
                </a:lnTo>
                <a:lnTo>
                  <a:pt x="178276" y="20351"/>
                </a:lnTo>
                <a:lnTo>
                  <a:pt x="177045" y="19608"/>
                </a:lnTo>
                <a:close/>
              </a:path>
              <a:path w="198120" h="268605">
                <a:moveTo>
                  <a:pt x="115138" y="0"/>
                </a:moveTo>
                <a:lnTo>
                  <a:pt x="55548" y="10229"/>
                </a:lnTo>
                <a:lnTo>
                  <a:pt x="29311" y="23456"/>
                </a:lnTo>
                <a:lnTo>
                  <a:pt x="39966" y="39738"/>
                </a:lnTo>
                <a:lnTo>
                  <a:pt x="43408" y="37477"/>
                </a:lnTo>
                <a:lnTo>
                  <a:pt x="48515" y="34605"/>
                </a:lnTo>
                <a:lnTo>
                  <a:pt x="62804" y="28471"/>
                </a:lnTo>
                <a:lnTo>
                  <a:pt x="85328" y="22374"/>
                </a:lnTo>
                <a:lnTo>
                  <a:pt x="115138" y="19608"/>
                </a:lnTo>
                <a:lnTo>
                  <a:pt x="177045" y="19608"/>
                </a:lnTo>
                <a:lnTo>
                  <a:pt x="152699" y="4909"/>
                </a:lnTo>
                <a:lnTo>
                  <a:pt x="115138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13686" y="2279159"/>
            <a:ext cx="273050" cy="441959"/>
          </a:xfrm>
          <a:custGeom>
            <a:avLst/>
            <a:gdLst/>
            <a:ahLst/>
            <a:cxnLst/>
            <a:rect l="l" t="t" r="r" b="b"/>
            <a:pathLst>
              <a:path w="273050" h="441960">
                <a:moveTo>
                  <a:pt x="19215" y="0"/>
                </a:moveTo>
                <a:lnTo>
                  <a:pt x="0" y="0"/>
                </a:lnTo>
                <a:lnTo>
                  <a:pt x="0" y="441515"/>
                </a:lnTo>
                <a:lnTo>
                  <a:pt x="19215" y="441515"/>
                </a:lnTo>
                <a:lnTo>
                  <a:pt x="19215" y="235216"/>
                </a:lnTo>
                <a:lnTo>
                  <a:pt x="47445" y="235216"/>
                </a:lnTo>
                <a:lnTo>
                  <a:pt x="30962" y="220141"/>
                </a:lnTo>
                <a:lnTo>
                  <a:pt x="47311" y="205003"/>
                </a:lnTo>
                <a:lnTo>
                  <a:pt x="19215" y="205003"/>
                </a:lnTo>
                <a:lnTo>
                  <a:pt x="19215" y="0"/>
                </a:lnTo>
                <a:close/>
              </a:path>
              <a:path w="273050" h="441960">
                <a:moveTo>
                  <a:pt x="47445" y="235216"/>
                </a:moveTo>
                <a:lnTo>
                  <a:pt x="19215" y="235216"/>
                </a:lnTo>
                <a:lnTo>
                  <a:pt x="245071" y="441515"/>
                </a:lnTo>
                <a:lnTo>
                  <a:pt x="273011" y="441515"/>
                </a:lnTo>
                <a:lnTo>
                  <a:pt x="47445" y="235216"/>
                </a:lnTo>
                <a:close/>
              </a:path>
              <a:path w="273050" h="441960">
                <a:moveTo>
                  <a:pt x="268643" y="63"/>
                </a:moveTo>
                <a:lnTo>
                  <a:pt x="239737" y="63"/>
                </a:lnTo>
                <a:lnTo>
                  <a:pt x="19215" y="205003"/>
                </a:lnTo>
                <a:lnTo>
                  <a:pt x="47311" y="205003"/>
                </a:lnTo>
                <a:lnTo>
                  <a:pt x="268643" y="63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81162" y="2458597"/>
            <a:ext cx="198120" cy="268605"/>
          </a:xfrm>
          <a:custGeom>
            <a:avLst/>
            <a:gdLst/>
            <a:ahLst/>
            <a:cxnLst/>
            <a:rect l="l" t="t" r="r" b="b"/>
            <a:pathLst>
              <a:path w="198119" h="268605">
                <a:moveTo>
                  <a:pt x="110909" y="91528"/>
                </a:moveTo>
                <a:lnTo>
                  <a:pt x="66029" y="98066"/>
                </a:lnTo>
                <a:lnTo>
                  <a:pt x="30965" y="116378"/>
                </a:lnTo>
                <a:lnTo>
                  <a:pt x="8146" y="144512"/>
                </a:lnTo>
                <a:lnTo>
                  <a:pt x="0" y="180517"/>
                </a:lnTo>
                <a:lnTo>
                  <a:pt x="6499" y="216023"/>
                </a:lnTo>
                <a:lnTo>
                  <a:pt x="24703" y="243763"/>
                </a:lnTo>
                <a:lnTo>
                  <a:pt x="52672" y="261817"/>
                </a:lnTo>
                <a:lnTo>
                  <a:pt x="88468" y="268262"/>
                </a:lnTo>
                <a:lnTo>
                  <a:pt x="117577" y="264724"/>
                </a:lnTo>
                <a:lnTo>
                  <a:pt x="142871" y="256022"/>
                </a:lnTo>
                <a:lnTo>
                  <a:pt x="156663" y="248640"/>
                </a:lnTo>
                <a:lnTo>
                  <a:pt x="88468" y="248640"/>
                </a:lnTo>
                <a:lnTo>
                  <a:pt x="60179" y="243727"/>
                </a:lnTo>
                <a:lnTo>
                  <a:pt x="38323" y="229862"/>
                </a:lnTo>
                <a:lnTo>
                  <a:pt x="24233" y="208355"/>
                </a:lnTo>
                <a:lnTo>
                  <a:pt x="19240" y="180517"/>
                </a:lnTo>
                <a:lnTo>
                  <a:pt x="25853" y="152175"/>
                </a:lnTo>
                <a:lnTo>
                  <a:pt x="44515" y="130275"/>
                </a:lnTo>
                <a:lnTo>
                  <a:pt x="73456" y="116154"/>
                </a:lnTo>
                <a:lnTo>
                  <a:pt x="110909" y="111150"/>
                </a:lnTo>
                <a:lnTo>
                  <a:pt x="197548" y="111150"/>
                </a:lnTo>
                <a:lnTo>
                  <a:pt x="197548" y="104025"/>
                </a:lnTo>
                <a:lnTo>
                  <a:pt x="178320" y="104025"/>
                </a:lnTo>
                <a:lnTo>
                  <a:pt x="163888" y="99501"/>
                </a:lnTo>
                <a:lnTo>
                  <a:pt x="147458" y="95491"/>
                </a:lnTo>
                <a:lnTo>
                  <a:pt x="129605" y="92624"/>
                </a:lnTo>
                <a:lnTo>
                  <a:pt x="110909" y="91528"/>
                </a:lnTo>
                <a:close/>
              </a:path>
              <a:path w="198119" h="268605">
                <a:moveTo>
                  <a:pt x="197548" y="234581"/>
                </a:moveTo>
                <a:lnTo>
                  <a:pt x="178320" y="234581"/>
                </a:lnTo>
                <a:lnTo>
                  <a:pt x="178320" y="262064"/>
                </a:lnTo>
                <a:lnTo>
                  <a:pt x="197548" y="262064"/>
                </a:lnTo>
                <a:lnTo>
                  <a:pt x="197548" y="234581"/>
                </a:lnTo>
                <a:close/>
              </a:path>
              <a:path w="198119" h="268605">
                <a:moveTo>
                  <a:pt x="197548" y="111150"/>
                </a:moveTo>
                <a:lnTo>
                  <a:pt x="110909" y="111150"/>
                </a:lnTo>
                <a:lnTo>
                  <a:pt x="130734" y="112529"/>
                </a:lnTo>
                <a:lnTo>
                  <a:pt x="149024" y="115866"/>
                </a:lnTo>
                <a:lnTo>
                  <a:pt x="164605" y="119964"/>
                </a:lnTo>
                <a:lnTo>
                  <a:pt x="178320" y="124269"/>
                </a:lnTo>
                <a:lnTo>
                  <a:pt x="178320" y="208673"/>
                </a:lnTo>
                <a:lnTo>
                  <a:pt x="165451" y="220726"/>
                </a:lnTo>
                <a:lnTo>
                  <a:pt x="145191" y="233819"/>
                </a:lnTo>
                <a:lnTo>
                  <a:pt x="119032" y="244331"/>
                </a:lnTo>
                <a:lnTo>
                  <a:pt x="88468" y="248640"/>
                </a:lnTo>
                <a:lnTo>
                  <a:pt x="156663" y="248640"/>
                </a:lnTo>
                <a:lnTo>
                  <a:pt x="163427" y="245019"/>
                </a:lnTo>
                <a:lnTo>
                  <a:pt x="178320" y="234581"/>
                </a:lnTo>
                <a:lnTo>
                  <a:pt x="197548" y="234581"/>
                </a:lnTo>
                <a:lnTo>
                  <a:pt x="197548" y="111150"/>
                </a:lnTo>
                <a:close/>
              </a:path>
              <a:path w="198119" h="268605">
                <a:moveTo>
                  <a:pt x="177064" y="19608"/>
                </a:moveTo>
                <a:lnTo>
                  <a:pt x="115150" y="19608"/>
                </a:lnTo>
                <a:lnTo>
                  <a:pt x="144695" y="23147"/>
                </a:lnTo>
                <a:lnTo>
                  <a:pt x="164223" y="34671"/>
                </a:lnTo>
                <a:lnTo>
                  <a:pt x="175008" y="55538"/>
                </a:lnTo>
                <a:lnTo>
                  <a:pt x="178320" y="87109"/>
                </a:lnTo>
                <a:lnTo>
                  <a:pt x="178320" y="104025"/>
                </a:lnTo>
                <a:lnTo>
                  <a:pt x="197548" y="104025"/>
                </a:lnTo>
                <a:lnTo>
                  <a:pt x="197548" y="87109"/>
                </a:lnTo>
                <a:lnTo>
                  <a:pt x="192903" y="47395"/>
                </a:lnTo>
                <a:lnTo>
                  <a:pt x="178295" y="20351"/>
                </a:lnTo>
                <a:lnTo>
                  <a:pt x="177064" y="19608"/>
                </a:lnTo>
                <a:close/>
              </a:path>
              <a:path w="198119" h="268605">
                <a:moveTo>
                  <a:pt x="115150" y="0"/>
                </a:moveTo>
                <a:lnTo>
                  <a:pt x="55567" y="10229"/>
                </a:lnTo>
                <a:lnTo>
                  <a:pt x="29337" y="23456"/>
                </a:lnTo>
                <a:lnTo>
                  <a:pt x="39992" y="39751"/>
                </a:lnTo>
                <a:lnTo>
                  <a:pt x="43434" y="37465"/>
                </a:lnTo>
                <a:lnTo>
                  <a:pt x="48515" y="34599"/>
                </a:lnTo>
                <a:lnTo>
                  <a:pt x="62761" y="28470"/>
                </a:lnTo>
                <a:lnTo>
                  <a:pt x="85273" y="22373"/>
                </a:lnTo>
                <a:lnTo>
                  <a:pt x="115150" y="19608"/>
                </a:lnTo>
                <a:lnTo>
                  <a:pt x="177064" y="19608"/>
                </a:lnTo>
                <a:lnTo>
                  <a:pt x="152714" y="4909"/>
                </a:lnTo>
                <a:lnTo>
                  <a:pt x="115150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41980" y="2458599"/>
            <a:ext cx="144780" cy="262255"/>
          </a:xfrm>
          <a:custGeom>
            <a:avLst/>
            <a:gdLst/>
            <a:ahLst/>
            <a:cxnLst/>
            <a:rect l="l" t="t" r="r" b="b"/>
            <a:pathLst>
              <a:path w="144780" h="262255">
                <a:moveTo>
                  <a:pt x="19227" y="6184"/>
                </a:moveTo>
                <a:lnTo>
                  <a:pt x="0" y="6184"/>
                </a:lnTo>
                <a:lnTo>
                  <a:pt x="0" y="262064"/>
                </a:lnTo>
                <a:lnTo>
                  <a:pt x="19227" y="262064"/>
                </a:lnTo>
                <a:lnTo>
                  <a:pt x="19240" y="67246"/>
                </a:lnTo>
                <a:lnTo>
                  <a:pt x="27956" y="54566"/>
                </a:lnTo>
                <a:lnTo>
                  <a:pt x="43238" y="38768"/>
                </a:lnTo>
                <a:lnTo>
                  <a:pt x="48446" y="35572"/>
                </a:lnTo>
                <a:lnTo>
                  <a:pt x="19227" y="35572"/>
                </a:lnTo>
                <a:lnTo>
                  <a:pt x="19227" y="6184"/>
                </a:lnTo>
                <a:close/>
              </a:path>
              <a:path w="144780" h="262255">
                <a:moveTo>
                  <a:pt x="93916" y="0"/>
                </a:moveTo>
                <a:lnTo>
                  <a:pt x="68432" y="3554"/>
                </a:lnTo>
                <a:lnTo>
                  <a:pt x="47451" y="12442"/>
                </a:lnTo>
                <a:lnTo>
                  <a:pt x="31031" y="24003"/>
                </a:lnTo>
                <a:lnTo>
                  <a:pt x="19227" y="35572"/>
                </a:lnTo>
                <a:lnTo>
                  <a:pt x="48446" y="35572"/>
                </a:lnTo>
                <a:lnTo>
                  <a:pt x="65190" y="25296"/>
                </a:lnTo>
                <a:lnTo>
                  <a:pt x="93916" y="19596"/>
                </a:lnTo>
                <a:lnTo>
                  <a:pt x="141102" y="19596"/>
                </a:lnTo>
                <a:lnTo>
                  <a:pt x="144386" y="14236"/>
                </a:lnTo>
                <a:lnTo>
                  <a:pt x="141224" y="11925"/>
                </a:lnTo>
                <a:lnTo>
                  <a:pt x="137873" y="9858"/>
                </a:lnTo>
                <a:lnTo>
                  <a:pt x="128843" y="5781"/>
                </a:lnTo>
                <a:lnTo>
                  <a:pt x="114175" y="1795"/>
                </a:lnTo>
                <a:lnTo>
                  <a:pt x="93916" y="0"/>
                </a:lnTo>
                <a:close/>
              </a:path>
              <a:path w="144780" h="262255">
                <a:moveTo>
                  <a:pt x="141102" y="19596"/>
                </a:moveTo>
                <a:lnTo>
                  <a:pt x="93916" y="19596"/>
                </a:lnTo>
                <a:lnTo>
                  <a:pt x="109339" y="21012"/>
                </a:lnTo>
                <a:lnTo>
                  <a:pt x="120757" y="24136"/>
                </a:lnTo>
                <a:lnTo>
                  <a:pt x="127870" y="27279"/>
                </a:lnTo>
                <a:lnTo>
                  <a:pt x="130378" y="28752"/>
                </a:lnTo>
                <a:lnTo>
                  <a:pt x="133959" y="31254"/>
                </a:lnTo>
                <a:lnTo>
                  <a:pt x="141102" y="19596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64161" y="2279159"/>
            <a:ext cx="273050" cy="441959"/>
          </a:xfrm>
          <a:custGeom>
            <a:avLst/>
            <a:gdLst/>
            <a:ahLst/>
            <a:cxnLst/>
            <a:rect l="l" t="t" r="r" b="b"/>
            <a:pathLst>
              <a:path w="273050" h="441960">
                <a:moveTo>
                  <a:pt x="19215" y="0"/>
                </a:moveTo>
                <a:lnTo>
                  <a:pt x="0" y="0"/>
                </a:lnTo>
                <a:lnTo>
                  <a:pt x="0" y="441515"/>
                </a:lnTo>
                <a:lnTo>
                  <a:pt x="19215" y="441515"/>
                </a:lnTo>
                <a:lnTo>
                  <a:pt x="19215" y="235216"/>
                </a:lnTo>
                <a:lnTo>
                  <a:pt x="47445" y="235216"/>
                </a:lnTo>
                <a:lnTo>
                  <a:pt x="30962" y="220141"/>
                </a:lnTo>
                <a:lnTo>
                  <a:pt x="47311" y="205003"/>
                </a:lnTo>
                <a:lnTo>
                  <a:pt x="19215" y="205003"/>
                </a:lnTo>
                <a:lnTo>
                  <a:pt x="19215" y="0"/>
                </a:lnTo>
                <a:close/>
              </a:path>
              <a:path w="273050" h="441960">
                <a:moveTo>
                  <a:pt x="47445" y="235216"/>
                </a:moveTo>
                <a:lnTo>
                  <a:pt x="19215" y="235216"/>
                </a:lnTo>
                <a:lnTo>
                  <a:pt x="245071" y="441515"/>
                </a:lnTo>
                <a:lnTo>
                  <a:pt x="273011" y="441515"/>
                </a:lnTo>
                <a:lnTo>
                  <a:pt x="47445" y="235216"/>
                </a:lnTo>
                <a:close/>
              </a:path>
              <a:path w="273050" h="441960">
                <a:moveTo>
                  <a:pt x="268643" y="63"/>
                </a:moveTo>
                <a:lnTo>
                  <a:pt x="239737" y="63"/>
                </a:lnTo>
                <a:lnTo>
                  <a:pt x="19215" y="205003"/>
                </a:lnTo>
                <a:lnTo>
                  <a:pt x="47311" y="205003"/>
                </a:lnTo>
                <a:lnTo>
                  <a:pt x="268643" y="63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31638" y="2458597"/>
            <a:ext cx="198120" cy="268605"/>
          </a:xfrm>
          <a:custGeom>
            <a:avLst/>
            <a:gdLst/>
            <a:ahLst/>
            <a:cxnLst/>
            <a:rect l="l" t="t" r="r" b="b"/>
            <a:pathLst>
              <a:path w="198120" h="268605">
                <a:moveTo>
                  <a:pt x="110909" y="91528"/>
                </a:moveTo>
                <a:lnTo>
                  <a:pt x="66029" y="98066"/>
                </a:lnTo>
                <a:lnTo>
                  <a:pt x="30965" y="116378"/>
                </a:lnTo>
                <a:lnTo>
                  <a:pt x="8146" y="144512"/>
                </a:lnTo>
                <a:lnTo>
                  <a:pt x="0" y="180517"/>
                </a:lnTo>
                <a:lnTo>
                  <a:pt x="6499" y="216023"/>
                </a:lnTo>
                <a:lnTo>
                  <a:pt x="24703" y="243763"/>
                </a:lnTo>
                <a:lnTo>
                  <a:pt x="52672" y="261817"/>
                </a:lnTo>
                <a:lnTo>
                  <a:pt x="88468" y="268262"/>
                </a:lnTo>
                <a:lnTo>
                  <a:pt x="117577" y="264724"/>
                </a:lnTo>
                <a:lnTo>
                  <a:pt x="142871" y="256022"/>
                </a:lnTo>
                <a:lnTo>
                  <a:pt x="156663" y="248640"/>
                </a:lnTo>
                <a:lnTo>
                  <a:pt x="88468" y="248640"/>
                </a:lnTo>
                <a:lnTo>
                  <a:pt x="60179" y="243727"/>
                </a:lnTo>
                <a:lnTo>
                  <a:pt x="38323" y="229862"/>
                </a:lnTo>
                <a:lnTo>
                  <a:pt x="24233" y="208355"/>
                </a:lnTo>
                <a:lnTo>
                  <a:pt x="19240" y="180517"/>
                </a:lnTo>
                <a:lnTo>
                  <a:pt x="25853" y="152175"/>
                </a:lnTo>
                <a:lnTo>
                  <a:pt x="44515" y="130275"/>
                </a:lnTo>
                <a:lnTo>
                  <a:pt x="73456" y="116154"/>
                </a:lnTo>
                <a:lnTo>
                  <a:pt x="110909" y="111150"/>
                </a:lnTo>
                <a:lnTo>
                  <a:pt x="197548" y="111150"/>
                </a:lnTo>
                <a:lnTo>
                  <a:pt x="197548" y="104025"/>
                </a:lnTo>
                <a:lnTo>
                  <a:pt x="178320" y="104025"/>
                </a:lnTo>
                <a:lnTo>
                  <a:pt x="163888" y="99501"/>
                </a:lnTo>
                <a:lnTo>
                  <a:pt x="147458" y="95491"/>
                </a:lnTo>
                <a:lnTo>
                  <a:pt x="129605" y="92624"/>
                </a:lnTo>
                <a:lnTo>
                  <a:pt x="110909" y="91528"/>
                </a:lnTo>
                <a:close/>
              </a:path>
              <a:path w="198120" h="268605">
                <a:moveTo>
                  <a:pt x="197548" y="234581"/>
                </a:moveTo>
                <a:lnTo>
                  <a:pt x="178320" y="234581"/>
                </a:lnTo>
                <a:lnTo>
                  <a:pt x="178320" y="262064"/>
                </a:lnTo>
                <a:lnTo>
                  <a:pt x="197548" y="262064"/>
                </a:lnTo>
                <a:lnTo>
                  <a:pt x="197548" y="234581"/>
                </a:lnTo>
                <a:close/>
              </a:path>
              <a:path w="198120" h="268605">
                <a:moveTo>
                  <a:pt x="197548" y="111150"/>
                </a:moveTo>
                <a:lnTo>
                  <a:pt x="110909" y="111150"/>
                </a:lnTo>
                <a:lnTo>
                  <a:pt x="130734" y="112529"/>
                </a:lnTo>
                <a:lnTo>
                  <a:pt x="149024" y="115866"/>
                </a:lnTo>
                <a:lnTo>
                  <a:pt x="164605" y="119964"/>
                </a:lnTo>
                <a:lnTo>
                  <a:pt x="178320" y="124269"/>
                </a:lnTo>
                <a:lnTo>
                  <a:pt x="178320" y="208673"/>
                </a:lnTo>
                <a:lnTo>
                  <a:pt x="165451" y="220726"/>
                </a:lnTo>
                <a:lnTo>
                  <a:pt x="145191" y="233819"/>
                </a:lnTo>
                <a:lnTo>
                  <a:pt x="119032" y="244331"/>
                </a:lnTo>
                <a:lnTo>
                  <a:pt x="88468" y="248640"/>
                </a:lnTo>
                <a:lnTo>
                  <a:pt x="156663" y="248640"/>
                </a:lnTo>
                <a:lnTo>
                  <a:pt x="163427" y="245019"/>
                </a:lnTo>
                <a:lnTo>
                  <a:pt x="178320" y="234581"/>
                </a:lnTo>
                <a:lnTo>
                  <a:pt x="197548" y="234581"/>
                </a:lnTo>
                <a:lnTo>
                  <a:pt x="197548" y="111150"/>
                </a:lnTo>
                <a:close/>
              </a:path>
              <a:path w="198120" h="268605">
                <a:moveTo>
                  <a:pt x="177064" y="19608"/>
                </a:moveTo>
                <a:lnTo>
                  <a:pt x="115150" y="19608"/>
                </a:lnTo>
                <a:lnTo>
                  <a:pt x="144695" y="23147"/>
                </a:lnTo>
                <a:lnTo>
                  <a:pt x="164223" y="34671"/>
                </a:lnTo>
                <a:lnTo>
                  <a:pt x="175008" y="55538"/>
                </a:lnTo>
                <a:lnTo>
                  <a:pt x="178320" y="87109"/>
                </a:lnTo>
                <a:lnTo>
                  <a:pt x="178320" y="104025"/>
                </a:lnTo>
                <a:lnTo>
                  <a:pt x="197548" y="104025"/>
                </a:lnTo>
                <a:lnTo>
                  <a:pt x="197548" y="87109"/>
                </a:lnTo>
                <a:lnTo>
                  <a:pt x="192903" y="47395"/>
                </a:lnTo>
                <a:lnTo>
                  <a:pt x="178295" y="20351"/>
                </a:lnTo>
                <a:lnTo>
                  <a:pt x="177064" y="19608"/>
                </a:lnTo>
                <a:close/>
              </a:path>
              <a:path w="198120" h="268605">
                <a:moveTo>
                  <a:pt x="115150" y="0"/>
                </a:moveTo>
                <a:lnTo>
                  <a:pt x="55567" y="10229"/>
                </a:lnTo>
                <a:lnTo>
                  <a:pt x="29337" y="23456"/>
                </a:lnTo>
                <a:lnTo>
                  <a:pt x="39992" y="39751"/>
                </a:lnTo>
                <a:lnTo>
                  <a:pt x="43434" y="37465"/>
                </a:lnTo>
                <a:lnTo>
                  <a:pt x="48515" y="34599"/>
                </a:lnTo>
                <a:lnTo>
                  <a:pt x="62761" y="28470"/>
                </a:lnTo>
                <a:lnTo>
                  <a:pt x="85273" y="22373"/>
                </a:lnTo>
                <a:lnTo>
                  <a:pt x="115150" y="19608"/>
                </a:lnTo>
                <a:lnTo>
                  <a:pt x="177064" y="19608"/>
                </a:lnTo>
                <a:lnTo>
                  <a:pt x="152714" y="4909"/>
                </a:lnTo>
                <a:lnTo>
                  <a:pt x="115150" y="0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92455" y="2458599"/>
            <a:ext cx="144780" cy="262255"/>
          </a:xfrm>
          <a:custGeom>
            <a:avLst/>
            <a:gdLst/>
            <a:ahLst/>
            <a:cxnLst/>
            <a:rect l="l" t="t" r="r" b="b"/>
            <a:pathLst>
              <a:path w="144779" h="262255">
                <a:moveTo>
                  <a:pt x="19227" y="6184"/>
                </a:moveTo>
                <a:lnTo>
                  <a:pt x="0" y="6184"/>
                </a:lnTo>
                <a:lnTo>
                  <a:pt x="0" y="262064"/>
                </a:lnTo>
                <a:lnTo>
                  <a:pt x="19227" y="262064"/>
                </a:lnTo>
                <a:lnTo>
                  <a:pt x="19240" y="67246"/>
                </a:lnTo>
                <a:lnTo>
                  <a:pt x="27956" y="54566"/>
                </a:lnTo>
                <a:lnTo>
                  <a:pt x="43238" y="38768"/>
                </a:lnTo>
                <a:lnTo>
                  <a:pt x="48446" y="35572"/>
                </a:lnTo>
                <a:lnTo>
                  <a:pt x="19227" y="35572"/>
                </a:lnTo>
                <a:lnTo>
                  <a:pt x="19227" y="6184"/>
                </a:lnTo>
                <a:close/>
              </a:path>
              <a:path w="144779" h="262255">
                <a:moveTo>
                  <a:pt x="93916" y="0"/>
                </a:moveTo>
                <a:lnTo>
                  <a:pt x="68432" y="3554"/>
                </a:lnTo>
                <a:lnTo>
                  <a:pt x="47451" y="12442"/>
                </a:lnTo>
                <a:lnTo>
                  <a:pt x="31031" y="24003"/>
                </a:lnTo>
                <a:lnTo>
                  <a:pt x="19227" y="35572"/>
                </a:lnTo>
                <a:lnTo>
                  <a:pt x="48446" y="35572"/>
                </a:lnTo>
                <a:lnTo>
                  <a:pt x="65190" y="25296"/>
                </a:lnTo>
                <a:lnTo>
                  <a:pt x="93916" y="19596"/>
                </a:lnTo>
                <a:lnTo>
                  <a:pt x="141102" y="19596"/>
                </a:lnTo>
                <a:lnTo>
                  <a:pt x="144386" y="14236"/>
                </a:lnTo>
                <a:lnTo>
                  <a:pt x="141224" y="11925"/>
                </a:lnTo>
                <a:lnTo>
                  <a:pt x="137873" y="9858"/>
                </a:lnTo>
                <a:lnTo>
                  <a:pt x="128843" y="5781"/>
                </a:lnTo>
                <a:lnTo>
                  <a:pt x="114175" y="1795"/>
                </a:lnTo>
                <a:lnTo>
                  <a:pt x="93916" y="0"/>
                </a:lnTo>
                <a:close/>
              </a:path>
              <a:path w="144779" h="262255">
                <a:moveTo>
                  <a:pt x="141102" y="19596"/>
                </a:moveTo>
                <a:lnTo>
                  <a:pt x="93916" y="19596"/>
                </a:lnTo>
                <a:lnTo>
                  <a:pt x="109339" y="21012"/>
                </a:lnTo>
                <a:lnTo>
                  <a:pt x="120757" y="24136"/>
                </a:lnTo>
                <a:lnTo>
                  <a:pt x="127870" y="27279"/>
                </a:lnTo>
                <a:lnTo>
                  <a:pt x="130378" y="28752"/>
                </a:lnTo>
                <a:lnTo>
                  <a:pt x="133959" y="31254"/>
                </a:lnTo>
                <a:lnTo>
                  <a:pt x="141102" y="19596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88459" y="2458597"/>
            <a:ext cx="144780" cy="262255"/>
          </a:xfrm>
          <a:custGeom>
            <a:avLst/>
            <a:gdLst/>
            <a:ahLst/>
            <a:cxnLst/>
            <a:rect l="l" t="t" r="r" b="b"/>
            <a:pathLst>
              <a:path w="144779" h="262255">
                <a:moveTo>
                  <a:pt x="19215" y="6184"/>
                </a:moveTo>
                <a:lnTo>
                  <a:pt x="0" y="6184"/>
                </a:lnTo>
                <a:lnTo>
                  <a:pt x="0" y="262064"/>
                </a:lnTo>
                <a:lnTo>
                  <a:pt x="19215" y="262064"/>
                </a:lnTo>
                <a:lnTo>
                  <a:pt x="19227" y="67246"/>
                </a:lnTo>
                <a:lnTo>
                  <a:pt x="27951" y="54568"/>
                </a:lnTo>
                <a:lnTo>
                  <a:pt x="43237" y="38774"/>
                </a:lnTo>
                <a:lnTo>
                  <a:pt x="48456" y="35572"/>
                </a:lnTo>
                <a:lnTo>
                  <a:pt x="19227" y="35572"/>
                </a:lnTo>
                <a:lnTo>
                  <a:pt x="19215" y="6184"/>
                </a:lnTo>
                <a:close/>
              </a:path>
              <a:path w="144779" h="262255">
                <a:moveTo>
                  <a:pt x="93916" y="0"/>
                </a:moveTo>
                <a:lnTo>
                  <a:pt x="68421" y="3552"/>
                </a:lnTo>
                <a:lnTo>
                  <a:pt x="47442" y="12438"/>
                </a:lnTo>
                <a:lnTo>
                  <a:pt x="31028" y="23997"/>
                </a:lnTo>
                <a:lnTo>
                  <a:pt x="19227" y="35572"/>
                </a:lnTo>
                <a:lnTo>
                  <a:pt x="48456" y="35572"/>
                </a:lnTo>
                <a:lnTo>
                  <a:pt x="65190" y="25307"/>
                </a:lnTo>
                <a:lnTo>
                  <a:pt x="93916" y="19608"/>
                </a:lnTo>
                <a:lnTo>
                  <a:pt x="141091" y="19608"/>
                </a:lnTo>
                <a:lnTo>
                  <a:pt x="144373" y="14249"/>
                </a:lnTo>
                <a:lnTo>
                  <a:pt x="141223" y="11925"/>
                </a:lnTo>
                <a:lnTo>
                  <a:pt x="137866" y="9858"/>
                </a:lnTo>
                <a:lnTo>
                  <a:pt x="128833" y="5781"/>
                </a:lnTo>
                <a:lnTo>
                  <a:pt x="114168" y="1795"/>
                </a:lnTo>
                <a:lnTo>
                  <a:pt x="93916" y="0"/>
                </a:lnTo>
                <a:close/>
              </a:path>
              <a:path w="144779" h="262255">
                <a:moveTo>
                  <a:pt x="141091" y="19608"/>
                </a:moveTo>
                <a:lnTo>
                  <a:pt x="93916" y="19608"/>
                </a:lnTo>
                <a:lnTo>
                  <a:pt x="109339" y="21025"/>
                </a:lnTo>
                <a:lnTo>
                  <a:pt x="120756" y="24147"/>
                </a:lnTo>
                <a:lnTo>
                  <a:pt x="127865" y="27286"/>
                </a:lnTo>
                <a:lnTo>
                  <a:pt x="130365" y="28752"/>
                </a:lnTo>
                <a:lnTo>
                  <a:pt x="133959" y="31254"/>
                </a:lnTo>
                <a:lnTo>
                  <a:pt x="141091" y="19608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06316" y="2458597"/>
            <a:ext cx="144780" cy="262255"/>
          </a:xfrm>
          <a:custGeom>
            <a:avLst/>
            <a:gdLst/>
            <a:ahLst/>
            <a:cxnLst/>
            <a:rect l="l" t="t" r="r" b="b"/>
            <a:pathLst>
              <a:path w="144779" h="262255">
                <a:moveTo>
                  <a:pt x="19215" y="6184"/>
                </a:moveTo>
                <a:lnTo>
                  <a:pt x="0" y="6184"/>
                </a:lnTo>
                <a:lnTo>
                  <a:pt x="0" y="262064"/>
                </a:lnTo>
                <a:lnTo>
                  <a:pt x="19215" y="262064"/>
                </a:lnTo>
                <a:lnTo>
                  <a:pt x="19227" y="67246"/>
                </a:lnTo>
                <a:lnTo>
                  <a:pt x="27951" y="54568"/>
                </a:lnTo>
                <a:lnTo>
                  <a:pt x="43237" y="38774"/>
                </a:lnTo>
                <a:lnTo>
                  <a:pt x="48456" y="35572"/>
                </a:lnTo>
                <a:lnTo>
                  <a:pt x="19227" y="35572"/>
                </a:lnTo>
                <a:lnTo>
                  <a:pt x="19215" y="6184"/>
                </a:lnTo>
                <a:close/>
              </a:path>
              <a:path w="144779" h="262255">
                <a:moveTo>
                  <a:pt x="93916" y="0"/>
                </a:moveTo>
                <a:lnTo>
                  <a:pt x="68432" y="3554"/>
                </a:lnTo>
                <a:lnTo>
                  <a:pt x="47451" y="12442"/>
                </a:lnTo>
                <a:lnTo>
                  <a:pt x="31031" y="24003"/>
                </a:lnTo>
                <a:lnTo>
                  <a:pt x="19227" y="35572"/>
                </a:lnTo>
                <a:lnTo>
                  <a:pt x="48456" y="35572"/>
                </a:lnTo>
                <a:lnTo>
                  <a:pt x="65190" y="25307"/>
                </a:lnTo>
                <a:lnTo>
                  <a:pt x="93916" y="19608"/>
                </a:lnTo>
                <a:lnTo>
                  <a:pt x="141091" y="19608"/>
                </a:lnTo>
                <a:lnTo>
                  <a:pt x="144373" y="14249"/>
                </a:lnTo>
                <a:lnTo>
                  <a:pt x="141223" y="11925"/>
                </a:lnTo>
                <a:lnTo>
                  <a:pt x="137866" y="9858"/>
                </a:lnTo>
                <a:lnTo>
                  <a:pt x="128833" y="5781"/>
                </a:lnTo>
                <a:lnTo>
                  <a:pt x="114168" y="1795"/>
                </a:lnTo>
                <a:lnTo>
                  <a:pt x="93916" y="0"/>
                </a:lnTo>
                <a:close/>
              </a:path>
              <a:path w="144779" h="262255">
                <a:moveTo>
                  <a:pt x="141091" y="19608"/>
                </a:moveTo>
                <a:lnTo>
                  <a:pt x="93916" y="19608"/>
                </a:lnTo>
                <a:lnTo>
                  <a:pt x="109339" y="21025"/>
                </a:lnTo>
                <a:lnTo>
                  <a:pt x="120756" y="24147"/>
                </a:lnTo>
                <a:lnTo>
                  <a:pt x="127865" y="27286"/>
                </a:lnTo>
                <a:lnTo>
                  <a:pt x="130365" y="28752"/>
                </a:lnTo>
                <a:lnTo>
                  <a:pt x="133959" y="31254"/>
                </a:lnTo>
                <a:lnTo>
                  <a:pt x="141091" y="19608"/>
                </a:lnTo>
                <a:close/>
              </a:path>
            </a:pathLst>
          </a:custGeom>
          <a:solidFill>
            <a:srgbClr val="28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548161" y="2118201"/>
            <a:ext cx="4260485" cy="70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90955" y="4127997"/>
            <a:ext cx="2670543" cy="191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731562" y="4939753"/>
            <a:ext cx="3033509" cy="725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336849" y="4583549"/>
            <a:ext cx="4207488" cy="1108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066925" y="7873339"/>
            <a:ext cx="119380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25" b="1">
                <a:solidFill>
                  <a:srgbClr val="282781"/>
                </a:solidFill>
                <a:latin typeface="Trebuchet MS"/>
                <a:cs typeface="Trebuchet MS"/>
              </a:rPr>
              <a:t>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81048"/>
            <a:ext cx="95034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760" b="1" i="1">
                <a:solidFill>
                  <a:srgbClr val="231F20"/>
                </a:solidFill>
                <a:latin typeface="Trebuchet MS"/>
                <a:cs typeface="Trebuchet MS"/>
              </a:rPr>
              <a:t>1.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Create </a:t>
            </a:r>
            <a:r>
              <a:rPr dirty="0" sz="3600" spc="-28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3600" spc="27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Association.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75750" y="2651760"/>
            <a:ext cx="5197449" cy="4030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4500" y="2177897"/>
            <a:ext cx="7825740" cy="543941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OBJECTIVE</a:t>
            </a:r>
            <a:endParaRPr sz="2400">
              <a:latin typeface="Trebuchet MS"/>
              <a:cs typeface="Trebuchet MS"/>
            </a:endParaRPr>
          </a:p>
          <a:p>
            <a:pPr marL="12700" marR="307975">
              <a:lnSpc>
                <a:spcPct val="100000"/>
              </a:lnSpc>
              <a:spcBef>
                <a:spcPts val="900"/>
              </a:spcBef>
            </a:pPr>
            <a:r>
              <a:rPr dirty="0" sz="2400" spc="-25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coordinate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30" b="1">
                <a:solidFill>
                  <a:srgbClr val="231F20"/>
                </a:solidFill>
                <a:latin typeface="Trebuchet MS"/>
                <a:cs typeface="Trebuchet MS"/>
              </a:rPr>
              <a:t>strengthen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city’s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existing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210" b="1">
                <a:solidFill>
                  <a:srgbClr val="231F20"/>
                </a:solidFill>
                <a:latin typeface="Trebuchet MS"/>
                <a:cs typeface="Trebuchet MS"/>
              </a:rPr>
              <a:t>new 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through an </a:t>
            </a:r>
            <a:r>
              <a:rPr dirty="0" sz="2400" spc="-165" b="1">
                <a:solidFill>
                  <a:srgbClr val="231F20"/>
                </a:solidFill>
                <a:latin typeface="Trebuchet MS"/>
                <a:cs typeface="Trebuchet MS"/>
              </a:rPr>
              <a:t>entity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governed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farmers’ 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231F20"/>
                </a:solidFill>
                <a:latin typeface="Trebuchet MS"/>
                <a:cs typeface="Trebuchet MS"/>
              </a:rPr>
              <a:t>managers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80" b="1">
                <a:solidFill>
                  <a:srgbClr val="231F20"/>
                </a:solidFill>
                <a:latin typeface="Trebuchet MS"/>
                <a:cs typeface="Trebuchet MS"/>
              </a:rPr>
              <a:t>sponsors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30" b="1">
                <a:solidFill>
                  <a:srgbClr val="231F20"/>
                </a:solidFill>
                <a:latin typeface="Trebuchet MS"/>
                <a:cs typeface="Trebuchet MS"/>
              </a:rPr>
              <a:t>supported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paid</a:t>
            </a:r>
            <a:r>
              <a:rPr dirty="0" sz="24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staff.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282781"/>
                </a:solidFill>
                <a:latin typeface="Trebuchet MS"/>
                <a:cs typeface="Trebuchet MS"/>
              </a:rPr>
              <a:t>ACTIVITIES</a:t>
            </a:r>
            <a:endParaRPr sz="24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Marketing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promotion,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which 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will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require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city-wide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brand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development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 customer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targeting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strategy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customized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use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individual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markets</a:t>
            </a:r>
            <a:endParaRPr sz="1800">
              <a:latin typeface="Trebuchet MS"/>
              <a:cs typeface="Trebuchet MS"/>
            </a:endParaRPr>
          </a:p>
          <a:p>
            <a:pPr marL="241300" marR="492759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Expansion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promotion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231F20"/>
                </a:solidFill>
                <a:latin typeface="Trebuchet MS"/>
                <a:cs typeface="Trebuchet MS"/>
              </a:rPr>
              <a:t>SNAP,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Double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Bucks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other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assistance 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programs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city’s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farmers’</a:t>
            </a:r>
            <a:r>
              <a:rPr dirty="0" sz="1800" spc="-3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markets</a:t>
            </a:r>
            <a:endParaRPr sz="1800">
              <a:latin typeface="Trebuchet MS"/>
              <a:cs typeface="Trebuchet MS"/>
            </a:endParaRPr>
          </a:p>
          <a:p>
            <a:pPr marL="241300" marR="88265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Engagement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city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zoning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create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consistent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supportive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legal 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framework </a:t>
            </a:r>
            <a:r>
              <a:rPr dirty="0" sz="1800" spc="-60" b="1">
                <a:solidFill>
                  <a:srgbClr val="231F20"/>
                </a:solidFill>
                <a:latin typeface="Trebuchet MS"/>
                <a:cs typeface="Trebuchet MS"/>
              </a:rPr>
              <a:t>across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800" spc="-2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city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55" b="1">
                <a:solidFill>
                  <a:srgbClr val="231F20"/>
                </a:solidFill>
                <a:latin typeface="Trebuchet MS"/>
                <a:cs typeface="Trebuchet MS"/>
              </a:rPr>
              <a:t>Sharing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 best</a:t>
            </a:r>
            <a:r>
              <a:rPr dirty="0" sz="1800" spc="-3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practices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Coordinated farmer</a:t>
            </a:r>
            <a:r>
              <a:rPr dirty="0" sz="1800" spc="-1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applications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Common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r>
              <a:rPr dirty="0" sz="1800" spc="-1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inspections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Coordination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emergency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providers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pick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up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surplus,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end-of-day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foods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49681" y="7873339"/>
            <a:ext cx="25082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65" b="1">
                <a:solidFill>
                  <a:srgbClr val="282781"/>
                </a:solidFill>
                <a:latin typeface="Trebuchet MS"/>
                <a:cs typeface="Trebuchet MS"/>
              </a:rPr>
              <a:t>34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81048"/>
            <a:ext cx="95034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760" b="1" i="1">
                <a:solidFill>
                  <a:srgbClr val="231F20"/>
                </a:solidFill>
                <a:latin typeface="Trebuchet MS"/>
                <a:cs typeface="Trebuchet MS"/>
              </a:rPr>
              <a:t>1.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Create </a:t>
            </a:r>
            <a:r>
              <a:rPr dirty="0" sz="3600" spc="-28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3600" spc="27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Association.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75750" y="2651760"/>
            <a:ext cx="5197449" cy="4030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4500" y="2160117"/>
            <a:ext cx="7621905" cy="4782820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2400" spc="-70" b="1">
                <a:solidFill>
                  <a:srgbClr val="282781"/>
                </a:solidFill>
                <a:latin typeface="Trebuchet MS"/>
                <a:cs typeface="Trebuchet MS"/>
              </a:rPr>
              <a:t>ROLE </a:t>
            </a:r>
            <a:r>
              <a:rPr dirty="0" sz="2400" spc="-140" b="1">
                <a:solidFill>
                  <a:srgbClr val="282781"/>
                </a:solidFill>
                <a:latin typeface="Trebuchet MS"/>
                <a:cs typeface="Trebuchet MS"/>
              </a:rPr>
              <a:t>OF </a:t>
            </a: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THE</a:t>
            </a:r>
            <a:r>
              <a:rPr dirty="0" sz="2400" spc="-39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CITY</a:t>
            </a:r>
            <a:endParaRPr sz="24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7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Commit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231F20"/>
                </a:solidFill>
                <a:latin typeface="Trebuchet MS"/>
                <a:cs typeface="Trebuchet MS"/>
              </a:rPr>
              <a:t>staff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time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support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initial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convenings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launch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Charlotte 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1800" spc="-1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Association.</a:t>
            </a:r>
            <a:endParaRPr sz="1800">
              <a:latin typeface="Trebuchet MS"/>
              <a:cs typeface="Trebuchet MS"/>
            </a:endParaRPr>
          </a:p>
          <a:p>
            <a:pPr marL="241300" marR="762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Commit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seed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funding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ongoing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support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years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35" b="1">
                <a:solidFill>
                  <a:srgbClr val="231F20"/>
                </a:solidFill>
                <a:latin typeface="Trebuchet MS"/>
                <a:cs typeface="Trebuchet MS"/>
              </a:rPr>
              <a:t>2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3,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leveraging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additional  financial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support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outside</a:t>
            </a:r>
            <a:r>
              <a:rPr dirty="0" sz="1800" spc="-2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partners.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Clr>
                <a:srgbClr val="231F20"/>
              </a:buClr>
              <a:buFont typeface="Trebuchet MS"/>
              <a:buChar char="•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31F20"/>
              </a:buClr>
              <a:buFont typeface="Trebuchet MS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30" b="1">
                <a:solidFill>
                  <a:srgbClr val="282781"/>
                </a:solidFill>
                <a:latin typeface="Trebuchet MS"/>
                <a:cs typeface="Trebuchet MS"/>
              </a:rPr>
              <a:t>PARTICIPANTS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1800" spc="-2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managers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55" b="1">
                <a:solidFill>
                  <a:srgbClr val="231F20"/>
                </a:solidFill>
                <a:latin typeface="Trebuchet MS"/>
                <a:cs typeface="Trebuchet MS"/>
              </a:rPr>
              <a:t>Host</a:t>
            </a:r>
            <a:r>
              <a:rPr dirty="0" sz="1800" spc="-2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organization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65" b="1">
                <a:solidFill>
                  <a:srgbClr val="231F20"/>
                </a:solidFill>
                <a:latin typeface="Trebuchet MS"/>
                <a:cs typeface="Trebuchet MS"/>
              </a:rPr>
              <a:t>Sponsoring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organizations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system</a:t>
            </a:r>
            <a:r>
              <a:rPr dirty="0" sz="1800" spc="-1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advocates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Food/culinary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professionals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City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task</a:t>
            </a:r>
            <a:r>
              <a:rPr dirty="0" sz="1800" spc="-2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force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49681" y="7873339"/>
            <a:ext cx="25082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65" b="1">
                <a:solidFill>
                  <a:srgbClr val="282781"/>
                </a:solidFill>
                <a:latin typeface="Trebuchet MS"/>
                <a:cs typeface="Trebuchet MS"/>
              </a:rPr>
              <a:t>35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889735"/>
            <a:ext cx="9503410" cy="1425575"/>
          </a:xfrm>
          <a:prstGeom prst="rect">
            <a:avLst/>
          </a:prstGeom>
        </p:spPr>
        <p:txBody>
          <a:bodyPr wrap="square" lIns="0" tIns="303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90"/>
              </a:spcBef>
            </a:pPr>
            <a:r>
              <a:rPr dirty="0" sz="3600" spc="-760" b="1" i="1">
                <a:solidFill>
                  <a:srgbClr val="231F20"/>
                </a:solidFill>
                <a:latin typeface="Trebuchet MS"/>
                <a:cs typeface="Trebuchet MS"/>
              </a:rPr>
              <a:t>1.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Create </a:t>
            </a:r>
            <a:r>
              <a:rPr dirty="0" sz="3600" spc="-28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3600" spc="27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Association.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MODEL: </a:t>
            </a:r>
            <a:r>
              <a:rPr dirty="0" sz="2400" spc="-85" b="1">
                <a:solidFill>
                  <a:srgbClr val="282781"/>
                </a:solidFill>
                <a:latin typeface="Trebuchet MS"/>
                <a:cs typeface="Trebuchet MS"/>
              </a:rPr>
              <a:t>CULTIVATE </a:t>
            </a:r>
            <a:r>
              <a:rPr dirty="0" sz="2400" spc="105" b="1">
                <a:solidFill>
                  <a:srgbClr val="282781"/>
                </a:solidFill>
                <a:latin typeface="Trebuchet MS"/>
                <a:cs typeface="Trebuchet MS"/>
              </a:rPr>
              <a:t>KANSAS</a:t>
            </a:r>
            <a:r>
              <a:rPr dirty="0" sz="2400" spc="-42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CITY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00213" y="2795340"/>
            <a:ext cx="2845923" cy="4000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12280" y="2137630"/>
            <a:ext cx="5711088" cy="5294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3959791" y="7873339"/>
            <a:ext cx="22796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85" b="1">
                <a:solidFill>
                  <a:srgbClr val="282781"/>
                </a:solidFill>
                <a:latin typeface="Trebuchet MS"/>
                <a:cs typeface="Trebuchet MS"/>
              </a:rPr>
              <a:t>38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81048"/>
            <a:ext cx="128174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2775" algn="l"/>
              </a:tabLst>
            </a:pPr>
            <a:r>
              <a:rPr dirty="0" sz="3600" spc="-280" b="1" i="1">
                <a:solidFill>
                  <a:srgbClr val="231F20"/>
                </a:solidFill>
                <a:latin typeface="Trebuchet MS"/>
                <a:cs typeface="Trebuchet MS"/>
              </a:rPr>
              <a:t>2.	</a:t>
            </a:r>
            <a:r>
              <a:rPr dirty="0" sz="3600" spc="-145" b="1" i="1">
                <a:solidFill>
                  <a:srgbClr val="231F20"/>
                </a:solidFill>
                <a:latin typeface="Trebuchet MS"/>
                <a:cs typeface="Trebuchet MS"/>
              </a:rPr>
              <a:t>Pursue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improvements </a:t>
            </a:r>
            <a:r>
              <a:rPr dirty="0" sz="3600" spc="-32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Charlotte </a:t>
            </a:r>
            <a:r>
              <a:rPr dirty="0" sz="3600" spc="-254" b="1" i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29" b="1" i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3600" spc="45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25" b="1" i="1">
                <a:solidFill>
                  <a:srgbClr val="231F20"/>
                </a:solidFill>
                <a:latin typeface="Trebuchet MS"/>
                <a:cs typeface="Trebuchet MS"/>
              </a:rPr>
              <a:t>Market.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75750" y="2651760"/>
            <a:ext cx="5197449" cy="4030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4500" y="2160117"/>
            <a:ext cx="7686675" cy="3902710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2400" spc="-70" b="1">
                <a:solidFill>
                  <a:srgbClr val="282781"/>
                </a:solidFill>
                <a:latin typeface="Trebuchet MS"/>
                <a:cs typeface="Trebuchet MS"/>
              </a:rPr>
              <a:t>ROLE </a:t>
            </a:r>
            <a:r>
              <a:rPr dirty="0" sz="2400" spc="-140" b="1">
                <a:solidFill>
                  <a:srgbClr val="282781"/>
                </a:solidFill>
                <a:latin typeface="Trebuchet MS"/>
                <a:cs typeface="Trebuchet MS"/>
              </a:rPr>
              <a:t>OF </a:t>
            </a: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THE</a:t>
            </a:r>
            <a:r>
              <a:rPr dirty="0" sz="2400" spc="-39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CITY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5" b="1">
                <a:solidFill>
                  <a:srgbClr val="231F20"/>
                </a:solidFill>
                <a:latin typeface="Trebuchet MS"/>
                <a:cs typeface="Trebuchet MS"/>
              </a:rPr>
              <a:t>Assist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convening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state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other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partners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address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opportunity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65" b="1">
                <a:solidFill>
                  <a:srgbClr val="231F20"/>
                </a:solidFill>
                <a:latin typeface="Trebuchet MS"/>
                <a:cs typeface="Trebuchet MS"/>
              </a:rPr>
              <a:t>Support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800" spc="75" b="1">
                <a:solidFill>
                  <a:srgbClr val="231F20"/>
                </a:solidFill>
                <a:latin typeface="Trebuchet MS"/>
                <a:cs typeface="Trebuchet MS"/>
              </a:rPr>
              <a:t>SNAP</a:t>
            </a:r>
            <a:r>
              <a:rPr dirty="0" sz="1800" spc="-3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program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Help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address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access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visibility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issues,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especially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via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improved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intersection 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Billy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Graham</a:t>
            </a:r>
            <a:r>
              <a:rPr dirty="0" sz="1800" spc="-25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Parkway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Clr>
                <a:srgbClr val="231F20"/>
              </a:buClr>
              <a:buFont typeface="Trebuchet MS"/>
              <a:buChar char="•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31F20"/>
              </a:buClr>
              <a:buFont typeface="Trebuchet MS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30" b="1">
                <a:solidFill>
                  <a:srgbClr val="282781"/>
                </a:solidFill>
                <a:latin typeface="Trebuchet MS"/>
                <a:cs typeface="Trebuchet MS"/>
              </a:rPr>
              <a:t>PARTICIPANTS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30" b="1">
                <a:solidFill>
                  <a:srgbClr val="231F20"/>
                </a:solidFill>
                <a:latin typeface="Trebuchet MS"/>
                <a:cs typeface="Trebuchet MS"/>
              </a:rPr>
              <a:t>NC</a:t>
            </a:r>
            <a:r>
              <a:rPr dirty="0" sz="1800" spc="-409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Department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Agriculture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Consumer </a:t>
            </a:r>
            <a:r>
              <a:rPr dirty="0" sz="1800" spc="-65" b="1">
                <a:solidFill>
                  <a:srgbClr val="231F20"/>
                </a:solidFill>
                <a:latin typeface="Trebuchet MS"/>
                <a:cs typeface="Trebuchet MS"/>
              </a:rPr>
              <a:t>Services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Farmers’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Association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(Recommendation</a:t>
            </a:r>
            <a:r>
              <a:rPr dirty="0" sz="1800" spc="-3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245" b="1">
                <a:solidFill>
                  <a:srgbClr val="231F20"/>
                </a:solidFill>
                <a:latin typeface="Trebuchet MS"/>
                <a:cs typeface="Trebuchet MS"/>
              </a:rPr>
              <a:t>1)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50" b="1">
                <a:solidFill>
                  <a:srgbClr val="231F20"/>
                </a:solidFill>
                <a:latin typeface="Trebuchet MS"/>
                <a:cs typeface="Trebuchet MS"/>
              </a:rPr>
              <a:t>Sponsor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organizations and</a:t>
            </a:r>
            <a:r>
              <a:rPr dirty="0" sz="1800" spc="-2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funders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52424" y="7873339"/>
            <a:ext cx="24828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55" b="1">
                <a:solidFill>
                  <a:srgbClr val="282781"/>
                </a:solidFill>
                <a:latin typeface="Trebuchet MS"/>
                <a:cs typeface="Trebuchet MS"/>
              </a:rPr>
              <a:t>40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1181100"/>
            <a:ext cx="128174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2775" algn="l"/>
              </a:tabLst>
            </a:pPr>
            <a:r>
              <a:rPr dirty="0" sz="3600" spc="-280" b="1" i="1">
                <a:solidFill>
                  <a:srgbClr val="231F20"/>
                </a:solidFill>
                <a:latin typeface="Trebuchet MS"/>
                <a:cs typeface="Trebuchet MS"/>
              </a:rPr>
              <a:t>2.	</a:t>
            </a:r>
            <a:r>
              <a:rPr dirty="0" sz="3600" spc="-145" b="1" i="1">
                <a:solidFill>
                  <a:srgbClr val="231F20"/>
                </a:solidFill>
                <a:latin typeface="Trebuchet MS"/>
                <a:cs typeface="Trebuchet MS"/>
              </a:rPr>
              <a:t>Pursue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improvements </a:t>
            </a:r>
            <a:r>
              <a:rPr dirty="0" sz="3600" spc="-32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Charlotte </a:t>
            </a:r>
            <a:r>
              <a:rPr dirty="0" sz="3600" spc="-254" b="1" i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29" b="1" i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3600" spc="45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25" b="1" i="1">
                <a:solidFill>
                  <a:srgbClr val="231F20"/>
                </a:solidFill>
                <a:latin typeface="Trebuchet MS"/>
                <a:cs typeface="Trebuchet MS"/>
              </a:rPr>
              <a:t>Market.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75750" y="2651760"/>
            <a:ext cx="5197449" cy="4030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2160117"/>
            <a:ext cx="7861300" cy="5125720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2400" spc="-60" b="1">
                <a:solidFill>
                  <a:srgbClr val="282781"/>
                </a:solidFill>
                <a:latin typeface="Trebuchet MS"/>
                <a:cs typeface="Trebuchet MS"/>
              </a:rPr>
              <a:t>IMPLEMENTATION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Identification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lead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partner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231F20"/>
                </a:solidFill>
                <a:latin typeface="Trebuchet MS"/>
                <a:cs typeface="Trebuchet MS"/>
              </a:rPr>
              <a:t>assist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75" b="1">
                <a:solidFill>
                  <a:srgbClr val="231F20"/>
                </a:solidFill>
                <a:latin typeface="Trebuchet MS"/>
                <a:cs typeface="Trebuchet MS"/>
              </a:rPr>
              <a:t>SNAP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implementation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Partnership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development 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between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state,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city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local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funders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support</a:t>
            </a:r>
            <a:r>
              <a:rPr dirty="0" sz="1800" spc="-4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master 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planning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effort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Clr>
                <a:srgbClr val="231F20"/>
              </a:buClr>
              <a:buFont typeface="Trebuchet MS"/>
              <a:buChar char="•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31F20"/>
              </a:buClr>
              <a:buFont typeface="Trebuchet MS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35" b="1">
                <a:solidFill>
                  <a:srgbClr val="282781"/>
                </a:solidFill>
                <a:latin typeface="Trebuchet MS"/>
                <a:cs typeface="Trebuchet MS"/>
              </a:rPr>
              <a:t>EXPECTED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35" b="1">
                <a:solidFill>
                  <a:srgbClr val="282781"/>
                </a:solidFill>
                <a:latin typeface="Trebuchet MS"/>
                <a:cs typeface="Trebuchet MS"/>
              </a:rPr>
              <a:t>OUTCOMES</a:t>
            </a:r>
            <a:endParaRPr sz="2400">
              <a:latin typeface="Trebuchet MS"/>
              <a:cs typeface="Trebuchet MS"/>
            </a:endParaRPr>
          </a:p>
          <a:p>
            <a:pPr marL="241300" marR="234315" indent="-228600">
              <a:lnSpc>
                <a:spcPct val="100000"/>
              </a:lnSpc>
              <a:spcBef>
                <a:spcPts val="7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access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improvements: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800" spc="10" b="1">
                <a:solidFill>
                  <a:srgbClr val="231F20"/>
                </a:solidFill>
                <a:latin typeface="Trebuchet MS"/>
                <a:cs typeface="Trebuchet MS"/>
              </a:rPr>
              <a:t>CRFM</a:t>
            </a:r>
            <a:r>
              <a:rPr dirty="0" sz="1800" spc="-4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231F20"/>
                </a:solidFill>
                <a:latin typeface="Trebuchet MS"/>
                <a:cs typeface="Trebuchet MS"/>
              </a:rPr>
              <a:t>has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potential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area’s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largest 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farmers’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75" b="1">
                <a:solidFill>
                  <a:srgbClr val="231F20"/>
                </a:solidFill>
                <a:latin typeface="Trebuchet MS"/>
                <a:cs typeface="Trebuchet MS"/>
              </a:rPr>
              <a:t>SNAP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Double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45" b="1">
                <a:solidFill>
                  <a:srgbClr val="231F20"/>
                </a:solidFill>
                <a:latin typeface="Trebuchet MS"/>
                <a:cs typeface="Trebuchet MS"/>
              </a:rPr>
              <a:t>Up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Bucks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redemption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point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Increased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farmer</a:t>
            </a:r>
            <a:r>
              <a:rPr dirty="0" sz="1800" spc="-2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65" b="1">
                <a:solidFill>
                  <a:srgbClr val="231F20"/>
                </a:solidFill>
                <a:latin typeface="Trebuchet MS"/>
                <a:cs typeface="Trebuchet MS"/>
              </a:rPr>
              <a:t>sales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Re-introduction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local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wholesaling,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leading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increased</a:t>
            </a:r>
            <a:r>
              <a:rPr dirty="0" sz="1800" spc="-4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wholesale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activity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Value-added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production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2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jobs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Education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Improved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social/gathering</a:t>
            </a:r>
            <a:r>
              <a:rPr dirty="0" sz="1800" spc="-1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space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52424" y="7873339"/>
            <a:ext cx="24828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55" b="1">
                <a:solidFill>
                  <a:srgbClr val="282781"/>
                </a:solidFill>
                <a:latin typeface="Trebuchet MS"/>
                <a:cs typeface="Trebuchet MS"/>
              </a:rPr>
              <a:t>41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889863"/>
            <a:ext cx="12817475" cy="1425575"/>
          </a:xfrm>
          <a:prstGeom prst="rect">
            <a:avLst/>
          </a:prstGeom>
        </p:spPr>
        <p:txBody>
          <a:bodyPr wrap="square" lIns="0" tIns="303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90"/>
              </a:spcBef>
              <a:tabLst>
                <a:tab pos="612775" algn="l"/>
              </a:tabLst>
            </a:pPr>
            <a:r>
              <a:rPr dirty="0" sz="3600" spc="-280" b="1" i="1">
                <a:solidFill>
                  <a:srgbClr val="231F20"/>
                </a:solidFill>
                <a:latin typeface="Trebuchet MS"/>
                <a:cs typeface="Trebuchet MS"/>
              </a:rPr>
              <a:t>2.	</a:t>
            </a:r>
            <a:r>
              <a:rPr dirty="0" sz="3600" spc="-145" b="1" i="1">
                <a:solidFill>
                  <a:srgbClr val="231F20"/>
                </a:solidFill>
                <a:latin typeface="Trebuchet MS"/>
                <a:cs typeface="Trebuchet MS"/>
              </a:rPr>
              <a:t>Pursue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improvements </a:t>
            </a:r>
            <a:r>
              <a:rPr dirty="0" sz="3600" spc="-32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Charlotte </a:t>
            </a:r>
            <a:r>
              <a:rPr dirty="0" sz="3600" spc="-254" b="1" i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3600" spc="-229" b="1" i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3600" spc="45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25" b="1" i="1">
                <a:solidFill>
                  <a:srgbClr val="231F20"/>
                </a:solidFill>
                <a:latin typeface="Trebuchet MS"/>
                <a:cs typeface="Trebuchet MS"/>
              </a:rPr>
              <a:t>Market.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MODEL: </a:t>
            </a:r>
            <a:r>
              <a:rPr dirty="0" sz="2400" spc="-45" b="1">
                <a:solidFill>
                  <a:srgbClr val="282781"/>
                </a:solidFill>
                <a:latin typeface="Trebuchet MS"/>
                <a:cs typeface="Trebuchet MS"/>
              </a:rPr>
              <a:t>ROCHESTER </a:t>
            </a: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PUBLIC</a:t>
            </a:r>
            <a:r>
              <a:rPr dirty="0" sz="2400" spc="-459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282781"/>
                </a:solidFill>
                <a:latin typeface="Trebuchet MS"/>
                <a:cs typeface="Trebuchet MS"/>
              </a:rPr>
              <a:t>MARKET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457200" y="2625090"/>
            <a:ext cx="6711695" cy="4639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72996" y="2625089"/>
            <a:ext cx="6400203" cy="4639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3952424" y="7873339"/>
            <a:ext cx="24828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55" b="1">
                <a:solidFill>
                  <a:srgbClr val="282781"/>
                </a:solidFill>
                <a:latin typeface="Trebuchet MS"/>
                <a:cs typeface="Trebuchet MS"/>
              </a:rPr>
              <a:t>42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55777" y="7873339"/>
            <a:ext cx="24447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40" b="1">
                <a:solidFill>
                  <a:srgbClr val="282781"/>
                </a:solidFill>
                <a:latin typeface="Trebuchet MS"/>
                <a:cs typeface="Trebuchet MS"/>
              </a:rPr>
              <a:t>44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4810760"/>
            <a:ext cx="6506845" cy="234569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Goal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refinement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public</a:t>
            </a:r>
            <a:r>
              <a:rPr dirty="0" sz="1800" spc="-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engagement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research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60" b="1">
                <a:solidFill>
                  <a:srgbClr val="231F20"/>
                </a:solidFill>
                <a:latin typeface="Trebuchet MS"/>
                <a:cs typeface="Trebuchet MS"/>
              </a:rPr>
              <a:t>Site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identification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2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analysis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Merchandising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tenant </a:t>
            </a:r>
            <a:r>
              <a:rPr dirty="0" sz="1800" spc="-185" b="1">
                <a:solidFill>
                  <a:srgbClr val="231F20"/>
                </a:solidFill>
                <a:latin typeface="Trebuchet MS"/>
                <a:cs typeface="Trebuchet MS"/>
              </a:rPr>
              <a:t>mix</a:t>
            </a:r>
            <a:r>
              <a:rPr dirty="0" sz="1800" spc="-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plan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Facility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site</a:t>
            </a:r>
            <a:r>
              <a:rPr dirty="0" sz="1800" spc="-2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design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Ownership/management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options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operating</a:t>
            </a:r>
            <a:r>
              <a:rPr dirty="0" sz="1800" spc="-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policies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Potential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infrastructure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improvements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smaller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existing</a:t>
            </a:r>
            <a:r>
              <a:rPr dirty="0" sz="1800" spc="-3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markets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181100"/>
            <a:ext cx="13649325" cy="3670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3. </a:t>
            </a:r>
            <a:r>
              <a:rPr dirty="0" sz="3600" spc="-335" b="1" i="1">
                <a:solidFill>
                  <a:srgbClr val="231F20"/>
                </a:solidFill>
                <a:latin typeface="Trebuchet MS"/>
                <a:cs typeface="Trebuchet MS"/>
              </a:rPr>
              <a:t>Explore </a:t>
            </a:r>
            <a:r>
              <a:rPr dirty="0" sz="3600" spc="-270" b="1" i="1">
                <a:solidFill>
                  <a:srgbClr val="231F20"/>
                </a:solidFill>
                <a:latin typeface="Trebuchet MS"/>
                <a:cs typeface="Trebuchet MS"/>
              </a:rPr>
              <a:t>opportunities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new </a:t>
            </a:r>
            <a:r>
              <a:rPr dirty="0" sz="3600" spc="-285" b="1" i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3600" spc="-260" b="1" i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20" b="1" i="1">
                <a:solidFill>
                  <a:srgbClr val="231F20"/>
                </a:solidFill>
                <a:latin typeface="Trebuchet MS"/>
                <a:cs typeface="Trebuchet MS"/>
              </a:rPr>
              <a:t>large-scale </a:t>
            </a:r>
            <a:r>
              <a:rPr dirty="0" sz="3600" spc="-315" b="1" i="1">
                <a:solidFill>
                  <a:srgbClr val="231F20"/>
                </a:solidFill>
                <a:latin typeface="Trebuchet MS"/>
                <a:cs typeface="Trebuchet MS"/>
              </a:rPr>
              <a:t>farmers’  </a:t>
            </a:r>
            <a:r>
              <a:rPr dirty="0" sz="3600" spc="-260" b="1" i="1">
                <a:solidFill>
                  <a:srgbClr val="231F20"/>
                </a:solidFill>
                <a:latin typeface="Trebuchet MS"/>
                <a:cs typeface="Trebuchet MS"/>
              </a:rPr>
              <a:t>markets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60"/>
              </a:spcBef>
            </a:pP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OBJECTIVE</a:t>
            </a:r>
            <a:endParaRPr sz="2400">
              <a:latin typeface="Trebuchet MS"/>
              <a:cs typeface="Trebuchet MS"/>
            </a:endParaRPr>
          </a:p>
          <a:p>
            <a:pPr marL="12700" marR="6016625">
              <a:lnSpc>
                <a:spcPct val="100000"/>
              </a:lnSpc>
              <a:spcBef>
                <a:spcPts val="900"/>
              </a:spcBef>
            </a:pPr>
            <a:r>
              <a:rPr dirty="0" sz="2400" spc="-25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2400" spc="-200" b="1">
                <a:solidFill>
                  <a:srgbClr val="231F20"/>
                </a:solidFill>
                <a:latin typeface="Trebuchet MS"/>
                <a:cs typeface="Trebuchet MS"/>
              </a:rPr>
              <a:t>explore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feasibility and </a:t>
            </a:r>
            <a:r>
              <a:rPr dirty="0" sz="2400" spc="-175" b="1">
                <a:solidFill>
                  <a:srgbClr val="231F20"/>
                </a:solidFill>
                <a:latin typeface="Trebuchet MS"/>
                <a:cs typeface="Trebuchet MS"/>
              </a:rPr>
              <a:t>create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conceptual </a:t>
            </a:r>
            <a:r>
              <a:rPr dirty="0" sz="2400" spc="-114" b="1">
                <a:solidFill>
                  <a:srgbClr val="231F20"/>
                </a:solidFill>
                <a:latin typeface="Trebuchet MS"/>
                <a:cs typeface="Trebuchet MS"/>
              </a:rPr>
              <a:t>plans 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2400" spc="-3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210" b="1">
                <a:solidFill>
                  <a:srgbClr val="231F20"/>
                </a:solidFill>
                <a:latin typeface="Trebuchet MS"/>
                <a:cs typeface="Trebuchet MS"/>
              </a:rPr>
              <a:t>new 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permanent farmers’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65" b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facilities </a:t>
            </a:r>
            <a:r>
              <a:rPr dirty="0" sz="2400" spc="-125" b="1">
                <a:solidFill>
                  <a:srgbClr val="231F20"/>
                </a:solidFill>
                <a:latin typeface="Trebuchet MS"/>
                <a:cs typeface="Trebuchet MS"/>
              </a:rPr>
              <a:t>at  accessible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locations </a:t>
            </a:r>
            <a:r>
              <a:rPr dirty="0" sz="2400" spc="-155" b="1">
                <a:solidFill>
                  <a:srgbClr val="231F20"/>
                </a:solidFill>
                <a:latin typeface="Trebuchet MS"/>
                <a:cs typeface="Trebuchet MS"/>
              </a:rPr>
              <a:t>around</a:t>
            </a:r>
            <a:r>
              <a:rPr dirty="0" sz="2400" spc="-3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65" b="1">
                <a:solidFill>
                  <a:srgbClr val="231F20"/>
                </a:solidFill>
                <a:latin typeface="Trebuchet MS"/>
                <a:cs typeface="Trebuchet MS"/>
              </a:rPr>
              <a:t>Charlotte.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282781"/>
                </a:solidFill>
                <a:latin typeface="Trebuchet MS"/>
                <a:cs typeface="Trebuchet MS"/>
              </a:rPr>
              <a:t>ACTIVITIES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pc="-120"/>
              <a:t>Initiation </a:t>
            </a:r>
            <a:r>
              <a:rPr dirty="0" spc="-110"/>
              <a:t>and </a:t>
            </a:r>
            <a:r>
              <a:rPr dirty="0" spc="-114"/>
              <a:t>leadership </a:t>
            </a:r>
            <a:r>
              <a:rPr dirty="0" spc="-80"/>
              <a:t>of </a:t>
            </a:r>
            <a:r>
              <a:rPr dirty="0" spc="-85"/>
              <a:t>this</a:t>
            </a:r>
            <a:r>
              <a:rPr dirty="0" spc="-325"/>
              <a:t> </a:t>
            </a:r>
            <a:r>
              <a:rPr dirty="0" spc="-130"/>
              <a:t>initiative</a:t>
            </a:r>
          </a:p>
          <a:p>
            <a:pPr marL="241300" marR="508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pc="-110"/>
              <a:t>Identify </a:t>
            </a:r>
            <a:r>
              <a:rPr dirty="0" spc="-135"/>
              <a:t>approximately </a:t>
            </a:r>
            <a:r>
              <a:rPr dirty="0" spc="-45"/>
              <a:t>$125K </a:t>
            </a:r>
            <a:r>
              <a:rPr dirty="0" spc="-140"/>
              <a:t>in </a:t>
            </a:r>
            <a:r>
              <a:rPr dirty="0" spc="-114"/>
              <a:t>city </a:t>
            </a:r>
            <a:r>
              <a:rPr dirty="0" spc="-105"/>
              <a:t>funding </a:t>
            </a:r>
            <a:r>
              <a:rPr dirty="0" spc="-90"/>
              <a:t>for</a:t>
            </a:r>
            <a:r>
              <a:rPr dirty="0" spc="-405"/>
              <a:t> </a:t>
            </a:r>
            <a:r>
              <a:rPr dirty="0" spc="-125"/>
              <a:t>public </a:t>
            </a:r>
            <a:r>
              <a:rPr dirty="0" spc="-135"/>
              <a:t>market </a:t>
            </a:r>
            <a:r>
              <a:rPr dirty="0" spc="-110"/>
              <a:t>feasibility and  </a:t>
            </a:r>
            <a:r>
              <a:rPr dirty="0" spc="-120"/>
              <a:t>concept</a:t>
            </a:r>
            <a:r>
              <a:rPr dirty="0" spc="-155"/>
              <a:t> development.</a:t>
            </a:r>
          </a:p>
          <a:p>
            <a:pPr>
              <a:lnSpc>
                <a:spcPct val="100000"/>
              </a:lnSpc>
              <a:buClr>
                <a:srgbClr val="231F20"/>
              </a:buClr>
              <a:buFont typeface="Trebuchet MS"/>
              <a:buChar char="•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31F20"/>
              </a:buClr>
              <a:buFont typeface="Trebuchet MS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10">
                <a:solidFill>
                  <a:srgbClr val="282781"/>
                </a:solidFill>
              </a:rPr>
              <a:t>KEY</a:t>
            </a:r>
            <a:r>
              <a:rPr dirty="0" sz="2400" spc="-204">
                <a:solidFill>
                  <a:srgbClr val="282781"/>
                </a:solidFill>
              </a:rPr>
              <a:t> </a:t>
            </a:r>
            <a:r>
              <a:rPr dirty="0" sz="2400" spc="-30">
                <a:solidFill>
                  <a:srgbClr val="282781"/>
                </a:solidFill>
              </a:rPr>
              <a:t>PARTICIPANTS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pc="-95"/>
              <a:t>Local </a:t>
            </a:r>
            <a:r>
              <a:rPr dirty="0" spc="-110"/>
              <a:t>food</a:t>
            </a:r>
            <a:r>
              <a:rPr dirty="0" spc="-210"/>
              <a:t> </a:t>
            </a:r>
            <a:r>
              <a:rPr dirty="0" spc="-100"/>
              <a:t>advocates</a:t>
            </a: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pc="-100"/>
              <a:t>Funders</a:t>
            </a: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pc="15"/>
              <a:t>CATS</a:t>
            </a: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pc="-110"/>
              <a:t>Neighborhood/community </a:t>
            </a:r>
            <a:r>
              <a:rPr dirty="0" spc="-75"/>
              <a:t>groups </a:t>
            </a:r>
            <a:r>
              <a:rPr dirty="0" spc="-120"/>
              <a:t>near </a:t>
            </a:r>
            <a:r>
              <a:rPr dirty="0" spc="-125"/>
              <a:t>potential</a:t>
            </a:r>
            <a:r>
              <a:rPr dirty="0" spc="-300"/>
              <a:t> </a:t>
            </a:r>
            <a:r>
              <a:rPr dirty="0" spc="-70"/>
              <a:t>sites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55777" y="7873339"/>
            <a:ext cx="244475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40" b="1">
                <a:solidFill>
                  <a:srgbClr val="282781"/>
                </a:solidFill>
                <a:latin typeface="Trebuchet MS"/>
                <a:cs typeface="Trebuchet MS"/>
              </a:rPr>
              <a:t>45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4500" y="1181048"/>
            <a:ext cx="13649325" cy="1864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3. </a:t>
            </a:r>
            <a:r>
              <a:rPr dirty="0" sz="3600" spc="-335" b="1" i="1">
                <a:solidFill>
                  <a:srgbClr val="231F20"/>
                </a:solidFill>
                <a:latin typeface="Trebuchet MS"/>
                <a:cs typeface="Trebuchet MS"/>
              </a:rPr>
              <a:t>Explore </a:t>
            </a:r>
            <a:r>
              <a:rPr dirty="0" sz="3600" spc="-270" b="1" i="1">
                <a:solidFill>
                  <a:srgbClr val="231F20"/>
                </a:solidFill>
                <a:latin typeface="Trebuchet MS"/>
                <a:cs typeface="Trebuchet MS"/>
              </a:rPr>
              <a:t>opportunities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new </a:t>
            </a:r>
            <a:r>
              <a:rPr dirty="0" sz="3600" spc="-285" b="1" i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3600" spc="-260" b="1" i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20" b="1" i="1">
                <a:solidFill>
                  <a:srgbClr val="231F20"/>
                </a:solidFill>
                <a:latin typeface="Trebuchet MS"/>
                <a:cs typeface="Trebuchet MS"/>
              </a:rPr>
              <a:t>large-scale </a:t>
            </a:r>
            <a:r>
              <a:rPr dirty="0" sz="3600" spc="-315" b="1" i="1">
                <a:solidFill>
                  <a:srgbClr val="231F20"/>
                </a:solidFill>
                <a:latin typeface="Trebuchet MS"/>
                <a:cs typeface="Trebuchet MS"/>
              </a:rPr>
              <a:t>farmers’  </a:t>
            </a:r>
            <a:r>
              <a:rPr dirty="0" sz="3600" spc="-260" b="1" i="1">
                <a:solidFill>
                  <a:srgbClr val="231F20"/>
                </a:solidFill>
                <a:latin typeface="Trebuchet MS"/>
                <a:cs typeface="Trebuchet MS"/>
              </a:rPr>
              <a:t>markets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60"/>
              </a:spcBef>
            </a:pPr>
            <a:r>
              <a:rPr dirty="0" sz="2400" spc="-70" b="1">
                <a:solidFill>
                  <a:srgbClr val="282781"/>
                </a:solidFill>
                <a:latin typeface="Trebuchet MS"/>
                <a:cs typeface="Trebuchet MS"/>
              </a:rPr>
              <a:t>ROLE </a:t>
            </a:r>
            <a:r>
              <a:rPr dirty="0" sz="2400" spc="-140" b="1">
                <a:solidFill>
                  <a:srgbClr val="282781"/>
                </a:solidFill>
                <a:latin typeface="Trebuchet MS"/>
                <a:cs typeface="Trebuchet MS"/>
              </a:rPr>
              <a:t>OF </a:t>
            </a: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THE</a:t>
            </a:r>
            <a:r>
              <a:rPr dirty="0" sz="2400" spc="-39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CITY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81048"/>
            <a:ext cx="13649325" cy="158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3. </a:t>
            </a:r>
            <a:r>
              <a:rPr dirty="0" sz="3600" spc="-335" b="1" i="1">
                <a:solidFill>
                  <a:srgbClr val="231F20"/>
                </a:solidFill>
                <a:latin typeface="Trebuchet MS"/>
                <a:cs typeface="Trebuchet MS"/>
              </a:rPr>
              <a:t>Explore </a:t>
            </a:r>
            <a:r>
              <a:rPr dirty="0" sz="3600" spc="-270" b="1" i="1">
                <a:solidFill>
                  <a:srgbClr val="231F20"/>
                </a:solidFill>
                <a:latin typeface="Trebuchet MS"/>
                <a:cs typeface="Trebuchet MS"/>
              </a:rPr>
              <a:t>opportunities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new </a:t>
            </a:r>
            <a:r>
              <a:rPr dirty="0" sz="3600" spc="-285" b="1" i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3600" spc="-260" b="1" i="1">
                <a:solidFill>
                  <a:srgbClr val="231F20"/>
                </a:solidFill>
                <a:latin typeface="Trebuchet MS"/>
                <a:cs typeface="Trebuchet MS"/>
              </a:rPr>
              <a:t>markets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20" b="1" i="1">
                <a:solidFill>
                  <a:srgbClr val="231F20"/>
                </a:solidFill>
                <a:latin typeface="Trebuchet MS"/>
                <a:cs typeface="Trebuchet MS"/>
              </a:rPr>
              <a:t>large-scale </a:t>
            </a:r>
            <a:r>
              <a:rPr dirty="0" sz="3600" spc="-315" b="1" i="1">
                <a:solidFill>
                  <a:srgbClr val="231F20"/>
                </a:solidFill>
                <a:latin typeface="Trebuchet MS"/>
                <a:cs typeface="Trebuchet MS"/>
              </a:rPr>
              <a:t>farmers’  </a:t>
            </a:r>
            <a:r>
              <a:rPr dirty="0" sz="3600" spc="-260" b="1" i="1">
                <a:solidFill>
                  <a:srgbClr val="231F20"/>
                </a:solidFill>
                <a:latin typeface="Trebuchet MS"/>
                <a:cs typeface="Trebuchet MS"/>
              </a:rPr>
              <a:t>markets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MODEL: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282781"/>
                </a:solidFill>
                <a:latin typeface="Trebuchet MS"/>
                <a:cs typeface="Trebuchet MS"/>
              </a:rPr>
              <a:t>GRAND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RAPIDS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35" b="1">
                <a:solidFill>
                  <a:srgbClr val="282781"/>
                </a:solidFill>
                <a:latin typeface="Trebuchet MS"/>
                <a:cs typeface="Trebuchet MS"/>
              </a:rPr>
              <a:t>DOWNTOWN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5" b="1">
                <a:solidFill>
                  <a:srgbClr val="282781"/>
                </a:solidFill>
                <a:latin typeface="Trebuchet MS"/>
                <a:cs typeface="Trebuchet MS"/>
              </a:rPr>
              <a:t>MARKET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08148" y="2444597"/>
            <a:ext cx="6952338" cy="5044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71600" y="4479176"/>
            <a:ext cx="4990084" cy="3009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4500" y="2673350"/>
            <a:ext cx="3736975" cy="157988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Development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cost: </a:t>
            </a:r>
            <a:r>
              <a:rPr dirty="0" sz="1800" spc="80" b="1">
                <a:solidFill>
                  <a:srgbClr val="231F20"/>
                </a:solidFill>
                <a:latin typeface="Trebuchet MS"/>
                <a:cs typeface="Trebuchet MS"/>
              </a:rPr>
              <a:t>$30</a:t>
            </a:r>
            <a:r>
              <a:rPr dirty="0" sz="18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million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Annual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operating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budget: 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$2.1</a:t>
            </a:r>
            <a:r>
              <a:rPr dirty="0" sz="1800" spc="-2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million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Annual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vendor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sales: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$14.6</a:t>
            </a:r>
            <a:r>
              <a:rPr dirty="0" sz="1800" spc="-2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million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0" b="1">
                <a:solidFill>
                  <a:srgbClr val="231F20"/>
                </a:solidFill>
                <a:latin typeface="Trebuchet MS"/>
                <a:cs typeface="Trebuchet MS"/>
              </a:rPr>
              <a:t>Jobs 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created: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Over</a:t>
            </a:r>
            <a:r>
              <a:rPr dirty="0" sz="1800" spc="-3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100" b="1">
                <a:solidFill>
                  <a:srgbClr val="231F20"/>
                </a:solidFill>
                <a:latin typeface="Trebuchet MS"/>
                <a:cs typeface="Trebuchet MS"/>
              </a:rPr>
              <a:t>300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81276" y="7873339"/>
            <a:ext cx="203200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10" b="1">
                <a:solidFill>
                  <a:srgbClr val="282781"/>
                </a:solidFill>
                <a:latin typeface="Trebuchet MS"/>
                <a:cs typeface="Trebuchet MS"/>
              </a:rPr>
              <a:t>47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5532120"/>
            <a:ext cx="7754620" cy="195707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Convening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regional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foodshed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task</a:t>
            </a:r>
            <a:r>
              <a:rPr dirty="0" sz="1800" spc="-4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force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summit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Maintaining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expanding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resources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entrepreneurs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Supporting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expanded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opportunities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region’s</a:t>
            </a:r>
            <a:r>
              <a:rPr dirty="0" sz="1800" spc="-3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Developing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local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procurement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policies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private</a:t>
            </a:r>
            <a:r>
              <a:rPr dirty="0" sz="1800" spc="-4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institutions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Development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regional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food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branding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initiative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231F20"/>
                </a:solidFill>
                <a:latin typeface="Trebuchet MS"/>
                <a:cs typeface="Trebuchet MS"/>
              </a:rPr>
              <a:t>-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possibly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coordination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with  </a:t>
            </a:r>
            <a:r>
              <a:rPr dirty="0" sz="1800" spc="25" b="1">
                <a:solidFill>
                  <a:srgbClr val="231F20"/>
                </a:solidFill>
                <a:latin typeface="Trebuchet MS"/>
                <a:cs typeface="Trebuchet MS"/>
              </a:rPr>
              <a:t>CFMA </a:t>
            </a:r>
            <a:r>
              <a:rPr dirty="0" sz="1800" spc="-160" b="1">
                <a:solidFill>
                  <a:srgbClr val="231F20"/>
                </a:solidFill>
                <a:latin typeface="Trebuchet MS"/>
                <a:cs typeface="Trebuchet MS"/>
              </a:rPr>
              <a:t>joint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marketing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3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branding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181100"/>
            <a:ext cx="13639800" cy="4391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90" b="1" i="1">
                <a:solidFill>
                  <a:srgbClr val="231F20"/>
                </a:solidFill>
                <a:latin typeface="Trebuchet MS"/>
                <a:cs typeface="Trebuchet MS"/>
              </a:rPr>
              <a:t>4.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Maintain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increase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production </a:t>
            </a:r>
            <a:r>
              <a:rPr dirty="0" sz="3600" spc="-290" b="1" i="1">
                <a:solidFill>
                  <a:srgbClr val="231F20"/>
                </a:solidFill>
                <a:latin typeface="Trebuchet MS"/>
                <a:cs typeface="Trebuchet MS"/>
              </a:rPr>
              <a:t>of food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600" spc="-315" b="1" i="1">
                <a:solidFill>
                  <a:srgbClr val="231F20"/>
                </a:solidFill>
                <a:latin typeface="Trebuchet MS"/>
                <a:cs typeface="Trebuchet MS"/>
              </a:rPr>
              <a:t>Charlotte’s </a:t>
            </a:r>
            <a:r>
              <a:rPr dirty="0" sz="3600" spc="-365" b="1" i="1">
                <a:solidFill>
                  <a:srgbClr val="231F20"/>
                </a:solidFill>
                <a:latin typeface="Trebuchet MS"/>
                <a:cs typeface="Trebuchet MS"/>
              </a:rPr>
              <a:t>‘foodshed’,  </a:t>
            </a:r>
            <a:r>
              <a:rPr dirty="0" sz="3600" spc="-295" b="1" i="1">
                <a:solidFill>
                  <a:srgbClr val="231F20"/>
                </a:solidFill>
                <a:latin typeface="Trebuchet MS"/>
                <a:cs typeface="Trebuchet MS"/>
              </a:rPr>
              <a:t>especially </a:t>
            </a:r>
            <a:r>
              <a:rPr dirty="0" sz="3600" spc="-345" b="1" i="1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3600" spc="-225" b="1" i="1">
                <a:solidFill>
                  <a:srgbClr val="231F20"/>
                </a:solidFill>
                <a:latin typeface="Trebuchet MS"/>
                <a:cs typeface="Trebuchet MS"/>
              </a:rPr>
              <a:t>supporting </a:t>
            </a:r>
            <a:r>
              <a:rPr dirty="0" sz="3600" spc="-270" b="1" i="1">
                <a:solidFill>
                  <a:srgbClr val="231F20"/>
                </a:solidFill>
                <a:latin typeface="Trebuchet MS"/>
                <a:cs typeface="Trebuchet MS"/>
              </a:rPr>
              <a:t>career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pathways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improved </a:t>
            </a:r>
            <a:r>
              <a:rPr dirty="0" sz="3600" spc="-305" b="1" i="1">
                <a:solidFill>
                  <a:srgbClr val="231F20"/>
                </a:solidFill>
                <a:latin typeface="Trebuchet MS"/>
                <a:cs typeface="Trebuchet MS"/>
              </a:rPr>
              <a:t>livelihoods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for 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330" b="1" i="1">
                <a:solidFill>
                  <a:srgbClr val="231F20"/>
                </a:solidFill>
                <a:latin typeface="Trebuchet MS"/>
                <a:cs typeface="Trebuchet MS"/>
              </a:rPr>
              <a:t>region’s</a:t>
            </a:r>
            <a:r>
              <a:rPr dirty="0" sz="3600" spc="-5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farmers.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OBJECTIVE</a:t>
            </a:r>
            <a:endParaRPr sz="2400">
              <a:latin typeface="Trebuchet MS"/>
              <a:cs typeface="Trebuchet MS"/>
            </a:endParaRPr>
          </a:p>
          <a:p>
            <a:pPr marL="12700" marR="5944870">
              <a:lnSpc>
                <a:spcPct val="100000"/>
              </a:lnSpc>
              <a:spcBef>
                <a:spcPts val="900"/>
              </a:spcBef>
            </a:pPr>
            <a:r>
              <a:rPr dirty="0" sz="2400" spc="-25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preserve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farming </a:t>
            </a:r>
            <a:r>
              <a:rPr dirty="0" sz="2400" spc="-18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2400" spc="-13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region </a:t>
            </a:r>
            <a:r>
              <a:rPr dirty="0" sz="2400" spc="-30" b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2400" spc="-5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400" spc="-10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viable </a:t>
            </a:r>
            <a:r>
              <a:rPr dirty="0" sz="2400" spc="-220" b="1">
                <a:solidFill>
                  <a:srgbClr val="231F20"/>
                </a:solidFill>
                <a:latin typeface="Trebuchet MS"/>
                <a:cs typeface="Trebuchet MS"/>
              </a:rPr>
              <a:t>career,  </a:t>
            </a:r>
            <a:r>
              <a:rPr dirty="0" sz="2400" spc="-190" b="1">
                <a:solidFill>
                  <a:srgbClr val="231F20"/>
                </a:solidFill>
                <a:latin typeface="Trebuchet MS"/>
                <a:cs typeface="Trebuchet MS"/>
              </a:rPr>
              <a:t>way </a:t>
            </a:r>
            <a:r>
              <a:rPr dirty="0" sz="2400" spc="-10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2400" spc="-229" b="1">
                <a:solidFill>
                  <a:srgbClr val="231F20"/>
                </a:solidFill>
                <a:latin typeface="Trebuchet MS"/>
                <a:cs typeface="Trebuchet MS"/>
              </a:rPr>
              <a:t>life,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robust </a:t>
            </a:r>
            <a:r>
              <a:rPr dirty="0" sz="2400" spc="-180" b="1">
                <a:solidFill>
                  <a:srgbClr val="231F20"/>
                </a:solidFill>
                <a:latin typeface="Trebuchet MS"/>
                <a:cs typeface="Trebuchet MS"/>
              </a:rPr>
              <a:t>economic </a:t>
            </a:r>
            <a:r>
              <a:rPr dirty="0" sz="2400" spc="-200" b="1">
                <a:solidFill>
                  <a:srgbClr val="231F20"/>
                </a:solidFill>
                <a:latin typeface="Trebuchet MS"/>
                <a:cs typeface="Trebuchet MS"/>
              </a:rPr>
              <a:t>engine,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2400" spc="-14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2400" spc="-100" b="1">
                <a:solidFill>
                  <a:srgbClr val="231F20"/>
                </a:solidFill>
                <a:latin typeface="Trebuchet MS"/>
                <a:cs typeface="Trebuchet MS"/>
              </a:rPr>
              <a:t>sustain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2400" spc="-150" b="1">
                <a:solidFill>
                  <a:srgbClr val="231F20"/>
                </a:solidFill>
                <a:latin typeface="Trebuchet MS"/>
                <a:cs typeface="Trebuchet MS"/>
              </a:rPr>
              <a:t>increase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volumes </a:t>
            </a:r>
            <a:r>
              <a:rPr dirty="0" sz="2400" spc="-10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2400" spc="-145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2400" spc="-165" b="1">
                <a:solidFill>
                  <a:srgbClr val="231F20"/>
                </a:solidFill>
                <a:latin typeface="Trebuchet MS"/>
                <a:cs typeface="Trebuchet MS"/>
              </a:rPr>
              <a:t>produced </a:t>
            </a:r>
            <a:r>
              <a:rPr dirty="0" sz="2400" spc="-18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2400" spc="-17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region </a:t>
            </a:r>
            <a:r>
              <a:rPr dirty="0" sz="2400" spc="-12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2400" spc="-90" b="1">
                <a:solidFill>
                  <a:srgbClr val="231F20"/>
                </a:solidFill>
                <a:latin typeface="Trebuchet MS"/>
                <a:cs typeface="Trebuchet MS"/>
              </a:rPr>
              <a:t>its  </a:t>
            </a:r>
            <a:r>
              <a:rPr dirty="0" sz="2400" spc="-160" b="1">
                <a:solidFill>
                  <a:srgbClr val="231F20"/>
                </a:solidFill>
                <a:latin typeface="Trebuchet MS"/>
                <a:cs typeface="Trebuchet MS"/>
              </a:rPr>
              <a:t>residents.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282781"/>
                </a:solidFill>
                <a:latin typeface="Trebuchet MS"/>
                <a:cs typeface="Trebuchet MS"/>
              </a:rPr>
              <a:t>ACTIVITIES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52559" y="2971800"/>
            <a:ext cx="5120640" cy="3947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3949072" y="7873339"/>
            <a:ext cx="251460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65" b="1">
                <a:solidFill>
                  <a:srgbClr val="282781"/>
                </a:solidFill>
                <a:latin typeface="Trebuchet MS"/>
                <a:cs typeface="Trebuchet MS"/>
              </a:rPr>
              <a:t>49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58216"/>
            <a:ext cx="8037830" cy="1174115"/>
          </a:xfrm>
          <a:prstGeom prst="rect"/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pc="-15"/>
              <a:t>OUR</a:t>
            </a:r>
            <a:r>
              <a:rPr dirty="0" spc="-305"/>
              <a:t> </a:t>
            </a:r>
            <a:r>
              <a:rPr dirty="0" spc="100"/>
              <a:t>PROCESS</a:t>
            </a: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3000" spc="-155">
                <a:solidFill>
                  <a:srgbClr val="231F20"/>
                </a:solidFill>
              </a:rPr>
              <a:t>Background </a:t>
            </a:r>
            <a:r>
              <a:rPr dirty="0" sz="3000" spc="-195">
                <a:solidFill>
                  <a:srgbClr val="231F20"/>
                </a:solidFill>
              </a:rPr>
              <a:t>Research, </a:t>
            </a:r>
            <a:r>
              <a:rPr dirty="0" sz="3000" spc="-90">
                <a:solidFill>
                  <a:srgbClr val="231F20"/>
                </a:solidFill>
              </a:rPr>
              <a:t>Data </a:t>
            </a:r>
            <a:r>
              <a:rPr dirty="0" sz="3000" spc="-160">
                <a:solidFill>
                  <a:srgbClr val="231F20"/>
                </a:solidFill>
              </a:rPr>
              <a:t>Analysis, </a:t>
            </a:r>
            <a:r>
              <a:rPr dirty="0" sz="3000" spc="-155">
                <a:solidFill>
                  <a:srgbClr val="231F20"/>
                </a:solidFill>
              </a:rPr>
              <a:t>and</a:t>
            </a:r>
            <a:r>
              <a:rPr dirty="0" sz="3000" spc="-30">
                <a:solidFill>
                  <a:srgbClr val="231F20"/>
                </a:solidFill>
              </a:rPr>
              <a:t> </a:t>
            </a:r>
            <a:r>
              <a:rPr dirty="0" sz="3000" spc="-114">
                <a:solidFill>
                  <a:srgbClr val="231F20"/>
                </a:solidFill>
              </a:rPr>
              <a:t>Mapping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711549" y="4894615"/>
            <a:ext cx="1450975" cy="32829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11125" marR="5080" indent="-99060">
              <a:lnSpc>
                <a:spcPts val="1190"/>
              </a:lnSpc>
              <a:spcBef>
                <a:spcPts val="140"/>
              </a:spcBef>
            </a:pPr>
            <a:r>
              <a:rPr dirty="0" sz="1000" spc="-60">
                <a:latin typeface="Verdana"/>
                <a:cs typeface="Verdana"/>
              </a:rPr>
              <a:t>C</a:t>
            </a:r>
            <a:r>
              <a:rPr dirty="0" sz="1000" spc="25">
                <a:latin typeface="Verdana"/>
                <a:cs typeface="Verdana"/>
              </a:rPr>
              <a:t>h</a:t>
            </a:r>
            <a:r>
              <a:rPr dirty="0" sz="1000" spc="-50">
                <a:latin typeface="Verdana"/>
                <a:cs typeface="Verdana"/>
              </a:rPr>
              <a:t>a</a:t>
            </a:r>
            <a:r>
              <a:rPr dirty="0" sz="1000" spc="-5">
                <a:latin typeface="Verdana"/>
                <a:cs typeface="Verdana"/>
              </a:rPr>
              <a:t>rlotte</a:t>
            </a:r>
            <a:r>
              <a:rPr dirty="0" sz="1000" spc="-130">
                <a:latin typeface="Verdana"/>
                <a:cs typeface="Verdana"/>
              </a:rPr>
              <a:t>-</a:t>
            </a:r>
            <a:r>
              <a:rPr dirty="0" sz="1000" spc="75">
                <a:latin typeface="Verdana"/>
                <a:cs typeface="Verdana"/>
              </a:rPr>
              <a:t>M</a:t>
            </a:r>
            <a:r>
              <a:rPr dirty="0" sz="1000" spc="-10">
                <a:latin typeface="Verdana"/>
                <a:cs typeface="Verdana"/>
              </a:rPr>
              <a:t>eckl</a:t>
            </a:r>
            <a:r>
              <a:rPr dirty="0" sz="1000">
                <a:latin typeface="Verdana"/>
                <a:cs typeface="Verdana"/>
              </a:rPr>
              <a:t>enbur</a:t>
            </a:r>
            <a:r>
              <a:rPr dirty="0" sz="1000" spc="-70">
                <a:latin typeface="Verdana"/>
                <a:cs typeface="Verdana"/>
              </a:rPr>
              <a:t>g  </a:t>
            </a:r>
            <a:r>
              <a:rPr dirty="0" sz="1000" spc="-5">
                <a:latin typeface="Verdana"/>
                <a:cs typeface="Verdana"/>
              </a:rPr>
              <a:t>Food </a:t>
            </a:r>
            <a:r>
              <a:rPr dirty="0" sz="1000" spc="0">
                <a:latin typeface="Verdana"/>
                <a:cs typeface="Verdana"/>
              </a:rPr>
              <a:t>Policy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0">
                <a:latin typeface="Verdana"/>
                <a:cs typeface="Verdana"/>
              </a:rPr>
              <a:t>Council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2287" y="5578301"/>
            <a:ext cx="2470785" cy="84328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dirty="0" sz="1500" spc="-15">
                <a:latin typeface="Verdana"/>
                <a:cs typeface="Verdana"/>
              </a:rPr>
              <a:t>VICTOR </a:t>
            </a:r>
            <a:r>
              <a:rPr dirty="0" sz="1500" spc="-10">
                <a:latin typeface="Verdana"/>
                <a:cs typeface="Verdana"/>
              </a:rPr>
              <a:t>ROMANO,</a:t>
            </a:r>
            <a:r>
              <a:rPr dirty="0" sz="1500" spc="-125">
                <a:latin typeface="Verdana"/>
                <a:cs typeface="Verdana"/>
              </a:rPr>
              <a:t> </a:t>
            </a:r>
            <a:r>
              <a:rPr dirty="0" sz="1500">
                <a:latin typeface="Verdana"/>
                <a:cs typeface="Verdana"/>
              </a:rPr>
              <a:t>EdD</a:t>
            </a:r>
            <a:endParaRPr sz="15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dirty="0" sz="800" spc="-10">
                <a:latin typeface="Century Gothic"/>
                <a:cs typeface="Century Gothic"/>
              </a:rPr>
              <a:t>JOHNSON </a:t>
            </a:r>
            <a:r>
              <a:rPr dirty="0" sz="800" spc="-5">
                <a:latin typeface="Century Gothic"/>
                <a:cs typeface="Century Gothic"/>
              </a:rPr>
              <a:t>C. SMITH</a:t>
            </a:r>
            <a:r>
              <a:rPr dirty="0" sz="800" spc="15">
                <a:latin typeface="Century Gothic"/>
                <a:cs typeface="Century Gothic"/>
              </a:rPr>
              <a:t> </a:t>
            </a:r>
            <a:r>
              <a:rPr dirty="0" sz="800" spc="-5">
                <a:latin typeface="Century Gothic"/>
                <a:cs typeface="Century Gothic"/>
              </a:rPr>
              <a:t>UNIVERSITY</a:t>
            </a:r>
            <a:endParaRPr sz="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dirty="0" sz="1500" spc="65">
                <a:latin typeface="Verdana"/>
                <a:cs typeface="Verdana"/>
              </a:rPr>
              <a:t>KATHERINE </a:t>
            </a:r>
            <a:r>
              <a:rPr dirty="0" sz="1500" spc="-25">
                <a:latin typeface="Verdana"/>
                <a:cs typeface="Verdana"/>
              </a:rPr>
              <a:t>METZO,</a:t>
            </a:r>
            <a:r>
              <a:rPr dirty="0" sz="1500" spc="-245">
                <a:latin typeface="Verdana"/>
                <a:cs typeface="Verdana"/>
              </a:rPr>
              <a:t> </a:t>
            </a:r>
            <a:r>
              <a:rPr dirty="0" sz="1500" spc="10">
                <a:latin typeface="Verdana"/>
                <a:cs typeface="Verdana"/>
              </a:rPr>
              <a:t>PhD</a:t>
            </a:r>
            <a:endParaRPr sz="15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800" spc="-5">
                <a:latin typeface="Century Gothic"/>
                <a:cs typeface="Century Gothic"/>
              </a:rPr>
              <a:t>ELEMENTAL </a:t>
            </a:r>
            <a:r>
              <a:rPr dirty="0" sz="800" spc="-10">
                <a:latin typeface="Century Gothic"/>
                <a:cs typeface="Century Gothic"/>
              </a:rPr>
              <a:t>RESEARCH &amp;</a:t>
            </a:r>
            <a:r>
              <a:rPr dirty="0" sz="800" spc="30">
                <a:latin typeface="Century Gothic"/>
                <a:cs typeface="Century Gothic"/>
              </a:rPr>
              <a:t> </a:t>
            </a:r>
            <a:r>
              <a:rPr dirty="0" sz="800" spc="-10">
                <a:latin typeface="Century Gothic"/>
                <a:cs typeface="Century Gothic"/>
              </a:rPr>
              <a:t>CONSULTING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92067" y="2564273"/>
            <a:ext cx="2094573" cy="2094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96992" y="3607650"/>
            <a:ext cx="1380759" cy="2266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85013" y="3611424"/>
            <a:ext cx="2767696" cy="2259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74920" y="2732227"/>
            <a:ext cx="4401185" cy="890269"/>
          </a:xfrm>
          <a:custGeom>
            <a:avLst/>
            <a:gdLst/>
            <a:ahLst/>
            <a:cxnLst/>
            <a:rect l="l" t="t" r="r" b="b"/>
            <a:pathLst>
              <a:path w="4401184" h="890270">
                <a:moveTo>
                  <a:pt x="0" y="889927"/>
                </a:moveTo>
                <a:lnTo>
                  <a:pt x="4400931" y="889927"/>
                </a:lnTo>
                <a:lnTo>
                  <a:pt x="4400931" y="0"/>
                </a:lnTo>
                <a:lnTo>
                  <a:pt x="0" y="0"/>
                </a:lnTo>
                <a:lnTo>
                  <a:pt x="0" y="889927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74920" y="2732227"/>
            <a:ext cx="4401185" cy="890269"/>
          </a:xfrm>
          <a:custGeom>
            <a:avLst/>
            <a:gdLst/>
            <a:ahLst/>
            <a:cxnLst/>
            <a:rect l="l" t="t" r="r" b="b"/>
            <a:pathLst>
              <a:path w="4401184" h="890270">
                <a:moveTo>
                  <a:pt x="0" y="889925"/>
                </a:moveTo>
                <a:lnTo>
                  <a:pt x="4400927" y="889925"/>
                </a:lnTo>
                <a:lnTo>
                  <a:pt x="4400927" y="0"/>
                </a:lnTo>
              </a:path>
            </a:pathLst>
          </a:custGeom>
          <a:ln w="1223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304336" y="5706661"/>
            <a:ext cx="1133048" cy="328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074920" y="3023545"/>
            <a:ext cx="439483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27000">
              <a:lnSpc>
                <a:spcPts val="1620"/>
              </a:lnSpc>
              <a:spcBef>
                <a:spcPts val="100"/>
              </a:spcBef>
            </a:pPr>
            <a:r>
              <a:rPr dirty="0" sz="1350" spc="-5" b="1">
                <a:solidFill>
                  <a:srgbClr val="DCE6F1"/>
                </a:solidFill>
                <a:latin typeface="Calibri"/>
                <a:cs typeface="Calibri"/>
              </a:rPr>
              <a:t>OUR </a:t>
            </a:r>
            <a:r>
              <a:rPr dirty="0" sz="1350" spc="-10" b="1">
                <a:solidFill>
                  <a:srgbClr val="DCE6F1"/>
                </a:solidFill>
                <a:latin typeface="Calibri"/>
                <a:cs typeface="Calibri"/>
              </a:rPr>
              <a:t>LOCAL </a:t>
            </a:r>
            <a:r>
              <a:rPr dirty="0" sz="1350" spc="-5" b="1">
                <a:solidFill>
                  <a:srgbClr val="DCE6F1"/>
                </a:solidFill>
                <a:latin typeface="Calibri"/>
                <a:cs typeface="Calibri"/>
              </a:rPr>
              <a:t>FOOD</a:t>
            </a:r>
            <a:r>
              <a:rPr dirty="0" sz="1350" spc="-75" b="1">
                <a:solidFill>
                  <a:srgbClr val="DCE6F1"/>
                </a:solidFill>
                <a:latin typeface="Calibri"/>
                <a:cs typeface="Calibri"/>
              </a:rPr>
              <a:t> </a:t>
            </a:r>
            <a:r>
              <a:rPr dirty="0" sz="1350" spc="-15" b="1">
                <a:solidFill>
                  <a:srgbClr val="DCE6F1"/>
                </a:solidFill>
                <a:latin typeface="Calibri"/>
                <a:cs typeface="Calibri"/>
              </a:rPr>
              <a:t>SYSTEM</a:t>
            </a:r>
            <a:endParaRPr sz="1350">
              <a:latin typeface="Calibri"/>
              <a:cs typeface="Calibri"/>
            </a:endParaRPr>
          </a:p>
          <a:p>
            <a:pPr algn="r" marR="127635">
              <a:lnSpc>
                <a:spcPct val="100000"/>
              </a:lnSpc>
            </a:pPr>
            <a:r>
              <a:rPr dirty="0" sz="1350" spc="-55" b="1">
                <a:solidFill>
                  <a:srgbClr val="DCE6F1"/>
                </a:solidFill>
                <a:latin typeface="Calibri"/>
                <a:cs typeface="Calibri"/>
              </a:rPr>
              <a:t>AT </a:t>
            </a:r>
            <a:r>
              <a:rPr dirty="0" sz="1350" b="1">
                <a:solidFill>
                  <a:srgbClr val="DCE6F1"/>
                </a:solidFill>
                <a:latin typeface="Calibri"/>
                <a:cs typeface="Calibri"/>
              </a:rPr>
              <a:t>A</a:t>
            </a:r>
            <a:r>
              <a:rPr dirty="0" sz="1350" spc="-15" b="1">
                <a:solidFill>
                  <a:srgbClr val="DCE6F1"/>
                </a:solidFill>
                <a:latin typeface="Calibri"/>
                <a:cs typeface="Calibri"/>
              </a:rPr>
              <a:t> </a:t>
            </a:r>
            <a:r>
              <a:rPr dirty="0" sz="1350" spc="-5" b="1">
                <a:solidFill>
                  <a:srgbClr val="DCE6F1"/>
                </a:solidFill>
                <a:latin typeface="Calibri"/>
                <a:cs typeface="Calibri"/>
              </a:rPr>
              <a:t>GLANCE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98146" y="2766540"/>
            <a:ext cx="1481861" cy="821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620400" y="2436088"/>
            <a:ext cx="3251200" cy="42074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620400" y="4486706"/>
            <a:ext cx="3251200" cy="617855"/>
          </a:xfrm>
          <a:prstGeom prst="rect">
            <a:avLst/>
          </a:prstGeom>
          <a:solidFill>
            <a:srgbClr val="354858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50">
              <a:latin typeface="Times New Roman"/>
              <a:cs typeface="Times New Roman"/>
            </a:endParaRPr>
          </a:p>
          <a:p>
            <a:pPr marL="217804">
              <a:lnSpc>
                <a:spcPct val="100000"/>
              </a:lnSpc>
              <a:spcBef>
                <a:spcPts val="5"/>
              </a:spcBef>
            </a:pPr>
            <a:r>
              <a:rPr dirty="0" sz="400" spc="50">
                <a:solidFill>
                  <a:srgbClr val="FFFFFF"/>
                </a:solidFill>
                <a:latin typeface="Chaparral Pro"/>
                <a:cs typeface="Chaparral Pro"/>
              </a:rPr>
              <a:t>CENTER </a:t>
            </a:r>
            <a:r>
              <a:rPr dirty="0" sz="400" spc="10" i="1">
                <a:solidFill>
                  <a:srgbClr val="FFFFFF"/>
                </a:solidFill>
                <a:latin typeface="Chaparral Pro"/>
                <a:cs typeface="Chaparral Pro"/>
              </a:rPr>
              <a:t>for </a:t>
            </a:r>
            <a:r>
              <a:rPr dirty="0" sz="400" spc="35">
                <a:solidFill>
                  <a:srgbClr val="FFFFFF"/>
                </a:solidFill>
                <a:latin typeface="Chaparral Pro"/>
                <a:cs typeface="Chaparral Pro"/>
              </a:rPr>
              <a:t>EN </a:t>
            </a:r>
            <a:r>
              <a:rPr dirty="0" sz="400" spc="15">
                <a:solidFill>
                  <a:srgbClr val="FFFFFF"/>
                </a:solidFill>
                <a:latin typeface="Chaparral Pro"/>
                <a:cs typeface="Chaparral Pro"/>
              </a:rPr>
              <a:t>V </a:t>
            </a:r>
            <a:r>
              <a:rPr dirty="0" sz="400" spc="50">
                <a:solidFill>
                  <a:srgbClr val="FFFFFF"/>
                </a:solidFill>
                <a:latin typeface="Chaparral Pro"/>
                <a:cs typeface="Chaparral Pro"/>
              </a:rPr>
              <a:t>IRONMENTA </a:t>
            </a:r>
            <a:r>
              <a:rPr dirty="0" sz="400" spc="10">
                <a:solidFill>
                  <a:srgbClr val="FFFFFF"/>
                </a:solidFill>
                <a:latin typeface="Chaparral Pro"/>
                <a:cs typeface="Chaparral Pro"/>
              </a:rPr>
              <a:t>L </a:t>
            </a:r>
            <a:r>
              <a:rPr dirty="0" sz="400" spc="25">
                <a:solidFill>
                  <a:srgbClr val="FFFFFF"/>
                </a:solidFill>
                <a:latin typeface="Chaparral Pro"/>
                <a:cs typeface="Chaparral Pro"/>
              </a:rPr>
              <a:t>FA </a:t>
            </a:r>
            <a:r>
              <a:rPr dirty="0" sz="400" spc="15">
                <a:solidFill>
                  <a:srgbClr val="FFFFFF"/>
                </a:solidFill>
                <a:latin typeface="Chaparral Pro"/>
                <a:cs typeface="Chaparral Pro"/>
              </a:rPr>
              <a:t>R </a:t>
            </a:r>
            <a:r>
              <a:rPr dirty="0" sz="400" spc="50">
                <a:solidFill>
                  <a:srgbClr val="FFFFFF"/>
                </a:solidFill>
                <a:latin typeface="Chaparral Pro"/>
                <a:cs typeface="Chaparral Pro"/>
              </a:rPr>
              <a:t>MING</a:t>
            </a:r>
            <a:r>
              <a:rPr dirty="0" sz="400" spc="-5">
                <a:solidFill>
                  <a:srgbClr val="FFFFFF"/>
                </a:solidFill>
                <a:latin typeface="Chaparral Pro"/>
                <a:cs typeface="Chaparral Pro"/>
              </a:rPr>
              <a:t> </a:t>
            </a:r>
            <a:r>
              <a:rPr dirty="0" sz="400" spc="50">
                <a:solidFill>
                  <a:srgbClr val="FFFFFF"/>
                </a:solidFill>
                <a:latin typeface="Chaparral Pro"/>
                <a:cs typeface="Chaparral Pro"/>
              </a:rPr>
              <a:t>SYSTEMS</a:t>
            </a:r>
            <a:endParaRPr sz="400">
              <a:latin typeface="Chaparral Pro"/>
              <a:cs typeface="Chaparral Pro"/>
            </a:endParaRPr>
          </a:p>
          <a:p>
            <a:pPr marL="217804">
              <a:lnSpc>
                <a:spcPct val="100000"/>
              </a:lnSpc>
              <a:spcBef>
                <a:spcPts val="5"/>
              </a:spcBef>
            </a:pPr>
            <a:r>
              <a:rPr dirty="0" sz="1050" spc="30" b="1">
                <a:solidFill>
                  <a:srgbClr val="FFFFFF"/>
                </a:solidFill>
                <a:latin typeface="Chaparral Pro SmBd"/>
                <a:cs typeface="Chaparral Pro SmBd"/>
              </a:rPr>
              <a:t>Cabarrus </a:t>
            </a:r>
            <a:r>
              <a:rPr dirty="0" sz="1050" spc="25" b="1">
                <a:solidFill>
                  <a:srgbClr val="FFFFFF"/>
                </a:solidFill>
                <a:latin typeface="Chaparral Pro SmBd"/>
                <a:cs typeface="Chaparral Pro SmBd"/>
              </a:rPr>
              <a:t>County </a:t>
            </a:r>
            <a:r>
              <a:rPr dirty="0" sz="1050" spc="15" b="1">
                <a:solidFill>
                  <a:srgbClr val="FFFFFF"/>
                </a:solidFill>
                <a:latin typeface="Chaparral Pro SmBd"/>
                <a:cs typeface="Chaparral Pro SmBd"/>
              </a:rPr>
              <a:t>Food </a:t>
            </a:r>
            <a:r>
              <a:rPr dirty="0" sz="1050" spc="25" b="1">
                <a:solidFill>
                  <a:srgbClr val="FFFFFF"/>
                </a:solidFill>
                <a:latin typeface="Chaparral Pro SmBd"/>
                <a:cs typeface="Chaparral Pro SmBd"/>
              </a:rPr>
              <a:t>System</a:t>
            </a:r>
            <a:r>
              <a:rPr dirty="0" sz="1050" spc="135" b="1">
                <a:solidFill>
                  <a:srgbClr val="FFFFFF"/>
                </a:solidFill>
                <a:latin typeface="Chaparral Pro SmBd"/>
                <a:cs typeface="Chaparral Pro SmBd"/>
              </a:rPr>
              <a:t> </a:t>
            </a:r>
            <a:r>
              <a:rPr dirty="0" sz="1050" spc="25" b="1">
                <a:solidFill>
                  <a:srgbClr val="FFFFFF"/>
                </a:solidFill>
                <a:latin typeface="Chaparral Pro SmBd"/>
                <a:cs typeface="Chaparral Pro SmBd"/>
              </a:rPr>
              <a:t>Assessment</a:t>
            </a:r>
            <a:endParaRPr sz="1050">
              <a:latin typeface="Chaparral Pro SmBd"/>
              <a:cs typeface="Chaparral Pro SmBd"/>
            </a:endParaRPr>
          </a:p>
          <a:p>
            <a:pPr marL="217804">
              <a:lnSpc>
                <a:spcPct val="100000"/>
              </a:lnSpc>
              <a:spcBef>
                <a:spcPts val="220"/>
              </a:spcBef>
            </a:pPr>
            <a:r>
              <a:rPr dirty="0" sz="500" spc="5" i="1">
                <a:solidFill>
                  <a:srgbClr val="FFFFFF"/>
                </a:solidFill>
                <a:latin typeface="Chaparral Pro"/>
                <a:cs typeface="Chaparral Pro"/>
              </a:rPr>
              <a:t>Sidney </a:t>
            </a:r>
            <a:r>
              <a:rPr dirty="0" sz="500" spc="0" i="1">
                <a:solidFill>
                  <a:srgbClr val="FFFFFF"/>
                </a:solidFill>
                <a:latin typeface="Chaparral Pro"/>
                <a:cs typeface="Chaparral Pro"/>
              </a:rPr>
              <a:t>Cruze and Jennifer</a:t>
            </a:r>
            <a:r>
              <a:rPr dirty="0" sz="500" spc="100" i="1">
                <a:solidFill>
                  <a:srgbClr val="FFFFFF"/>
                </a:solidFill>
                <a:latin typeface="Chaparral Pro"/>
                <a:cs typeface="Chaparral Pro"/>
              </a:rPr>
              <a:t> </a:t>
            </a:r>
            <a:r>
              <a:rPr dirty="0" sz="500" spc="5" i="1">
                <a:solidFill>
                  <a:srgbClr val="FFFFFF"/>
                </a:solidFill>
                <a:latin typeface="Chaparral Pro"/>
                <a:cs typeface="Chaparral Pro"/>
              </a:rPr>
              <a:t>Curtis</a:t>
            </a:r>
            <a:endParaRPr sz="500">
              <a:latin typeface="Chaparral Pro"/>
              <a:cs typeface="Chaparral Pro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8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43103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RECOMMENDATIONS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9052559" y="2971800"/>
            <a:ext cx="5120640" cy="3947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1181048"/>
            <a:ext cx="13639800" cy="2221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90" b="1" i="1">
                <a:solidFill>
                  <a:srgbClr val="231F20"/>
                </a:solidFill>
                <a:latin typeface="Trebuchet MS"/>
                <a:cs typeface="Trebuchet MS"/>
              </a:rPr>
              <a:t>4.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Maintain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240" b="1" i="1">
                <a:solidFill>
                  <a:srgbClr val="231F20"/>
                </a:solidFill>
                <a:latin typeface="Trebuchet MS"/>
                <a:cs typeface="Trebuchet MS"/>
              </a:rPr>
              <a:t>increase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production </a:t>
            </a:r>
            <a:r>
              <a:rPr dirty="0" sz="3600" spc="-290" b="1" i="1">
                <a:solidFill>
                  <a:srgbClr val="231F20"/>
                </a:solidFill>
                <a:latin typeface="Trebuchet MS"/>
                <a:cs typeface="Trebuchet MS"/>
              </a:rPr>
              <a:t>of food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3600" spc="-315" b="1" i="1">
                <a:solidFill>
                  <a:srgbClr val="231F20"/>
                </a:solidFill>
                <a:latin typeface="Trebuchet MS"/>
                <a:cs typeface="Trebuchet MS"/>
              </a:rPr>
              <a:t>Charlotte’s </a:t>
            </a:r>
            <a:r>
              <a:rPr dirty="0" sz="3600" spc="-365" b="1" i="1">
                <a:solidFill>
                  <a:srgbClr val="231F20"/>
                </a:solidFill>
                <a:latin typeface="Trebuchet MS"/>
                <a:cs typeface="Trebuchet MS"/>
              </a:rPr>
              <a:t>‘foodshed’,  </a:t>
            </a:r>
            <a:r>
              <a:rPr dirty="0" sz="3600" spc="-295" b="1" i="1">
                <a:solidFill>
                  <a:srgbClr val="231F20"/>
                </a:solidFill>
                <a:latin typeface="Trebuchet MS"/>
                <a:cs typeface="Trebuchet MS"/>
              </a:rPr>
              <a:t>especially </a:t>
            </a:r>
            <a:r>
              <a:rPr dirty="0" sz="3600" spc="-345" b="1" i="1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3600" spc="-225" b="1" i="1">
                <a:solidFill>
                  <a:srgbClr val="231F20"/>
                </a:solidFill>
                <a:latin typeface="Trebuchet MS"/>
                <a:cs typeface="Trebuchet MS"/>
              </a:rPr>
              <a:t>supporting </a:t>
            </a:r>
            <a:r>
              <a:rPr dirty="0" sz="3600" spc="-270" b="1" i="1">
                <a:solidFill>
                  <a:srgbClr val="231F20"/>
                </a:solidFill>
                <a:latin typeface="Trebuchet MS"/>
                <a:cs typeface="Trebuchet MS"/>
              </a:rPr>
              <a:t>career </a:t>
            </a:r>
            <a:r>
              <a:rPr dirty="0" sz="3600" spc="-265" b="1" i="1">
                <a:solidFill>
                  <a:srgbClr val="231F20"/>
                </a:solidFill>
                <a:latin typeface="Trebuchet MS"/>
                <a:cs typeface="Trebuchet MS"/>
              </a:rPr>
              <a:t>pathways </a:t>
            </a:r>
            <a:r>
              <a:rPr dirty="0" sz="3600" spc="-23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improved </a:t>
            </a:r>
            <a:r>
              <a:rPr dirty="0" sz="3600" spc="-305" b="1" i="1">
                <a:solidFill>
                  <a:srgbClr val="231F20"/>
                </a:solidFill>
                <a:latin typeface="Trebuchet MS"/>
                <a:cs typeface="Trebuchet MS"/>
              </a:rPr>
              <a:t>livelihoods </a:t>
            </a:r>
            <a:r>
              <a:rPr dirty="0" sz="3600" spc="-320" b="1" i="1">
                <a:solidFill>
                  <a:srgbClr val="231F20"/>
                </a:solidFill>
                <a:latin typeface="Trebuchet MS"/>
                <a:cs typeface="Trebuchet MS"/>
              </a:rPr>
              <a:t>for  </a:t>
            </a:r>
            <a:r>
              <a:rPr dirty="0" sz="3600" spc="-27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3600" spc="-330" b="1" i="1">
                <a:solidFill>
                  <a:srgbClr val="231F20"/>
                </a:solidFill>
                <a:latin typeface="Trebuchet MS"/>
                <a:cs typeface="Trebuchet MS"/>
              </a:rPr>
              <a:t>region’s</a:t>
            </a:r>
            <a:r>
              <a:rPr dirty="0" sz="3600" spc="-5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600" spc="-300" b="1" i="1">
                <a:solidFill>
                  <a:srgbClr val="231F20"/>
                </a:solidFill>
                <a:latin typeface="Trebuchet MS"/>
                <a:cs typeface="Trebuchet MS"/>
              </a:rPr>
              <a:t>farmers.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2400" spc="-70" b="1">
                <a:solidFill>
                  <a:srgbClr val="282781"/>
                </a:solidFill>
                <a:latin typeface="Trebuchet MS"/>
                <a:cs typeface="Trebuchet MS"/>
              </a:rPr>
              <a:t>ROLE </a:t>
            </a:r>
            <a:r>
              <a:rPr dirty="0" sz="2400" spc="-140" b="1">
                <a:solidFill>
                  <a:srgbClr val="282781"/>
                </a:solidFill>
                <a:latin typeface="Trebuchet MS"/>
                <a:cs typeface="Trebuchet MS"/>
              </a:rPr>
              <a:t>OF </a:t>
            </a:r>
            <a:r>
              <a:rPr dirty="0" sz="2400" spc="-100" b="1">
                <a:solidFill>
                  <a:srgbClr val="282781"/>
                </a:solidFill>
                <a:latin typeface="Trebuchet MS"/>
                <a:cs typeface="Trebuchet MS"/>
              </a:rPr>
              <a:t>THE</a:t>
            </a:r>
            <a:r>
              <a:rPr dirty="0" sz="2400" spc="-39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282781"/>
                </a:solidFill>
                <a:latin typeface="Trebuchet MS"/>
                <a:cs typeface="Trebuchet MS"/>
              </a:rPr>
              <a:t>CITY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49072" y="7873339"/>
            <a:ext cx="251460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1200" spc="65" b="1">
                <a:solidFill>
                  <a:srgbClr val="282781"/>
                </a:solidFill>
                <a:latin typeface="Trebuchet MS"/>
                <a:cs typeface="Trebuchet MS"/>
              </a:rPr>
              <a:t>50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3475735"/>
            <a:ext cx="7777480" cy="39801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Partner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Centralina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Council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Governments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others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initiate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convening 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65" b="1">
                <a:solidFill>
                  <a:srgbClr val="231F20"/>
                </a:solidFill>
                <a:latin typeface="Trebuchet MS"/>
                <a:cs typeface="Trebuchet MS"/>
              </a:rPr>
              <a:t>key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foodshed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stakeholders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regional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foodshed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task</a:t>
            </a:r>
            <a:r>
              <a:rPr dirty="0" sz="1800" spc="-150" b="1">
                <a:solidFill>
                  <a:srgbClr val="231F20"/>
                </a:solidFill>
                <a:latin typeface="Trebuchet MS"/>
                <a:cs typeface="Trebuchet MS"/>
              </a:rPr>
              <a:t> force.</a:t>
            </a:r>
            <a:endParaRPr sz="1800">
              <a:latin typeface="Trebuchet MS"/>
              <a:cs typeface="Trebuchet MS"/>
            </a:endParaRPr>
          </a:p>
          <a:p>
            <a:pPr marL="241300" marR="32384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Seek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city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funding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partially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support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231F20"/>
                </a:solidFill>
                <a:latin typeface="Trebuchet MS"/>
                <a:cs typeface="Trebuchet MS"/>
              </a:rPr>
              <a:t>task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force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231F20"/>
                </a:solidFill>
                <a:latin typeface="Trebuchet MS"/>
                <a:cs typeface="Trebuchet MS"/>
              </a:rPr>
              <a:t>first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Regional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Foodshed 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Summit,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leveraging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robust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additional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support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diverse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partners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Work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with 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800" spc="-140" b="1">
                <a:solidFill>
                  <a:srgbClr val="231F20"/>
                </a:solidFill>
                <a:latin typeface="Trebuchet MS"/>
                <a:cs typeface="Trebuchet MS"/>
              </a:rPr>
              <a:t>convene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City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00" b="1">
                <a:solidFill>
                  <a:srgbClr val="231F20"/>
                </a:solidFill>
                <a:latin typeface="Trebuchet MS"/>
                <a:cs typeface="Trebuchet MS"/>
              </a:rPr>
              <a:t>County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workforce</a:t>
            </a:r>
            <a:r>
              <a:rPr dirty="0" sz="1800" spc="-4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programs.</a:t>
            </a:r>
            <a:endParaRPr sz="1800">
              <a:latin typeface="Trebuchet MS"/>
              <a:cs typeface="Trebuchet MS"/>
            </a:endParaRPr>
          </a:p>
          <a:p>
            <a:pPr marL="241300" marR="191135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Identify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opportunities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increased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231F20"/>
                </a:solidFill>
                <a:latin typeface="Trebuchet MS"/>
                <a:cs typeface="Trebuchet MS"/>
              </a:rPr>
              <a:t>procurement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locally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grown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foods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1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city  </a:t>
            </a:r>
            <a:r>
              <a:rPr dirty="0" sz="1800" spc="-95" b="1">
                <a:solidFill>
                  <a:srgbClr val="231F20"/>
                </a:solidFill>
                <a:latin typeface="Trebuchet MS"/>
                <a:cs typeface="Trebuchet MS"/>
              </a:rPr>
              <a:t>agencies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800" spc="-125" b="1">
                <a:solidFill>
                  <a:srgbClr val="231F20"/>
                </a:solidFill>
                <a:latin typeface="Trebuchet MS"/>
                <a:cs typeface="Trebuchet MS"/>
              </a:rPr>
              <a:t>public</a:t>
            </a:r>
            <a:r>
              <a:rPr dirty="0" sz="1800" spc="-2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institutions.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dirty="0" sz="2400" spc="10" b="1">
                <a:solidFill>
                  <a:srgbClr val="282781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2400" spc="-30" b="1">
                <a:solidFill>
                  <a:srgbClr val="282781"/>
                </a:solidFill>
                <a:latin typeface="Trebuchet MS"/>
                <a:cs typeface="Trebuchet MS"/>
              </a:rPr>
              <a:t>PARTICIPANTS</a:t>
            </a:r>
            <a:endParaRPr sz="24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Centralina Council </a:t>
            </a:r>
            <a:r>
              <a:rPr dirty="0" sz="1800" spc="-8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800" spc="-105" b="1">
                <a:solidFill>
                  <a:srgbClr val="231F20"/>
                </a:solidFill>
                <a:latin typeface="Trebuchet MS"/>
                <a:cs typeface="Trebuchet MS"/>
              </a:rPr>
              <a:t>Governments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and governments </a:t>
            </a:r>
            <a:r>
              <a:rPr dirty="0" sz="1800" spc="-60" b="1">
                <a:solidFill>
                  <a:srgbClr val="231F20"/>
                </a:solidFill>
                <a:latin typeface="Trebuchet MS"/>
                <a:cs typeface="Trebuchet MS"/>
              </a:rPr>
              <a:t>across</a:t>
            </a:r>
            <a:r>
              <a:rPr dirty="0" sz="1800" spc="-4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800" spc="-120" b="1">
                <a:solidFill>
                  <a:srgbClr val="231F20"/>
                </a:solidFill>
                <a:latin typeface="Trebuchet MS"/>
                <a:cs typeface="Trebuchet MS"/>
              </a:rPr>
              <a:t>region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Farm-oriented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231F20"/>
                </a:solidFill>
                <a:latin typeface="Trebuchet MS"/>
                <a:cs typeface="Trebuchet MS"/>
              </a:rPr>
              <a:t>non-profits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Health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231F20"/>
                </a:solidFill>
                <a:latin typeface="Trebuchet MS"/>
                <a:cs typeface="Trebuchet MS"/>
              </a:rPr>
              <a:t>organizations</a:t>
            </a:r>
            <a:endParaRPr sz="1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65" b="1">
                <a:solidFill>
                  <a:srgbClr val="231F20"/>
                </a:solidFill>
                <a:latin typeface="Trebuchet MS"/>
                <a:cs typeface="Trebuchet MS"/>
              </a:rPr>
              <a:t>Many</a:t>
            </a:r>
            <a:r>
              <a:rPr dirty="0" sz="1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231F20"/>
                </a:solidFill>
                <a:latin typeface="Trebuchet MS"/>
                <a:cs typeface="Trebuchet MS"/>
              </a:rPr>
              <a:t>others!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2" y="7912098"/>
            <a:ext cx="1306248" cy="158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6265" y="7781290"/>
            <a:ext cx="13665200" cy="0"/>
          </a:xfrm>
          <a:custGeom>
            <a:avLst/>
            <a:gdLst/>
            <a:ahLst/>
            <a:cxnLst/>
            <a:rect l="l" t="t" r="r" b="b"/>
            <a:pathLst>
              <a:path w="13665200" h="0">
                <a:moveTo>
                  <a:pt x="1366516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1668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3550" y="77812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3662171"/>
            <a:ext cx="14630400" cy="905510"/>
          </a:xfrm>
          <a:custGeom>
            <a:avLst/>
            <a:gdLst/>
            <a:ahLst/>
            <a:cxnLst/>
            <a:rect l="l" t="t" r="r" b="b"/>
            <a:pathLst>
              <a:path w="14630400" h="905510">
                <a:moveTo>
                  <a:pt x="0" y="905255"/>
                </a:moveTo>
                <a:lnTo>
                  <a:pt x="14630400" y="905255"/>
                </a:lnTo>
                <a:lnTo>
                  <a:pt x="14630400" y="0"/>
                </a:lnTo>
                <a:lnTo>
                  <a:pt x="0" y="0"/>
                </a:lnTo>
                <a:lnTo>
                  <a:pt x="0" y="905255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34276" y="3814064"/>
            <a:ext cx="61620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75"/>
              <a:t>DISCUSSION </a:t>
            </a:r>
            <a:r>
              <a:rPr dirty="0" spc="30"/>
              <a:t>AND</a:t>
            </a:r>
            <a:r>
              <a:rPr dirty="0" spc="-445"/>
              <a:t> </a:t>
            </a:r>
            <a:r>
              <a:rPr dirty="0" spc="25"/>
              <a:t>QUESTIONS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719727" y="7886039"/>
            <a:ext cx="9455150" cy="2025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9256395" algn="l"/>
              </a:tabLst>
            </a:pP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Unlocking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the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20" b="1">
                <a:solidFill>
                  <a:srgbClr val="808285"/>
                </a:solidFill>
                <a:latin typeface="Trebuchet MS"/>
                <a:cs typeface="Trebuchet MS"/>
              </a:rPr>
              <a:t>P</a:t>
            </a:r>
            <a:r>
              <a:rPr dirty="0" sz="1200" spc="-95" b="1">
                <a:solidFill>
                  <a:srgbClr val="808285"/>
                </a:solidFill>
                <a:latin typeface="Trebuchet MS"/>
                <a:cs typeface="Trebuchet MS"/>
              </a:rPr>
              <a:t>o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100" b="1">
                <a:solidFill>
                  <a:srgbClr val="808285"/>
                </a:solidFill>
                <a:latin typeface="Trebuchet MS"/>
                <a:cs typeface="Trebuchet MS"/>
              </a:rPr>
              <a:t>e</a:t>
            </a:r>
            <a:r>
              <a:rPr dirty="0" sz="1200" spc="-114" b="1">
                <a:solidFill>
                  <a:srgbClr val="808285"/>
                </a:solidFill>
                <a:latin typeface="Trebuchet MS"/>
                <a:cs typeface="Trebuchet MS"/>
              </a:rPr>
              <a:t>n</a:t>
            </a:r>
            <a:r>
              <a:rPr dirty="0" sz="1200" spc="-85" b="1">
                <a:solidFill>
                  <a:srgbClr val="808285"/>
                </a:solidFill>
                <a:latin typeface="Trebuchet MS"/>
                <a:cs typeface="Trebuchet MS"/>
              </a:rPr>
              <a:t>tial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70" b="1">
                <a:solidFill>
                  <a:srgbClr val="808285"/>
                </a:solidFill>
                <a:latin typeface="Trebuchet MS"/>
                <a:cs typeface="Trebuchet MS"/>
              </a:rPr>
              <a:t>of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0" b="1">
                <a:solidFill>
                  <a:srgbClr val="808285"/>
                </a:solidFill>
                <a:latin typeface="Trebuchet MS"/>
                <a:cs typeface="Trebuchet MS"/>
              </a:rPr>
              <a:t>Charl</a:t>
            </a:r>
            <a:r>
              <a:rPr dirty="0" sz="1200" spc="-85" b="1">
                <a:solidFill>
                  <a:srgbClr val="808285"/>
                </a:solidFill>
                <a:latin typeface="Trebuchet MS"/>
                <a:cs typeface="Trebuchet MS"/>
              </a:rPr>
              <a:t>o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225" b="1">
                <a:solidFill>
                  <a:srgbClr val="808285"/>
                </a:solidFill>
                <a:latin typeface="Trebuchet MS"/>
                <a:cs typeface="Trebuchet MS"/>
              </a:rPr>
              <a:t>e</a:t>
            </a:r>
            <a:r>
              <a:rPr dirty="0" sz="1200" spc="-215" b="1">
                <a:solidFill>
                  <a:srgbClr val="808285"/>
                </a:solidFill>
                <a:latin typeface="Trebuchet MS"/>
                <a:cs typeface="Trebuchet MS"/>
              </a:rPr>
              <a:t>’</a:t>
            </a:r>
            <a:r>
              <a:rPr dirty="0" sz="1200" spc="35" b="1">
                <a:solidFill>
                  <a:srgbClr val="808285"/>
                </a:solidFill>
                <a:latin typeface="Trebuchet MS"/>
                <a:cs typeface="Trebuchet MS"/>
              </a:rPr>
              <a:t>s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90" b="1">
                <a:solidFill>
                  <a:srgbClr val="808285"/>
                </a:solidFill>
                <a:latin typeface="Trebuchet MS"/>
                <a:cs typeface="Trebuchet MS"/>
              </a:rPr>
              <a:t>F</a:t>
            </a:r>
            <a:r>
              <a:rPr dirty="0" sz="1200" spc="-80" b="1">
                <a:solidFill>
                  <a:srgbClr val="808285"/>
                </a:solidFill>
                <a:latin typeface="Trebuchet MS"/>
                <a:cs typeface="Trebuchet MS"/>
              </a:rPr>
              <a:t>arme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r</a:t>
            </a:r>
            <a:r>
              <a:rPr dirty="0" sz="1200" spc="-110" b="1">
                <a:solidFill>
                  <a:srgbClr val="808285"/>
                </a:solidFill>
                <a:latin typeface="Trebuchet MS"/>
                <a:cs typeface="Trebuchet MS"/>
              </a:rPr>
              <a:t>s’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Mark</a:t>
            </a:r>
            <a:r>
              <a:rPr dirty="0" sz="1200" spc="-85" b="1">
                <a:solidFill>
                  <a:srgbClr val="808285"/>
                </a:solidFill>
                <a:latin typeface="Trebuchet MS"/>
                <a:cs typeface="Trebuchet MS"/>
              </a:rPr>
              <a:t>e</a:t>
            </a:r>
            <a:r>
              <a:rPr dirty="0" sz="1200" spc="-15" b="1">
                <a:solidFill>
                  <a:srgbClr val="808285"/>
                </a:solidFill>
                <a:latin typeface="Trebuchet MS"/>
                <a:cs typeface="Trebuchet MS"/>
              </a:rPr>
              <a:t>ts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5" b="1">
                <a:solidFill>
                  <a:srgbClr val="808285"/>
                </a:solidFill>
                <a:latin typeface="Trebuchet MS"/>
                <a:cs typeface="Trebuchet MS"/>
              </a:rPr>
              <a:t>and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F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ood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b="1">
                <a:solidFill>
                  <a:srgbClr val="808285"/>
                </a:solidFill>
                <a:latin typeface="Trebuchet MS"/>
                <a:cs typeface="Trebuchet MS"/>
              </a:rPr>
              <a:t>Sys</a:t>
            </a:r>
            <a:r>
              <a:rPr dirty="0" sz="1200" spc="-15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145" b="1">
                <a:solidFill>
                  <a:srgbClr val="808285"/>
                </a:solidFill>
                <a:latin typeface="Trebuchet MS"/>
                <a:cs typeface="Trebuchet MS"/>
              </a:rPr>
              <a:t>em: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35" b="1">
                <a:solidFill>
                  <a:srgbClr val="808285"/>
                </a:solidFill>
                <a:latin typeface="Trebuchet MS"/>
                <a:cs typeface="Trebuchet MS"/>
              </a:rPr>
              <a:t>An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25" b="1">
                <a:solidFill>
                  <a:srgbClr val="808285"/>
                </a:solidFill>
                <a:latin typeface="Trebuchet MS"/>
                <a:cs typeface="Trebuchet MS"/>
              </a:rPr>
              <a:t>Assessme</a:t>
            </a:r>
            <a:r>
              <a:rPr dirty="0" sz="1200" spc="-40" b="1">
                <a:solidFill>
                  <a:srgbClr val="808285"/>
                </a:solidFill>
                <a:latin typeface="Trebuchet MS"/>
                <a:cs typeface="Trebuchet MS"/>
              </a:rPr>
              <a:t>n</a:t>
            </a:r>
            <a:r>
              <a:rPr dirty="0" sz="1200" spc="-75" b="1">
                <a:solidFill>
                  <a:srgbClr val="808285"/>
                </a:solidFill>
                <a:latin typeface="Trebuchet MS"/>
                <a:cs typeface="Trebuchet MS"/>
              </a:rPr>
              <a:t>t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5" b="1">
                <a:solidFill>
                  <a:srgbClr val="808285"/>
                </a:solidFill>
                <a:latin typeface="Trebuchet MS"/>
                <a:cs typeface="Trebuchet MS"/>
              </a:rPr>
              <a:t>and</a:t>
            </a:r>
            <a:r>
              <a:rPr dirty="0" sz="1200" spc="-55" b="1">
                <a:solidFill>
                  <a:srgbClr val="808285"/>
                </a:solidFill>
                <a:latin typeface="Trebuchet MS"/>
                <a:cs typeface="Trebuchet MS"/>
              </a:rPr>
              <a:t> </a:t>
            </a:r>
            <a:r>
              <a:rPr dirty="0" sz="1200" spc="-60" b="1">
                <a:solidFill>
                  <a:srgbClr val="808285"/>
                </a:solidFill>
                <a:latin typeface="Trebuchet MS"/>
                <a:cs typeface="Trebuchet MS"/>
              </a:rPr>
              <a:t>Plan</a:t>
            </a:r>
            <a:r>
              <a:rPr dirty="0" sz="1200" b="1">
                <a:solidFill>
                  <a:srgbClr val="808285"/>
                </a:solidFill>
                <a:latin typeface="Trebuchet MS"/>
                <a:cs typeface="Trebuchet MS"/>
              </a:rPr>
              <a:t>	</a:t>
            </a:r>
            <a:r>
              <a:rPr dirty="0" baseline="9259" sz="1800" spc="104" b="1">
                <a:solidFill>
                  <a:srgbClr val="282781"/>
                </a:solidFill>
                <a:latin typeface="Trebuchet MS"/>
                <a:cs typeface="Trebuchet MS"/>
              </a:rPr>
              <a:t>53</a:t>
            </a:r>
            <a:endParaRPr baseline="9259"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3753" y="7873339"/>
            <a:ext cx="224154" cy="2025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70" b="1">
                <a:solidFill>
                  <a:srgbClr val="FFFFFF"/>
                </a:solidFill>
                <a:latin typeface="Trebuchet MS"/>
                <a:cs typeface="Trebuchet MS"/>
              </a:rPr>
              <a:t>53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/>
              <a:t>Unlocking </a:t>
            </a:r>
            <a:r>
              <a:rPr dirty="0" spc="-90"/>
              <a:t>the </a:t>
            </a:r>
            <a:r>
              <a:rPr dirty="0" spc="-85"/>
              <a:t>Potential </a:t>
            </a:r>
            <a:r>
              <a:rPr dirty="0" spc="-70"/>
              <a:t>of </a:t>
            </a:r>
            <a:r>
              <a:rPr dirty="0" spc="-85"/>
              <a:t>Charlotte’s </a:t>
            </a:r>
            <a:r>
              <a:rPr dirty="0" spc="-90"/>
              <a:t>Farmers’ </a:t>
            </a:r>
            <a:r>
              <a:rPr dirty="0" spc="-50"/>
              <a:t>Markets </a:t>
            </a:r>
            <a:r>
              <a:rPr dirty="0" spc="-65"/>
              <a:t>and </a:t>
            </a:r>
            <a:r>
              <a:rPr dirty="0" spc="-75"/>
              <a:t>Food </a:t>
            </a:r>
            <a:r>
              <a:rPr dirty="0" spc="-65"/>
              <a:t>System: </a:t>
            </a:r>
            <a:r>
              <a:rPr dirty="0" spc="-35"/>
              <a:t>An </a:t>
            </a:r>
            <a:r>
              <a:rPr dirty="0" spc="-30"/>
              <a:t>Assessment </a:t>
            </a:r>
            <a:r>
              <a:rPr dirty="0" spc="-65"/>
              <a:t>and</a:t>
            </a:r>
            <a:r>
              <a:rPr dirty="0" spc="185"/>
              <a:t> </a:t>
            </a:r>
            <a:r>
              <a:rPr dirty="0" spc="-60"/>
              <a:t>Plan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30041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OUR</a:t>
            </a:r>
            <a:r>
              <a:rPr dirty="0" spc="-360"/>
              <a:t> </a:t>
            </a:r>
            <a:r>
              <a:rPr dirty="0" spc="100"/>
              <a:t>PROCESS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9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49350"/>
            <a:ext cx="589788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95" b="1">
                <a:solidFill>
                  <a:srgbClr val="231F20"/>
                </a:solidFill>
                <a:latin typeface="Trebuchet MS"/>
                <a:cs typeface="Trebuchet MS"/>
              </a:rPr>
              <a:t>Interviews </a:t>
            </a:r>
            <a:r>
              <a:rPr dirty="0" sz="3000" spc="-25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3000" spc="-210" b="1">
                <a:solidFill>
                  <a:srgbClr val="231F20"/>
                </a:solidFill>
                <a:latin typeface="Trebuchet MS"/>
                <a:cs typeface="Trebuchet MS"/>
              </a:rPr>
              <a:t>over </a:t>
            </a:r>
            <a:r>
              <a:rPr dirty="0" sz="3000" spc="150" b="1">
                <a:solidFill>
                  <a:srgbClr val="231F20"/>
                </a:solidFill>
                <a:latin typeface="Trebuchet MS"/>
                <a:cs typeface="Trebuchet MS"/>
              </a:rPr>
              <a:t>40</a:t>
            </a:r>
            <a:r>
              <a:rPr dirty="0" sz="3000" spc="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165" b="1">
                <a:solidFill>
                  <a:srgbClr val="231F20"/>
                </a:solidFill>
                <a:latin typeface="Trebuchet MS"/>
                <a:cs typeface="Trebuchet MS"/>
              </a:rPr>
              <a:t>stakeholders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688947"/>
            <a:ext cx="3451860" cy="171703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30" b="1">
                <a:solidFill>
                  <a:srgbClr val="282781"/>
                </a:solidFill>
                <a:latin typeface="Trebuchet MS"/>
                <a:cs typeface="Trebuchet MS"/>
              </a:rPr>
              <a:t>BUYERS</a:t>
            </a:r>
            <a:endParaRPr sz="1600">
              <a:latin typeface="Trebuchet MS"/>
              <a:cs typeface="Trebuchet MS"/>
            </a:endParaRPr>
          </a:p>
          <a:p>
            <a:pPr marL="12700" marR="444500">
              <a:lnSpc>
                <a:spcPct val="100000"/>
              </a:lnSpc>
              <a:spcBef>
                <a:spcPts val="894"/>
              </a:spcBef>
            </a:pP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Clark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Barlowe,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Heirloom</a:t>
            </a:r>
            <a:r>
              <a:rPr dirty="0" sz="16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Restaurant 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Julie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Jackson,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Produce</a:t>
            </a:r>
            <a:r>
              <a:rPr dirty="0" sz="1600" spc="-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Box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Sandi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Kronick,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Eastern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Carolina</a:t>
            </a:r>
            <a:r>
              <a:rPr dirty="0" sz="1600" spc="-3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Organics 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Meghan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Lambert,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Johnson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Wales  </a:t>
            </a:r>
            <a:r>
              <a:rPr dirty="0" sz="1600" spc="-10" b="1">
                <a:solidFill>
                  <a:srgbClr val="231F20"/>
                </a:solidFill>
                <a:latin typeface="Trebuchet MS"/>
                <a:cs typeface="Trebuchet MS"/>
              </a:rPr>
              <a:t>Jesse </a:t>
            </a:r>
            <a:r>
              <a:rPr dirty="0" sz="1600" spc="-130" b="1">
                <a:solidFill>
                  <a:srgbClr val="231F20"/>
                </a:solidFill>
                <a:latin typeface="Trebuchet MS"/>
                <a:cs typeface="Trebuchet MS"/>
              </a:rPr>
              <a:t>Leadbetter,</a:t>
            </a:r>
            <a:r>
              <a:rPr dirty="0" sz="1600" spc="-2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Freshlist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3494785"/>
            <a:ext cx="2924810" cy="220472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25" b="1">
                <a:solidFill>
                  <a:srgbClr val="282781"/>
                </a:solidFill>
                <a:latin typeface="Trebuchet MS"/>
                <a:cs typeface="Trebuchet MS"/>
              </a:rPr>
              <a:t>FARMERS</a:t>
            </a:r>
            <a:endParaRPr sz="1600">
              <a:latin typeface="Trebuchet MS"/>
              <a:cs typeface="Trebuchet MS"/>
            </a:endParaRPr>
          </a:p>
          <a:p>
            <a:pPr marL="12700" marR="519430">
              <a:lnSpc>
                <a:spcPct val="100000"/>
              </a:lnSpc>
              <a:spcBef>
                <a:spcPts val="894"/>
              </a:spcBef>
            </a:pP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Brent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Barbee,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Barbee</a:t>
            </a:r>
            <a:r>
              <a:rPr dirty="0" sz="1600" spc="-2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Farms 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Paul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Brewington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Wilbert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Gamble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Daniel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Price,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Freedom</a:t>
            </a:r>
            <a:r>
              <a:rPr dirty="0" sz="1600" spc="-2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Mary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Roberts,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Windcrest</a:t>
            </a:r>
            <a:r>
              <a:rPr dirty="0" sz="1600" spc="-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Organics 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Kim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Shaw,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Small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City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 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Pressly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Williams, Renfrow</a:t>
            </a:r>
            <a:r>
              <a:rPr dirty="0" sz="16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Farms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5788304"/>
            <a:ext cx="3670300" cy="171767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-40" b="1">
                <a:solidFill>
                  <a:srgbClr val="282781"/>
                </a:solidFill>
                <a:latin typeface="Trebuchet MS"/>
                <a:cs typeface="Trebuchet MS"/>
              </a:rPr>
              <a:t>FOOD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60" b="1">
                <a:solidFill>
                  <a:srgbClr val="282781"/>
                </a:solidFill>
                <a:latin typeface="Trebuchet MS"/>
                <a:cs typeface="Trebuchet MS"/>
              </a:rPr>
              <a:t>ACCESS</a:t>
            </a:r>
            <a:endParaRPr sz="1600">
              <a:latin typeface="Trebuchet MS"/>
              <a:cs typeface="Trebuchet MS"/>
            </a:endParaRPr>
          </a:p>
          <a:p>
            <a:pPr marL="12700" marR="1243330">
              <a:lnSpc>
                <a:spcPct val="100000"/>
              </a:lnSpc>
              <a:spcBef>
                <a:spcPts val="894"/>
              </a:spcBef>
            </a:pP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Dr.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Iris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Cheng,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Atrium</a:t>
            </a:r>
            <a:r>
              <a:rPr dirty="0" sz="1600" spc="-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Health  </a:t>
            </a:r>
            <a:r>
              <a:rPr dirty="0" sz="1600" spc="-45" b="1">
                <a:solidFill>
                  <a:srgbClr val="231F20"/>
                </a:solidFill>
                <a:latin typeface="Trebuchet MS"/>
                <a:cs typeface="Trebuchet MS"/>
              </a:rPr>
              <a:t>Lisa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Duffy,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Atrium</a:t>
            </a:r>
            <a:r>
              <a:rPr dirty="0" sz="1600" spc="-2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Health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Robin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Emmons, </a:t>
            </a: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Sow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Much</a:t>
            </a:r>
            <a:r>
              <a:rPr dirty="0" sz="1600" spc="-2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Good</a:t>
            </a:r>
            <a:endParaRPr sz="1600">
              <a:latin typeface="Trebuchet MS"/>
              <a:cs typeface="Trebuchet MS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</a:pP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Nadine 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Ford,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Little </a:t>
            </a:r>
            <a:r>
              <a:rPr dirty="0" sz="1600" spc="-25" b="1">
                <a:solidFill>
                  <a:srgbClr val="231F20"/>
                </a:solidFill>
                <a:latin typeface="Trebuchet MS"/>
                <a:cs typeface="Trebuchet MS"/>
              </a:rPr>
              <a:t>Sugar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Creek</a:t>
            </a:r>
            <a:r>
              <a:rPr dirty="0" sz="1600" spc="-2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Community 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Garden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6755" y="1803247"/>
            <a:ext cx="342709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56285">
              <a:lnSpc>
                <a:spcPct val="100000"/>
              </a:lnSpc>
              <a:spcBef>
                <a:spcPts val="100"/>
              </a:spcBef>
            </a:pP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Rickey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Hall, </a:t>
            </a: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Seeds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Change  </a:t>
            </a:r>
            <a:r>
              <a:rPr dirty="0" sz="1600" spc="-45" b="1">
                <a:solidFill>
                  <a:srgbClr val="231F20"/>
                </a:solidFill>
                <a:latin typeface="Trebuchet MS"/>
                <a:cs typeface="Trebuchet MS"/>
              </a:rPr>
              <a:t>Brisa </a:t>
            </a:r>
            <a:r>
              <a:rPr dirty="0" sz="1600" spc="-130" b="1">
                <a:solidFill>
                  <a:srgbClr val="231F20"/>
                </a:solidFill>
                <a:latin typeface="Trebuchet MS"/>
                <a:cs typeface="Trebuchet MS"/>
              </a:rPr>
              <a:t>Hernandez,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Atrium</a:t>
            </a:r>
            <a:r>
              <a:rPr dirty="0" sz="1600" spc="-2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Health 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Alisha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Pruett,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600" spc="-2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Bulb</a:t>
            </a:r>
            <a:endParaRPr sz="1600">
              <a:latin typeface="Trebuchet MS"/>
              <a:cs typeface="Trebuchet MS"/>
            </a:endParaRPr>
          </a:p>
          <a:p>
            <a:pPr marL="469900" marR="5080" indent="-457200">
              <a:lnSpc>
                <a:spcPct val="100000"/>
              </a:lnSpc>
            </a:pP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Elliott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Royal,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County</a:t>
            </a:r>
            <a:r>
              <a:rPr dirty="0" sz="1600" spc="-2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Health  Department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Anna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Zuevskaya, </a:t>
            </a: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Seeds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1600" spc="-3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Change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6755" y="3380587"/>
            <a:ext cx="3891279" cy="366776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MARKET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40" b="1">
                <a:solidFill>
                  <a:srgbClr val="282781"/>
                </a:solidFill>
                <a:latin typeface="Trebuchet MS"/>
                <a:cs typeface="Trebuchet MS"/>
              </a:rPr>
              <a:t>MANAGERS</a:t>
            </a:r>
            <a:endParaRPr sz="1600">
              <a:latin typeface="Trebuchet MS"/>
              <a:cs typeface="Trebuchet MS"/>
            </a:endParaRPr>
          </a:p>
          <a:p>
            <a:pPr marL="12700" marR="102870" indent="-635">
              <a:lnSpc>
                <a:spcPct val="100000"/>
              </a:lnSpc>
              <a:spcBef>
                <a:spcPts val="894"/>
              </a:spcBef>
            </a:pP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Chris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Clouden,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7th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Street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Public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Elizabeth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Ann </a:t>
            </a:r>
            <a:r>
              <a:rPr dirty="0" sz="1600" spc="-135" b="1">
                <a:solidFill>
                  <a:srgbClr val="231F20"/>
                </a:solidFill>
                <a:latin typeface="Trebuchet MS"/>
                <a:cs typeface="Trebuchet MS"/>
              </a:rPr>
              <a:t>Dover,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Plaza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Midwood</a:t>
            </a:r>
            <a:r>
              <a:rPr dirty="0" sz="1600" spc="-2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endParaRPr sz="160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469900" marR="497205" indent="-457200">
              <a:lnSpc>
                <a:spcPct val="100000"/>
              </a:lnSpc>
            </a:pP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Elaine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Jones,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Atrium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Health </a:t>
            </a:r>
            <a:r>
              <a:rPr dirty="0" sz="1600" spc="55" b="1">
                <a:solidFill>
                  <a:srgbClr val="231F20"/>
                </a:solidFill>
                <a:latin typeface="Trebuchet MS"/>
                <a:cs typeface="Trebuchet MS"/>
              </a:rPr>
              <a:t>-</a:t>
            </a:r>
            <a:r>
              <a:rPr dirty="0" sz="1600" spc="-3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University 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469900" marR="417830" indent="-457200">
              <a:lnSpc>
                <a:spcPct val="100000"/>
              </a:lnSpc>
            </a:pP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Beverly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McLaughlin,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Mecklenburg</a:t>
            </a:r>
            <a:r>
              <a:rPr dirty="0" sz="1600" spc="-25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County 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927100" marR="187325" indent="-914400">
              <a:lnSpc>
                <a:spcPct val="100000"/>
              </a:lnSpc>
            </a:pP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Amie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Newsome,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Regional</a:t>
            </a:r>
            <a:r>
              <a:rPr dirty="0" sz="1600" spc="-1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Reggie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Singleton, </a:t>
            </a: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Rosa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Parks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Mike </a:t>
            </a:r>
            <a:r>
              <a:rPr dirty="0" sz="1600" spc="-135" b="1">
                <a:solidFill>
                  <a:srgbClr val="231F20"/>
                </a:solidFill>
                <a:latin typeface="Trebuchet MS"/>
                <a:cs typeface="Trebuchet MS"/>
              </a:rPr>
              <a:t>Walker,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Cotswold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Theodore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Williams,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Open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Air</a:t>
            </a:r>
            <a:r>
              <a:rPr dirty="0" sz="16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Abby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Wyatt,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Davidson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69031" y="1689049"/>
            <a:ext cx="4493260" cy="26924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SECTOR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5" b="1">
                <a:solidFill>
                  <a:srgbClr val="282781"/>
                </a:solidFill>
                <a:latin typeface="Trebuchet MS"/>
                <a:cs typeface="Trebuchet MS"/>
              </a:rPr>
              <a:t>EXPERTS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Kristin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Davis, </a:t>
            </a:r>
            <a:r>
              <a:rPr dirty="0" sz="1600" spc="55" b="1">
                <a:solidFill>
                  <a:srgbClr val="231F20"/>
                </a:solidFill>
                <a:latin typeface="Trebuchet MS"/>
                <a:cs typeface="Trebuchet MS"/>
              </a:rPr>
              <a:t>NCSU</a:t>
            </a:r>
            <a:r>
              <a:rPr dirty="0" sz="1600" spc="-2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Extension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Nicole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DelCogliano,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Organic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Growers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School 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Katherine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Hebert,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Centralina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Council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1600" spc="-2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Governments 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Thomas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Moore,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Carolina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r>
              <a:rPr dirty="0" sz="1600" spc="-2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Stewardship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Association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Dan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Murrey,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Piedmont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Culinary</a:t>
            </a:r>
            <a:r>
              <a:rPr dirty="0" sz="1600" spc="-2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Guild</a:t>
            </a:r>
            <a:endParaRPr sz="1600">
              <a:latin typeface="Trebuchet MS"/>
              <a:cs typeface="Trebuchet MS"/>
            </a:endParaRPr>
          </a:p>
          <a:p>
            <a:pPr algn="just" marL="12700" marR="614045">
              <a:lnSpc>
                <a:spcPct val="100000"/>
              </a:lnSpc>
            </a:pP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Mary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Newsom, </a:t>
            </a:r>
            <a:r>
              <a:rPr dirty="0" sz="1600" spc="25" b="1">
                <a:solidFill>
                  <a:srgbClr val="231F20"/>
                </a:solidFill>
                <a:latin typeface="Trebuchet MS"/>
                <a:cs typeface="Trebuchet MS"/>
              </a:rPr>
              <a:t>UNC</a:t>
            </a:r>
            <a:r>
              <a:rPr dirty="0" sz="1600" spc="-3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Urban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Institute 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Aaron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Newton,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Lomax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Incubator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r>
              <a:rPr dirty="0" sz="1600" spc="-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231F20"/>
                </a:solidFill>
                <a:latin typeface="Trebuchet MS"/>
                <a:cs typeface="Trebuchet MS"/>
              </a:rPr>
              <a:t>(CFSA) 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Zack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Wyatt,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Carolina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r>
              <a:rPr dirty="0" sz="1600" spc="-2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Trust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69031" y="4470248"/>
            <a:ext cx="2667635" cy="14732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-20" b="1">
                <a:solidFill>
                  <a:srgbClr val="282781"/>
                </a:solidFill>
                <a:latin typeface="Trebuchet MS"/>
                <a:cs typeface="Trebuchet MS"/>
              </a:rPr>
              <a:t>POTENTIAL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30" b="1">
                <a:solidFill>
                  <a:srgbClr val="282781"/>
                </a:solidFill>
                <a:latin typeface="Trebuchet MS"/>
                <a:cs typeface="Trebuchet MS"/>
              </a:rPr>
              <a:t>SITES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894"/>
              </a:spcBef>
            </a:pP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Greg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Pappanastos,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Savona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Mill  </a:t>
            </a:r>
            <a:r>
              <a:rPr dirty="0" sz="1600" spc="-135" b="1">
                <a:solidFill>
                  <a:srgbClr val="231F20"/>
                </a:solidFill>
                <a:latin typeface="Trebuchet MS"/>
                <a:cs typeface="Trebuchet MS"/>
              </a:rPr>
              <a:t>Todd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DeLong, </a:t>
            </a:r>
            <a:r>
              <a:rPr dirty="0" sz="1600" spc="-175" b="1">
                <a:solidFill>
                  <a:srgbClr val="231F20"/>
                </a:solidFill>
                <a:latin typeface="Trebuchet MS"/>
                <a:cs typeface="Trebuchet MS"/>
              </a:rPr>
              <a:t>re: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Eastland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Mall  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Tony </a:t>
            </a:r>
            <a:r>
              <a:rPr dirty="0" sz="1600" spc="-135" b="1">
                <a:solidFill>
                  <a:srgbClr val="231F20"/>
                </a:solidFill>
                <a:latin typeface="Trebuchet MS"/>
                <a:cs typeface="Trebuchet MS"/>
              </a:rPr>
              <a:t>Kuhn,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Station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House 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Varian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Shrum,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Camp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North</a:t>
            </a:r>
            <a:r>
              <a:rPr dirty="0" sz="1600" spc="-3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End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30041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OUR</a:t>
            </a:r>
            <a:r>
              <a:rPr dirty="0" spc="-360"/>
              <a:t> </a:t>
            </a:r>
            <a:r>
              <a:rPr dirty="0" spc="100"/>
              <a:t>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49350"/>
            <a:ext cx="3286760" cy="3232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5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30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85" b="1">
                <a:solidFill>
                  <a:srgbClr val="231F20"/>
                </a:solidFill>
                <a:latin typeface="Trebuchet MS"/>
                <a:cs typeface="Trebuchet MS"/>
              </a:rPr>
              <a:t>Visits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dirty="0" sz="1600" spc="25" b="1">
                <a:solidFill>
                  <a:srgbClr val="282781"/>
                </a:solidFill>
                <a:latin typeface="Trebuchet MS"/>
                <a:cs typeface="Trebuchet MS"/>
              </a:rPr>
              <a:t>MARKETS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282781"/>
                </a:solidFill>
                <a:latin typeface="Trebuchet MS"/>
                <a:cs typeface="Trebuchet MS"/>
              </a:rPr>
              <a:t>VISITED</a:t>
            </a:r>
            <a:endParaRPr sz="1600">
              <a:latin typeface="Trebuchet MS"/>
              <a:cs typeface="Trebuchet MS"/>
            </a:endParaRPr>
          </a:p>
          <a:p>
            <a:pPr marL="12700" marR="1042669">
              <a:lnSpc>
                <a:spcPct val="100000"/>
              </a:lnSpc>
              <a:spcBef>
                <a:spcPts val="900"/>
              </a:spcBef>
            </a:pP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Atherton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Open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Air</a:t>
            </a:r>
            <a:r>
              <a:rPr dirty="0" sz="1600" spc="-2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 marR="325120">
              <a:lnSpc>
                <a:spcPct val="100000"/>
              </a:lnSpc>
            </a:pP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Regional Farmers</a:t>
            </a:r>
            <a:r>
              <a:rPr dirty="0" sz="1600" spc="-2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Cotswold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Davidson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1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Kings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Drive Farmers</a:t>
            </a:r>
            <a:r>
              <a:rPr dirty="0" sz="1600" spc="-3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Matthews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Community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Farmers’</a:t>
            </a:r>
            <a:r>
              <a:rPr dirty="0" sz="1600" spc="-25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Mecklenburg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County</a:t>
            </a:r>
            <a:r>
              <a:rPr dirty="0" sz="1600" spc="-1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Plaza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Midwood Farmers</a:t>
            </a:r>
            <a:r>
              <a:rPr dirty="0" sz="1600" spc="-2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999" y="1551865"/>
            <a:ext cx="7569399" cy="5677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35940"/>
            <a:ext cx="30041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OUR</a:t>
            </a:r>
            <a:r>
              <a:rPr dirty="0" spc="-360"/>
              <a:t> </a:t>
            </a:r>
            <a:r>
              <a:rPr dirty="0" spc="100"/>
              <a:t>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1149350"/>
            <a:ext cx="654748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40" b="1">
                <a:solidFill>
                  <a:srgbClr val="231F20"/>
                </a:solidFill>
                <a:latin typeface="Trebuchet MS"/>
                <a:cs typeface="Trebuchet MS"/>
              </a:rPr>
              <a:t>Focus </a:t>
            </a:r>
            <a:r>
              <a:rPr dirty="0" sz="3000" spc="-125" b="1">
                <a:solidFill>
                  <a:srgbClr val="231F20"/>
                </a:solidFill>
                <a:latin typeface="Trebuchet MS"/>
                <a:cs typeface="Trebuchet MS"/>
              </a:rPr>
              <a:t>groups </a:t>
            </a:r>
            <a:r>
              <a:rPr dirty="0" sz="3000" spc="-25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3000" spc="-210" b="1">
                <a:solidFill>
                  <a:srgbClr val="231F20"/>
                </a:solidFill>
                <a:latin typeface="Trebuchet MS"/>
                <a:cs typeface="Trebuchet MS"/>
              </a:rPr>
              <a:t>nearly </a:t>
            </a:r>
            <a:r>
              <a:rPr dirty="0" sz="3000" spc="190" b="1">
                <a:solidFill>
                  <a:srgbClr val="231F20"/>
                </a:solidFill>
                <a:latin typeface="Trebuchet MS"/>
                <a:cs typeface="Trebuchet MS"/>
              </a:rPr>
              <a:t>30</a:t>
            </a:r>
            <a:r>
              <a:rPr dirty="0" sz="3000" spc="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3000" spc="-165" b="1">
                <a:solidFill>
                  <a:srgbClr val="231F20"/>
                </a:solidFill>
                <a:latin typeface="Trebuchet MS"/>
                <a:cs typeface="Trebuchet MS"/>
              </a:rPr>
              <a:t>participants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484" y="1803247"/>
            <a:ext cx="3629660" cy="415544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b="1">
                <a:solidFill>
                  <a:srgbClr val="282781"/>
                </a:solidFill>
                <a:latin typeface="Trebuchet MS"/>
                <a:cs typeface="Trebuchet MS"/>
              </a:rPr>
              <a:t>FARMER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10" b="1">
                <a:solidFill>
                  <a:srgbClr val="282781"/>
                </a:solidFill>
                <a:latin typeface="Trebuchet MS"/>
                <a:cs typeface="Trebuchet MS"/>
              </a:rPr>
              <a:t>FOCUS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GROUP</a:t>
            </a:r>
            <a:r>
              <a:rPr dirty="0" sz="1600" spc="-140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282781"/>
                </a:solidFill>
                <a:latin typeface="Trebuchet MS"/>
                <a:cs typeface="Trebuchet MS"/>
              </a:rPr>
              <a:t>ATTENDEES</a:t>
            </a:r>
            <a:endParaRPr sz="1600">
              <a:latin typeface="Trebuchet MS"/>
              <a:cs typeface="Trebuchet MS"/>
            </a:endParaRPr>
          </a:p>
          <a:p>
            <a:pPr marL="12700" marR="2230120">
              <a:lnSpc>
                <a:spcPct val="100000"/>
              </a:lnSpc>
              <a:spcBef>
                <a:spcPts val="894"/>
              </a:spcBef>
            </a:pP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Paul</a:t>
            </a:r>
            <a:r>
              <a:rPr dirty="0" sz="1600" spc="-1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Brewington  </a:t>
            </a:r>
            <a:r>
              <a:rPr dirty="0" sz="1600" spc="-135" b="1">
                <a:solidFill>
                  <a:srgbClr val="231F20"/>
                </a:solidFill>
                <a:latin typeface="Trebuchet MS"/>
                <a:cs typeface="Trebuchet MS"/>
              </a:rPr>
              <a:t>Lezlee</a:t>
            </a:r>
            <a:r>
              <a:rPr dirty="0" sz="16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Colrane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Amy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Foster,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Gilcrest</a:t>
            </a:r>
            <a:r>
              <a:rPr dirty="0" sz="1600" spc="-20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endParaRPr sz="1600">
              <a:latin typeface="Trebuchet MS"/>
              <a:cs typeface="Trebuchet MS"/>
            </a:endParaRPr>
          </a:p>
          <a:p>
            <a:pPr marL="12700" marR="929640">
              <a:lnSpc>
                <a:spcPct val="100000"/>
              </a:lnSpc>
            </a:pP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Brian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Hinson,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Lucky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Clays</a:t>
            </a:r>
            <a:r>
              <a:rPr dirty="0" sz="1600" spc="-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Fresh 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Gagan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Hunter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Mary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Beth </a:t>
            </a:r>
            <a:r>
              <a:rPr dirty="0" sz="1600" spc="-130" b="1">
                <a:solidFill>
                  <a:srgbClr val="231F20"/>
                </a:solidFill>
                <a:latin typeface="Trebuchet MS"/>
                <a:cs typeface="Trebuchet MS"/>
              </a:rPr>
              <a:t>Miller,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Lomax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Incubator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 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Thomas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Moore,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Carolina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r>
              <a:rPr dirty="0" sz="1600" spc="-2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Stewardship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Assocation</a:t>
            </a:r>
            <a:endParaRPr sz="1600">
              <a:latin typeface="Trebuchet MS"/>
              <a:cs typeface="Trebuchet MS"/>
            </a:endParaRPr>
          </a:p>
          <a:p>
            <a:pPr marL="12700" marR="180340">
              <a:lnSpc>
                <a:spcPct val="100000"/>
              </a:lnSpc>
            </a:pP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Dean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Jennifer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Mullins,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Laughing</a:t>
            </a:r>
            <a:r>
              <a:rPr dirty="0" sz="1600" spc="-3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Owl  </a:t>
            </a: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Mary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Roberts,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Windcrest</a:t>
            </a:r>
            <a:r>
              <a:rPr dirty="0" sz="1600" spc="-2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endParaRPr sz="1600">
              <a:latin typeface="Trebuchet MS"/>
              <a:cs typeface="Trebuchet MS"/>
            </a:endParaRPr>
          </a:p>
          <a:p>
            <a:pPr marL="12700" marR="749935">
              <a:lnSpc>
                <a:spcPct val="100000"/>
              </a:lnSpc>
            </a:pPr>
            <a:r>
              <a:rPr dirty="0" sz="1600" spc="-5" b="1">
                <a:solidFill>
                  <a:srgbClr val="231F20"/>
                </a:solidFill>
                <a:latin typeface="Trebuchet MS"/>
                <a:cs typeface="Trebuchet MS"/>
              </a:rPr>
              <a:t>Jay</a:t>
            </a:r>
            <a:r>
              <a:rPr dirty="0" sz="16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Ross,</a:t>
            </a:r>
            <a:r>
              <a:rPr dirty="0" sz="16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Bell’s</a:t>
            </a:r>
            <a:r>
              <a:rPr dirty="0" sz="16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Best</a:t>
            </a:r>
            <a:r>
              <a:rPr dirty="0" sz="16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Berries</a:t>
            </a:r>
            <a:r>
              <a:rPr dirty="0" sz="16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 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Reggie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Singleton</a:t>
            </a:r>
            <a:endParaRPr sz="1600">
              <a:latin typeface="Trebuchet MS"/>
              <a:cs typeface="Trebuchet MS"/>
            </a:endParaRPr>
          </a:p>
          <a:p>
            <a:pPr marL="12700" marR="1426210">
              <a:lnSpc>
                <a:spcPct val="100000"/>
              </a:lnSpc>
            </a:pPr>
            <a:r>
              <a:rPr dirty="0" sz="1600" spc="-30" b="1">
                <a:solidFill>
                  <a:srgbClr val="231F20"/>
                </a:solidFill>
                <a:latin typeface="Trebuchet MS"/>
                <a:cs typeface="Trebuchet MS"/>
              </a:rPr>
              <a:t>Jessica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Smith,</a:t>
            </a:r>
            <a:r>
              <a:rPr dirty="0" sz="1600" spc="-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Strongbird 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Ben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Street, Fare</a:t>
            </a:r>
            <a:r>
              <a:rPr dirty="0" sz="1600" spc="-2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Farm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Brad </a:t>
            </a:r>
            <a:r>
              <a:rPr dirty="0" sz="1600" spc="-160" b="1">
                <a:solidFill>
                  <a:srgbClr val="231F20"/>
                </a:solidFill>
                <a:latin typeface="Trebuchet MS"/>
                <a:cs typeface="Trebuchet MS"/>
              </a:rPr>
              <a:t>Todd,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Lucky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Clays</a:t>
            </a:r>
            <a:r>
              <a:rPr dirty="0" sz="1600" spc="-2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Fresh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5644" y="1803349"/>
            <a:ext cx="4597400" cy="415544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MARKET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25" b="1">
                <a:solidFill>
                  <a:srgbClr val="282781"/>
                </a:solidFill>
                <a:latin typeface="Trebuchet MS"/>
                <a:cs typeface="Trebuchet MS"/>
              </a:rPr>
              <a:t>MANAGER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10" b="1">
                <a:solidFill>
                  <a:srgbClr val="282781"/>
                </a:solidFill>
                <a:latin typeface="Trebuchet MS"/>
                <a:cs typeface="Trebuchet MS"/>
              </a:rPr>
              <a:t>FOCUS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spc="0" b="1">
                <a:solidFill>
                  <a:srgbClr val="282781"/>
                </a:solidFill>
                <a:latin typeface="Trebuchet MS"/>
                <a:cs typeface="Trebuchet MS"/>
              </a:rPr>
              <a:t>GROUP</a:t>
            </a:r>
            <a:r>
              <a:rPr dirty="0" sz="1600" spc="-135" b="1">
                <a:solidFill>
                  <a:srgbClr val="282781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282781"/>
                </a:solidFill>
                <a:latin typeface="Trebuchet MS"/>
                <a:cs typeface="Trebuchet MS"/>
              </a:rPr>
              <a:t>ATTENDEES</a:t>
            </a:r>
            <a:endParaRPr sz="1600">
              <a:latin typeface="Trebuchet MS"/>
              <a:cs typeface="Trebuchet MS"/>
            </a:endParaRPr>
          </a:p>
          <a:p>
            <a:pPr marL="12700" marR="1257935">
              <a:lnSpc>
                <a:spcPct val="100000"/>
              </a:lnSpc>
              <a:spcBef>
                <a:spcPts val="894"/>
              </a:spcBef>
            </a:pP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Chris 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Clouden,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7th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Street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Public</a:t>
            </a:r>
            <a:r>
              <a:rPr dirty="0" sz="1600" spc="-3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Samantha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DeRosa,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Atherton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Charles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Dirico,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Selwyn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170" b="1">
                <a:solidFill>
                  <a:srgbClr val="231F20"/>
                </a:solidFill>
                <a:latin typeface="Trebuchet MS"/>
                <a:cs typeface="Trebuchet MS"/>
              </a:rPr>
              <a:t>Tom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Duncan,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Friendship</a:t>
            </a:r>
            <a:r>
              <a:rPr dirty="0" sz="16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Gardens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Leslie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James,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25" b="1">
                <a:solidFill>
                  <a:srgbClr val="231F20"/>
                </a:solidFill>
                <a:latin typeface="Trebuchet MS"/>
                <a:cs typeface="Trebuchet MS"/>
              </a:rPr>
              <a:t>Sugar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Creek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r>
              <a:rPr dirty="0" sz="16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(proposed) 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Amie </a:t>
            </a:r>
            <a:r>
              <a:rPr dirty="0" sz="1600" spc="-120" b="1">
                <a:solidFill>
                  <a:srgbClr val="231F20"/>
                </a:solidFill>
                <a:latin typeface="Trebuchet MS"/>
                <a:cs typeface="Trebuchet MS"/>
              </a:rPr>
              <a:t>Newsome,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Regional 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Wil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Jones,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Rosa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Parks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Isaiah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Scott,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</a:t>
            </a:r>
            <a:r>
              <a:rPr dirty="0" sz="1600" spc="-2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resident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Reggie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Singleton, </a:t>
            </a: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Rosa</a:t>
            </a:r>
            <a:r>
              <a:rPr dirty="0" sz="1600" spc="-3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Parks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 marR="110489">
              <a:lnSpc>
                <a:spcPct val="100000"/>
              </a:lnSpc>
            </a:pPr>
            <a:r>
              <a:rPr dirty="0" sz="1600" spc="-75" b="1">
                <a:solidFill>
                  <a:srgbClr val="231F20"/>
                </a:solidFill>
                <a:latin typeface="Trebuchet MS"/>
                <a:cs typeface="Trebuchet MS"/>
              </a:rPr>
              <a:t>Brian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Smith, </a:t>
            </a:r>
            <a:r>
              <a:rPr dirty="0" sz="1600" spc="-25" b="1">
                <a:solidFill>
                  <a:srgbClr val="231F20"/>
                </a:solidFill>
                <a:latin typeface="Trebuchet MS"/>
                <a:cs typeface="Trebuchet MS"/>
              </a:rPr>
              <a:t>Sugar</a:t>
            </a:r>
            <a:r>
              <a:rPr dirty="0" sz="1600" spc="-3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Creek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(proposed)  Mike </a:t>
            </a:r>
            <a:r>
              <a:rPr dirty="0" sz="1600" spc="-135" b="1">
                <a:solidFill>
                  <a:srgbClr val="231F20"/>
                </a:solidFill>
                <a:latin typeface="Trebuchet MS"/>
                <a:cs typeface="Trebuchet MS"/>
              </a:rPr>
              <a:t>Walker,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Cotswold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2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12700" marR="710565">
              <a:lnSpc>
                <a:spcPct val="100000"/>
              </a:lnSpc>
            </a:pP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Theodore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Williams, </a:t>
            </a:r>
            <a:r>
              <a:rPr dirty="0" sz="1600" spc="-95" b="1">
                <a:solidFill>
                  <a:srgbClr val="231F20"/>
                </a:solidFill>
                <a:latin typeface="Trebuchet MS"/>
                <a:cs typeface="Trebuchet MS"/>
              </a:rPr>
              <a:t>Charlotte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Open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Air</a:t>
            </a:r>
            <a:r>
              <a:rPr dirty="0" sz="1600" spc="-2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 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Abby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Wyatt,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Davidson </a:t>
            </a:r>
            <a:r>
              <a:rPr dirty="0" sz="1600" spc="-90" b="1">
                <a:solidFill>
                  <a:srgbClr val="231F20"/>
                </a:solidFill>
                <a:latin typeface="Trebuchet MS"/>
                <a:cs typeface="Trebuchet MS"/>
              </a:rPr>
              <a:t>Farmers</a:t>
            </a:r>
            <a:r>
              <a:rPr dirty="0" sz="1600" spc="-3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  <a:p>
            <a:pPr marL="469900" marR="563880" indent="-457200">
              <a:lnSpc>
                <a:spcPct val="100000"/>
              </a:lnSpc>
            </a:pPr>
            <a:r>
              <a:rPr dirty="0" sz="1600" spc="-105" b="1">
                <a:solidFill>
                  <a:srgbClr val="231F20"/>
                </a:solidFill>
                <a:latin typeface="Trebuchet MS"/>
                <a:cs typeface="Trebuchet MS"/>
              </a:rPr>
              <a:t>Paulette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Wilkes,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Matthews </a:t>
            </a:r>
            <a:r>
              <a:rPr dirty="0" sz="1600" spc="-110" b="1">
                <a:solidFill>
                  <a:srgbClr val="231F20"/>
                </a:solidFill>
                <a:latin typeface="Trebuchet MS"/>
                <a:cs typeface="Trebuchet MS"/>
              </a:rPr>
              <a:t>Community</a:t>
            </a:r>
            <a:r>
              <a:rPr dirty="0" sz="1600" spc="-2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14" b="1">
                <a:solidFill>
                  <a:srgbClr val="231F20"/>
                </a:solidFill>
                <a:latin typeface="Trebuchet MS"/>
                <a:cs typeface="Trebuchet MS"/>
              </a:rPr>
              <a:t>Farmers’ 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Market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85044" y="2194560"/>
            <a:ext cx="4288154" cy="3910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58216"/>
            <a:ext cx="7131050" cy="1174115"/>
          </a:xfrm>
          <a:prstGeom prst="rect"/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pc="-15"/>
              <a:t>OUR</a:t>
            </a:r>
            <a:r>
              <a:rPr dirty="0" spc="-305"/>
              <a:t> </a:t>
            </a:r>
            <a:r>
              <a:rPr dirty="0" spc="100"/>
              <a:t>PROCESS</a:t>
            </a: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3000" spc="-204">
                <a:solidFill>
                  <a:srgbClr val="231F20"/>
                </a:solidFill>
              </a:rPr>
              <a:t>Community </a:t>
            </a:r>
            <a:r>
              <a:rPr dirty="0" sz="3000" spc="-225">
                <a:solidFill>
                  <a:srgbClr val="231F20"/>
                </a:solidFill>
              </a:rPr>
              <a:t>meeting </a:t>
            </a:r>
            <a:r>
              <a:rPr dirty="0" sz="3000" spc="-250">
                <a:solidFill>
                  <a:srgbClr val="231F20"/>
                </a:solidFill>
              </a:rPr>
              <a:t>with </a:t>
            </a:r>
            <a:r>
              <a:rPr dirty="0" sz="3000" spc="-210">
                <a:solidFill>
                  <a:srgbClr val="231F20"/>
                </a:solidFill>
              </a:rPr>
              <a:t>over </a:t>
            </a:r>
            <a:r>
              <a:rPr dirty="0" sz="3000" spc="-90">
                <a:solidFill>
                  <a:srgbClr val="231F20"/>
                </a:solidFill>
              </a:rPr>
              <a:t>100</a:t>
            </a:r>
            <a:r>
              <a:rPr dirty="0" sz="3000" spc="275">
                <a:solidFill>
                  <a:srgbClr val="231F20"/>
                </a:solidFill>
              </a:rPr>
              <a:t> </a:t>
            </a:r>
            <a:r>
              <a:rPr dirty="0" sz="3000" spc="-175">
                <a:solidFill>
                  <a:srgbClr val="231F20"/>
                </a:solidFill>
              </a:rPr>
              <a:t>attendees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677919" y="1725930"/>
            <a:ext cx="7763317" cy="582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12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58216"/>
            <a:ext cx="5591810" cy="1174115"/>
          </a:xfrm>
          <a:prstGeom prst="rect"/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pc="-15"/>
              <a:t>OUR</a:t>
            </a:r>
            <a:r>
              <a:rPr dirty="0" spc="-305"/>
              <a:t> </a:t>
            </a:r>
            <a:r>
              <a:rPr dirty="0" spc="100"/>
              <a:t>PROCESS</a:t>
            </a: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3000" spc="-180">
                <a:solidFill>
                  <a:srgbClr val="231F20"/>
                </a:solidFill>
              </a:rPr>
              <a:t>Benchmarking </a:t>
            </a:r>
            <a:r>
              <a:rPr dirty="0" sz="3000" spc="-155">
                <a:solidFill>
                  <a:srgbClr val="231F20"/>
                </a:solidFill>
              </a:rPr>
              <a:t>and </a:t>
            </a:r>
            <a:r>
              <a:rPr dirty="0" sz="3000" spc="-165">
                <a:solidFill>
                  <a:srgbClr val="231F20"/>
                </a:solidFill>
              </a:rPr>
              <a:t>Model</a:t>
            </a:r>
            <a:r>
              <a:rPr dirty="0" sz="3000" spc="-114">
                <a:solidFill>
                  <a:srgbClr val="231F20"/>
                </a:solidFill>
              </a:rPr>
              <a:t> </a:t>
            </a:r>
            <a:r>
              <a:rPr dirty="0" sz="3000" spc="-140">
                <a:solidFill>
                  <a:srgbClr val="231F20"/>
                </a:solidFill>
              </a:rPr>
              <a:t>Research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352875" y="1756905"/>
            <a:ext cx="7597411" cy="5962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116016" y="6616458"/>
            <a:ext cx="1306195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60">
                <a:solidFill>
                  <a:srgbClr val="20135F"/>
                </a:solidFill>
                <a:latin typeface="Trebuchet MS"/>
                <a:cs typeface="Trebuchet MS"/>
              </a:rPr>
              <a:t>NEW</a:t>
            </a:r>
            <a:r>
              <a:rPr dirty="0" sz="1500" spc="-125">
                <a:solidFill>
                  <a:srgbClr val="20135F"/>
                </a:solidFill>
                <a:latin typeface="Trebuchet MS"/>
                <a:cs typeface="Trebuchet MS"/>
              </a:rPr>
              <a:t> </a:t>
            </a:r>
            <a:r>
              <a:rPr dirty="0" sz="1500" spc="55">
                <a:solidFill>
                  <a:srgbClr val="20135F"/>
                </a:solidFill>
                <a:latin typeface="Trebuchet MS"/>
                <a:cs typeface="Trebuchet MS"/>
              </a:rPr>
              <a:t>ORLEANS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pc="75"/>
              <a:t>13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pc="-75">
                <a:solidFill>
                  <a:srgbClr val="808285"/>
                </a:solidFill>
              </a:rPr>
              <a:t>Unlocking </a:t>
            </a:r>
            <a:r>
              <a:rPr dirty="0" spc="-90">
                <a:solidFill>
                  <a:srgbClr val="808285"/>
                </a:solidFill>
              </a:rPr>
              <a:t>the </a:t>
            </a:r>
            <a:r>
              <a:rPr dirty="0" spc="-85">
                <a:solidFill>
                  <a:srgbClr val="808285"/>
                </a:solidFill>
              </a:rPr>
              <a:t>Potential </a:t>
            </a:r>
            <a:r>
              <a:rPr dirty="0" spc="-70">
                <a:solidFill>
                  <a:srgbClr val="808285"/>
                </a:solidFill>
              </a:rPr>
              <a:t>of </a:t>
            </a:r>
            <a:r>
              <a:rPr dirty="0" spc="-85">
                <a:solidFill>
                  <a:srgbClr val="808285"/>
                </a:solidFill>
              </a:rPr>
              <a:t>Charlotte’s </a:t>
            </a:r>
            <a:r>
              <a:rPr dirty="0" spc="-90">
                <a:solidFill>
                  <a:srgbClr val="808285"/>
                </a:solidFill>
              </a:rPr>
              <a:t>Farmers’ </a:t>
            </a:r>
            <a:r>
              <a:rPr dirty="0" spc="-50">
                <a:solidFill>
                  <a:srgbClr val="808285"/>
                </a:solidFill>
              </a:rPr>
              <a:t>Markets </a:t>
            </a:r>
            <a:r>
              <a:rPr dirty="0" spc="-65">
                <a:solidFill>
                  <a:srgbClr val="808285"/>
                </a:solidFill>
              </a:rPr>
              <a:t>and </a:t>
            </a:r>
            <a:r>
              <a:rPr dirty="0" spc="-75">
                <a:solidFill>
                  <a:srgbClr val="808285"/>
                </a:solidFill>
              </a:rPr>
              <a:t>Food </a:t>
            </a:r>
            <a:r>
              <a:rPr dirty="0" spc="-65">
                <a:solidFill>
                  <a:srgbClr val="808285"/>
                </a:solidFill>
              </a:rPr>
              <a:t>System: </a:t>
            </a:r>
            <a:r>
              <a:rPr dirty="0" spc="-35">
                <a:solidFill>
                  <a:srgbClr val="808285"/>
                </a:solidFill>
              </a:rPr>
              <a:t>An </a:t>
            </a:r>
            <a:r>
              <a:rPr dirty="0" spc="-30">
                <a:solidFill>
                  <a:srgbClr val="808285"/>
                </a:solidFill>
              </a:rPr>
              <a:t>Assessment </a:t>
            </a:r>
            <a:r>
              <a:rPr dirty="0" spc="-65">
                <a:solidFill>
                  <a:srgbClr val="808285"/>
                </a:solidFill>
              </a:rPr>
              <a:t>and</a:t>
            </a:r>
            <a:r>
              <a:rPr dirty="0" spc="185">
                <a:solidFill>
                  <a:srgbClr val="808285"/>
                </a:solidFill>
              </a:rPr>
              <a:t> </a:t>
            </a:r>
            <a:r>
              <a:rPr dirty="0" spc="-60">
                <a:solidFill>
                  <a:srgbClr val="808285"/>
                </a:solidFill>
              </a:rPr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48440" y="2140632"/>
            <a:ext cx="1205230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35">
                <a:solidFill>
                  <a:srgbClr val="20135F"/>
                </a:solidFill>
                <a:latin typeface="Trebuchet MS"/>
                <a:cs typeface="Trebuchet MS"/>
              </a:rPr>
              <a:t>MINNEAPOLIS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8499" y="4005271"/>
            <a:ext cx="1196975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114">
                <a:solidFill>
                  <a:srgbClr val="20135F"/>
                </a:solidFill>
                <a:latin typeface="Trebuchet MS"/>
                <a:cs typeface="Trebuchet MS"/>
              </a:rPr>
              <a:t>KANSAS</a:t>
            </a:r>
            <a:r>
              <a:rPr dirty="0" sz="1500" spc="-110">
                <a:solidFill>
                  <a:srgbClr val="20135F"/>
                </a:solidFill>
                <a:latin typeface="Trebuchet MS"/>
                <a:cs typeface="Trebuchet MS"/>
              </a:rPr>
              <a:t> </a:t>
            </a:r>
            <a:r>
              <a:rPr dirty="0" sz="1500" spc="-5">
                <a:solidFill>
                  <a:srgbClr val="20135F"/>
                </a:solidFill>
                <a:latin typeface="Trebuchet MS"/>
                <a:cs typeface="Trebuchet MS"/>
              </a:rPr>
              <a:t>CITY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94670" y="2836942"/>
            <a:ext cx="1058545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50">
                <a:solidFill>
                  <a:srgbClr val="20135F"/>
                </a:solidFill>
                <a:latin typeface="Trebuchet MS"/>
                <a:cs typeface="Trebuchet MS"/>
              </a:rPr>
              <a:t>ROCHE</a:t>
            </a:r>
            <a:r>
              <a:rPr dirty="0" sz="1500" spc="20">
                <a:solidFill>
                  <a:srgbClr val="20135F"/>
                </a:solidFill>
                <a:latin typeface="Trebuchet MS"/>
                <a:cs typeface="Trebuchet MS"/>
              </a:rPr>
              <a:t>S</a:t>
            </a:r>
            <a:r>
              <a:rPr dirty="0" sz="1500" spc="0">
                <a:solidFill>
                  <a:srgbClr val="20135F"/>
                </a:solidFill>
                <a:latin typeface="Trebuchet MS"/>
                <a:cs typeface="Trebuchet MS"/>
              </a:rPr>
              <a:t>TER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50162" y="5583948"/>
            <a:ext cx="1047750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0">
                <a:solidFill>
                  <a:srgbClr val="20135F"/>
                </a:solidFill>
                <a:latin typeface="Trebuchet MS"/>
                <a:cs typeface="Trebuchet MS"/>
              </a:rPr>
              <a:t>CHARLOTTE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4242" y="2766306"/>
            <a:ext cx="1063625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25">
                <a:solidFill>
                  <a:srgbClr val="20135F"/>
                </a:solidFill>
                <a:latin typeface="Trebuchet MS"/>
                <a:cs typeface="Trebuchet MS"/>
              </a:rPr>
              <a:t>MI</a:t>
            </a:r>
            <a:r>
              <a:rPr dirty="0" sz="1500" spc="-55">
                <a:solidFill>
                  <a:srgbClr val="20135F"/>
                </a:solidFill>
                <a:latin typeface="Trebuchet MS"/>
                <a:cs typeface="Trebuchet MS"/>
              </a:rPr>
              <a:t>L</a:t>
            </a:r>
            <a:r>
              <a:rPr dirty="0" sz="1500" spc="40">
                <a:solidFill>
                  <a:srgbClr val="20135F"/>
                </a:solidFill>
                <a:latin typeface="Trebuchet MS"/>
                <a:cs typeface="Trebuchet MS"/>
              </a:rPr>
              <a:t>W</a:t>
            </a:r>
            <a:r>
              <a:rPr dirty="0" sz="1500" spc="50">
                <a:solidFill>
                  <a:srgbClr val="20135F"/>
                </a:solidFill>
                <a:latin typeface="Trebuchet MS"/>
                <a:cs typeface="Trebuchet MS"/>
              </a:rPr>
              <a:t>AUKEE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97926" y="3287969"/>
            <a:ext cx="960119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10">
                <a:solidFill>
                  <a:srgbClr val="20135F"/>
                </a:solidFill>
                <a:latin typeface="Trebuchet MS"/>
                <a:cs typeface="Trebuchet MS"/>
              </a:rPr>
              <a:t>HARTFORD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03285" y="5092834"/>
            <a:ext cx="773430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50">
                <a:solidFill>
                  <a:srgbClr val="20135F"/>
                </a:solidFill>
                <a:latin typeface="Trebuchet MS"/>
                <a:cs typeface="Trebuchet MS"/>
              </a:rPr>
              <a:t>R</a:t>
            </a:r>
            <a:r>
              <a:rPr dirty="0" sz="1500" spc="85">
                <a:solidFill>
                  <a:srgbClr val="20135F"/>
                </a:solidFill>
                <a:latin typeface="Trebuchet MS"/>
                <a:cs typeface="Trebuchet MS"/>
              </a:rPr>
              <a:t>A</a:t>
            </a:r>
            <a:r>
              <a:rPr dirty="0" sz="1500">
                <a:solidFill>
                  <a:srgbClr val="20135F"/>
                </a:solidFill>
                <a:latin typeface="Trebuchet MS"/>
                <a:cs typeface="Trebuchet MS"/>
              </a:rPr>
              <a:t>LEIGH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5217" y="6552372"/>
            <a:ext cx="673100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125">
                <a:solidFill>
                  <a:srgbClr val="20135F"/>
                </a:solidFill>
                <a:latin typeface="Trebuchet MS"/>
                <a:cs typeface="Trebuchet MS"/>
              </a:rPr>
              <a:t>AU</a:t>
            </a:r>
            <a:r>
              <a:rPr dirty="0" sz="1500" spc="85">
                <a:solidFill>
                  <a:srgbClr val="20135F"/>
                </a:solidFill>
                <a:latin typeface="Trebuchet MS"/>
                <a:cs typeface="Trebuchet MS"/>
              </a:rPr>
              <a:t>S</a:t>
            </a:r>
            <a:r>
              <a:rPr dirty="0" sz="1500" spc="-25">
                <a:solidFill>
                  <a:srgbClr val="20135F"/>
                </a:solidFill>
                <a:latin typeface="Trebuchet MS"/>
                <a:cs typeface="Trebuchet MS"/>
              </a:rPr>
              <a:t>TIN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92752" y="3212707"/>
            <a:ext cx="1327150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35">
                <a:solidFill>
                  <a:srgbClr val="20135F"/>
                </a:solidFill>
                <a:latin typeface="Trebuchet MS"/>
                <a:cs typeface="Trebuchet MS"/>
              </a:rPr>
              <a:t>GRAND</a:t>
            </a:r>
            <a:r>
              <a:rPr dirty="0" sz="1500" spc="-125">
                <a:solidFill>
                  <a:srgbClr val="20135F"/>
                </a:solidFill>
                <a:latin typeface="Trebuchet MS"/>
                <a:cs typeface="Trebuchet MS"/>
              </a:rPr>
              <a:t> </a:t>
            </a:r>
            <a:r>
              <a:rPr dirty="0" sz="1500" spc="50">
                <a:solidFill>
                  <a:srgbClr val="20135F"/>
                </a:solidFill>
                <a:latin typeface="Trebuchet MS"/>
                <a:cs typeface="Trebuchet MS"/>
              </a:rPr>
              <a:t>RAPIDS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31142" y="5132218"/>
            <a:ext cx="974725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75">
                <a:solidFill>
                  <a:srgbClr val="20135F"/>
                </a:solidFill>
                <a:latin typeface="Trebuchet MS"/>
                <a:cs typeface="Trebuchet MS"/>
              </a:rPr>
              <a:t>ASH</a:t>
            </a:r>
            <a:r>
              <a:rPr dirty="0" sz="1500" spc="85">
                <a:solidFill>
                  <a:srgbClr val="20135F"/>
                </a:solidFill>
                <a:latin typeface="Trebuchet MS"/>
                <a:cs typeface="Trebuchet MS"/>
              </a:rPr>
              <a:t>E</a:t>
            </a:r>
            <a:r>
              <a:rPr dirty="0" sz="1500" spc="15">
                <a:solidFill>
                  <a:srgbClr val="20135F"/>
                </a:solidFill>
                <a:latin typeface="Trebuchet MS"/>
                <a:cs typeface="Trebuchet MS"/>
              </a:rPr>
              <a:t>VILLE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2018-10-11T17:21:09Z</dcterms:created>
  <dcterms:modified xsi:type="dcterms:W3CDTF">2018-10-11T17:21:09Z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2018-07-24T00:00:00Z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2018-10-11T00:00:00Z</vt:filetime>
  </property>
</Properties>
</file>