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16" r:id="rId1"/>
    <p:sldMasterId id="2147484464" r:id="rId2"/>
    <p:sldMasterId id="2147484476" r:id="rId3"/>
    <p:sldMasterId id="2147484488" r:id="rId4"/>
  </p:sldMasterIdLst>
  <p:notesMasterIdLst>
    <p:notesMasterId r:id="rId29"/>
  </p:notesMasterIdLst>
  <p:sldIdLst>
    <p:sldId id="689" r:id="rId5"/>
    <p:sldId id="688" r:id="rId6"/>
    <p:sldId id="703" r:id="rId7"/>
    <p:sldId id="710" r:id="rId8"/>
    <p:sldId id="687" r:id="rId9"/>
    <p:sldId id="704" r:id="rId10"/>
    <p:sldId id="705" r:id="rId11"/>
    <p:sldId id="711" r:id="rId12"/>
    <p:sldId id="708" r:id="rId13"/>
    <p:sldId id="709" r:id="rId14"/>
    <p:sldId id="690" r:id="rId15"/>
    <p:sldId id="691" r:id="rId16"/>
    <p:sldId id="692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  <p:sldId id="712" r:id="rId27"/>
    <p:sldId id="702" r:id="rId2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E7AB03"/>
    <a:srgbClr val="CD9803"/>
    <a:srgbClr val="FBB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2353" autoAdjust="0"/>
  </p:normalViewPr>
  <p:slideViewPr>
    <p:cSldViewPr snapToGrid="0">
      <p:cViewPr varScale="1">
        <p:scale>
          <a:sx n="64" d="100"/>
          <a:sy n="64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3FCBEB-2D0E-4DE9-AB53-7214B3115B7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D9D308-57A9-40BB-89E8-DF4365770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Chrystal to talk through this slide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2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Donyel</a:t>
            </a:r>
            <a:r>
              <a:rPr lang="en-US" i="1" dirty="0" smtClean="0"/>
              <a:t> slide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2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Donyel</a:t>
            </a:r>
            <a:r>
              <a:rPr lang="en-US" i="1" dirty="0" smtClean="0"/>
              <a:t>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75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Donyel</a:t>
            </a:r>
            <a:r>
              <a:rPr lang="en-US" i="1" dirty="0" smtClean="0"/>
              <a:t>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0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Donyel</a:t>
            </a:r>
            <a:r>
              <a:rPr lang="en-US" i="1" dirty="0" smtClean="0"/>
              <a:t>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90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Donyel</a:t>
            </a:r>
            <a:r>
              <a:rPr lang="en-US" i="1" dirty="0" smtClean="0"/>
              <a:t>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34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Donyel</a:t>
            </a:r>
            <a:r>
              <a:rPr lang="en-US" i="1" dirty="0" smtClean="0"/>
              <a:t>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62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Donyel</a:t>
            </a:r>
            <a:r>
              <a:rPr lang="en-US" i="1" dirty="0" smtClean="0"/>
              <a:t>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93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Donyel</a:t>
            </a:r>
            <a:r>
              <a:rPr lang="en-US" i="1" dirty="0" smtClean="0"/>
              <a:t>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0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Donyel</a:t>
            </a:r>
            <a:r>
              <a:rPr lang="en-US" i="1" dirty="0" smtClean="0"/>
              <a:t>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6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Donyel</a:t>
            </a:r>
            <a:r>
              <a:rPr lang="en-US" i="1" dirty="0" smtClean="0"/>
              <a:t>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2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Chrystal</a:t>
            </a:r>
            <a:r>
              <a:rPr lang="en-US" i="1" baseline="0" dirty="0" smtClean="0"/>
              <a:t> and </a:t>
            </a:r>
            <a:r>
              <a:rPr lang="en-US" i="1" baseline="0" dirty="0" err="1" smtClean="0"/>
              <a:t>Donyel</a:t>
            </a:r>
            <a:r>
              <a:rPr lang="en-US" i="1" baseline="0" dirty="0" smtClean="0"/>
              <a:t>  </a:t>
            </a:r>
            <a:r>
              <a:rPr lang="en-US" baseline="0" dirty="0" smtClean="0"/>
              <a:t>--  Briefly d</a:t>
            </a:r>
            <a:r>
              <a:rPr lang="en-US" dirty="0" smtClean="0"/>
              <a:t>escribe</a:t>
            </a:r>
            <a:r>
              <a:rPr lang="en-US" baseline="0" dirty="0" smtClean="0"/>
              <a:t> our roles in this 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29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Donyel</a:t>
            </a:r>
            <a:r>
              <a:rPr lang="en-US" i="1" dirty="0" smtClean="0"/>
              <a:t> slide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9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Chrystal slide…</a:t>
            </a:r>
          </a:p>
          <a:p>
            <a:endParaRPr lang="en-US" i="1" dirty="0" smtClean="0"/>
          </a:p>
          <a:p>
            <a:r>
              <a:rPr lang="en-US" i="0" dirty="0" smtClean="0"/>
              <a:t>So when considering</a:t>
            </a:r>
            <a:r>
              <a:rPr lang="en-US" i="0" baseline="0" dirty="0" smtClean="0"/>
              <a:t> how to engage communities for health equity, you must consider not only the health care system, but the other systems that also impact access to healthcare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Must not assume that WE have the answers  --  must ASK the question of those impacted and find ways to help address those issues in a way that allows the community to take control of their improved outcomes – CAPACITY BUILDING not “hand outs” or paternalistic behaviors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6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Chrystal to talk through this slide…</a:t>
            </a:r>
          </a:p>
          <a:p>
            <a:endParaRPr lang="en-US" dirty="0" smtClean="0"/>
          </a:p>
          <a:p>
            <a:r>
              <a:rPr lang="en-US" dirty="0" smtClean="0"/>
              <a:t>Ask the question</a:t>
            </a:r>
            <a:r>
              <a:rPr lang="en-US" baseline="0" dirty="0" smtClean="0"/>
              <a:t> and allow responses from the session participants.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have their experiences been in this work?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1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Donyel</a:t>
            </a:r>
            <a:r>
              <a:rPr lang="en-US" i="1" dirty="0" smtClean="0"/>
              <a:t> to</a:t>
            </a:r>
            <a:r>
              <a:rPr lang="en-US" i="1" baseline="0" dirty="0" smtClean="0"/>
              <a:t> talk through this slide…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General statistics impacting our local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9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 smtClean="0"/>
              <a:t>Transition</a:t>
            </a:r>
            <a:r>
              <a:rPr lang="en-US" b="0" i="1" baseline="0" dirty="0" smtClean="0"/>
              <a:t> slide – Chrystal</a:t>
            </a:r>
          </a:p>
          <a:p>
            <a:endParaRPr lang="en-US" b="0" i="1" baseline="0" dirty="0" smtClean="0"/>
          </a:p>
          <a:p>
            <a:r>
              <a:rPr lang="en-US" b="0" i="0" baseline="0" dirty="0" smtClean="0"/>
              <a:t>In working with the CCOG during the CONNECT Our Future project a few years ago, The Lee Institute developed some core principles around how we approach this work.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1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Chrystal slide </a:t>
            </a:r>
          </a:p>
          <a:p>
            <a:endParaRPr lang="en-US" dirty="0" smtClean="0"/>
          </a:p>
          <a:p>
            <a:r>
              <a:rPr lang="en-US" dirty="0" smtClean="0"/>
              <a:t>First and foremost… engagement CANNOT</a:t>
            </a:r>
            <a:r>
              <a:rPr lang="en-US" baseline="0" dirty="0" smtClean="0"/>
              <a:t> be a checkbox activity – Why??? (ask participants)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C7D67-31AC-4729-9124-192C27BE82B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67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Chrystal slide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5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Chrystal slide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7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Chrystal describes</a:t>
            </a:r>
            <a:r>
              <a:rPr lang="en-US" baseline="0" dirty="0" smtClean="0"/>
              <a:t> Lee role in the work… transitions to </a:t>
            </a:r>
            <a:r>
              <a:rPr lang="en-US" baseline="0" dirty="0" err="1" smtClean="0"/>
              <a:t>Donyel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D308-57A9-40BB-89E8-DF43657702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0589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80" y="3055624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2429" y="4559279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9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6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5" y="351412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30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2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29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74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12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32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22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74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1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2636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6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2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3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3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2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94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21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40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05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66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21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98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70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5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31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0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85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30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5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2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2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5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5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5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1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9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3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10/8/2018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2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10/8/2018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10/8/2018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1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10/8/2018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5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901701"/>
            <a:ext cx="10363200" cy="4267200"/>
          </a:xfrm>
        </p:spPr>
        <p:txBody>
          <a:bodyPr/>
          <a:lstStyle/>
          <a:p>
            <a:r>
              <a:rPr lang="en-US" dirty="0" smtClean="0"/>
              <a:t>Engaging the Community to Achieve Health Equity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5346700"/>
            <a:ext cx="8534400" cy="1219200"/>
          </a:xfrm>
        </p:spPr>
        <p:txBody>
          <a:bodyPr/>
          <a:lstStyle/>
          <a:p>
            <a:r>
              <a:rPr lang="en-US" dirty="0" smtClean="0"/>
              <a:t>October 10, 2018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833277"/>
            <a:ext cx="2589212" cy="8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432" y="6214019"/>
            <a:ext cx="3631367" cy="40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8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944"/>
            <a:ext cx="10972800" cy="1180475"/>
          </a:xfrm>
        </p:spPr>
        <p:txBody>
          <a:bodyPr/>
          <a:lstStyle/>
          <a:p>
            <a:pPr algn="l"/>
            <a:r>
              <a:rPr lang="en-US" dirty="0" smtClean="0"/>
              <a:t>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Healthier Highland Family Reunion Event to identify actionable ways to improve health and wellness outcomes in the area</a:t>
            </a:r>
          </a:p>
          <a:p>
            <a:endParaRPr lang="en-US" dirty="0"/>
          </a:p>
          <a:p>
            <a:r>
              <a:rPr lang="en-US" dirty="0" smtClean="0"/>
              <a:t>The Lee Institute was engaged to help design activities that would allow community members to have their voices heard around issues impacting them relating to health</a:t>
            </a:r>
          </a:p>
          <a:p>
            <a:endParaRPr lang="en-US" dirty="0"/>
          </a:p>
          <a:p>
            <a:r>
              <a:rPr lang="en-US" dirty="0" smtClean="0"/>
              <a:t>Captured, themed and analyzed the data with recommendations around priorities based on what was heard</a:t>
            </a:r>
          </a:p>
          <a:p>
            <a:endParaRPr lang="en-US" dirty="0"/>
          </a:p>
          <a:p>
            <a:r>
              <a:rPr lang="en-US" dirty="0" smtClean="0"/>
              <a:t>Gaston Family Health Center implemented the work and continue to engage community for improved outcomes and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Characteristics of the Highland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95" y="1647960"/>
            <a:ext cx="10515600" cy="431674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Over 2,000 residents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Mostly African American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No grocery store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Two convenience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stores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Several churches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Health center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Community center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Two Head Start locations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it to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95" y="1574604"/>
            <a:ext cx="10515600" cy="486429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59% of health center patients are uninsured (41% of other FQHC patients are uninsured)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40.5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% of patients are African-American (27.1% of other FQHC patients are African-American)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63.6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% of patients have been diagnosed with obesity (33.5% of other FQHC patients have been diagnosed with obesity)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% of patients have been diagnosed with diabetes (13.5% of other FQHC patients have been diagnosed with diabetes)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36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% of patients have been diagnosed with hypertension (27% of other FQHC patients have been diagnosed with hypertension)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Community’s Voice Matters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15" y="2684159"/>
            <a:ext cx="3965171" cy="25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Effective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95" y="1893992"/>
            <a:ext cx="10515600" cy="3958168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Select trusted members of the community to be the champion of your work.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Embrace and encourage the input from community members.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Value the community members as a true partner.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Support the community’s efforts and ideas. </a:t>
            </a:r>
          </a:p>
        </p:txBody>
      </p:sp>
    </p:spTree>
    <p:extLst>
      <p:ext uri="{BB962C8B-B14F-4D97-AF65-F5344CB8AC3E}">
        <p14:creationId xmlns:p14="http://schemas.microsoft.com/office/powerpoint/2010/main" val="3423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Highland Family Reunion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79" y="1871590"/>
            <a:ext cx="3196244" cy="41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597" y="322397"/>
            <a:ext cx="10515600" cy="21113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7" y="2757593"/>
            <a:ext cx="5049803" cy="2968283"/>
          </a:xfrm>
          <a:prstGeom prst="rect">
            <a:avLst/>
          </a:prstGeom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45" y="322396"/>
            <a:ext cx="6958807" cy="2435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00" y="2757592"/>
            <a:ext cx="5852728" cy="29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Maximize Opportunities for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95" y="1893995"/>
            <a:ext cx="10515600" cy="409884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2016 Highland Family Reunion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2016 Movie Night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2017 Highland Family Reunion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2017 Line Dancing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2017 Family Bingo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Night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2018 Building A Healthier Highland Conference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2018 Highland Family Reunion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Resident and Partner Investment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1" y="1647965"/>
            <a:ext cx="5081847" cy="2576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58" y="1647964"/>
            <a:ext cx="5098663" cy="2576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80" y="4246768"/>
            <a:ext cx="4511133" cy="22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597" y="225087"/>
            <a:ext cx="10515600" cy="244777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Sustaining Community Engagement and </a:t>
            </a:r>
            <a:r>
              <a:rPr lang="en-US" sz="3600" dirty="0" smtClean="0"/>
              <a:t>Involvement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 “Community Centered Health Approach”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97" y="2672867"/>
            <a:ext cx="10515600" cy="3362177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Clinical Shift to Support Community Centered Health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Community/Environmental or Policy Change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Increase Community Capacity and Sustainability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14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Outcomes of this </a:t>
            </a:r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9901"/>
            <a:ext cx="109728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Share </a:t>
            </a:r>
            <a:r>
              <a:rPr lang="en-US" dirty="0" smtClean="0"/>
              <a:t>some health </a:t>
            </a:r>
            <a:r>
              <a:rPr lang="en-US" dirty="0" smtClean="0"/>
              <a:t>statistics impacting our local community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Discuss why community engagement is important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Provide diverse ways to engage the community in ways that can promote positive 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Share our experiences in successful, and not so successful, community engagement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Clinical Shift To Support Community Centered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97" y="1515110"/>
            <a:ext cx="10515600" cy="426251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Operational procedures, use of data, training, hiring, procurement, community relationships, staffing models, etc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" y="2999619"/>
            <a:ext cx="6471329" cy="2932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9367" y="3122852"/>
            <a:ext cx="3689754" cy="28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Community/Environment or Policy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95" y="1647959"/>
            <a:ext cx="10515600" cy="416199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Environmental, cultural, policy or promotional changes that improve or prevent health condition(s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en-US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3" y="2871383"/>
            <a:ext cx="3741199" cy="3741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9204" y="2677162"/>
            <a:ext cx="3642342" cy="412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Increase Community Capacity and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97" y="1647965"/>
            <a:ext cx="10515600" cy="335790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Structures, skills/knowledge, relationships, leadership, and resources </a:t>
            </a:r>
          </a:p>
          <a:p>
            <a:pPr marL="0" indent="0" algn="ctr">
              <a:buNone/>
            </a:pPr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40" y="2630659"/>
            <a:ext cx="8470281" cy="35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Some Considerations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5131"/>
            <a:ext cx="10972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Race is considered a "marker" for certain health </a:t>
            </a:r>
            <a:r>
              <a:rPr lang="en-US" b="0" dirty="0" smtClean="0"/>
              <a:t>problems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Factors </a:t>
            </a:r>
            <a:r>
              <a:rPr lang="en-US" b="0" dirty="0"/>
              <a:t>such as income, education, access to health care, stress and racism are among the major causes of the poorer health of minorities on many health measures, compared to </a:t>
            </a:r>
            <a:r>
              <a:rPr lang="en-US" b="0" dirty="0" smtClean="0"/>
              <a:t>whites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Disparities </a:t>
            </a:r>
            <a:r>
              <a:rPr lang="en-US" dirty="0" smtClean="0"/>
              <a:t>in health care not </a:t>
            </a:r>
            <a:r>
              <a:rPr lang="en-US" dirty="0"/>
              <a:t>only result in inequities but also limit continued improvement in quality of care and population health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esult is </a:t>
            </a:r>
            <a:r>
              <a:rPr lang="en-US" dirty="0"/>
              <a:t>unnecessary health care </a:t>
            </a:r>
            <a:r>
              <a:rPr lang="en-US" dirty="0" smtClean="0"/>
              <a:t>costs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6555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38303" y="1317228"/>
            <a:ext cx="8915399" cy="9447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smtClean="0">
                <a:solidFill>
                  <a:schemeClr val="tx1"/>
                </a:solidFill>
              </a:rPr>
              <a:t>Thank you!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81194" y="2287653"/>
            <a:ext cx="11029615" cy="30223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Contact Information</a:t>
            </a: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Donyel</a:t>
            </a:r>
            <a:r>
              <a:rPr lang="en-US" sz="2800" dirty="0" smtClean="0">
                <a:solidFill>
                  <a:schemeClr val="tx1"/>
                </a:solidFill>
              </a:rPr>
              <a:t> Barber  ∙ Gaston Family </a:t>
            </a:r>
            <a:r>
              <a:rPr lang="en-US" sz="2800" dirty="0">
                <a:solidFill>
                  <a:schemeClr val="tx1"/>
                </a:solidFill>
              </a:rPr>
              <a:t>H</a:t>
            </a:r>
            <a:r>
              <a:rPr lang="en-US" sz="2800" dirty="0" smtClean="0">
                <a:solidFill>
                  <a:schemeClr val="tx1"/>
                </a:solidFill>
              </a:rPr>
              <a:t>ealth</a:t>
            </a:r>
          </a:p>
          <a:p>
            <a:pPr marL="11430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∙ </a:t>
            </a:r>
            <a:r>
              <a:rPr lang="en-US" sz="2800" dirty="0" err="1" smtClean="0">
                <a:solidFill>
                  <a:schemeClr val="tx1"/>
                </a:solidFill>
              </a:rPr>
              <a:t>dbarber@GFHS.Info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Chrystal Joy ∙ The Lee Institute ∙ </a:t>
            </a:r>
            <a:r>
              <a:rPr lang="pl-PL" sz="2800" dirty="0" smtClean="0">
                <a:solidFill>
                  <a:schemeClr val="tx1"/>
                </a:solidFill>
              </a:rPr>
              <a:t>cjoy@leeinstitute.org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3000" dirty="0" smtClean="0">
              <a:solidFill>
                <a:schemeClr val="tx1"/>
              </a:solidFill>
            </a:endParaRPr>
          </a:p>
          <a:p>
            <a:pPr algn="ctr"/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930"/>
            <a:ext cx="10972800" cy="1600200"/>
          </a:xfrm>
        </p:spPr>
        <p:txBody>
          <a:bodyPr/>
          <a:lstStyle/>
          <a:p>
            <a:pPr algn="l"/>
            <a:r>
              <a:rPr lang="en-US" dirty="0" smtClean="0"/>
              <a:t>The Lee Institute and </a:t>
            </a:r>
            <a:br>
              <a:rPr lang="en-US" dirty="0" smtClean="0"/>
            </a:br>
            <a:r>
              <a:rPr lang="en-US" dirty="0" smtClean="0"/>
              <a:t>Gaston Family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5031"/>
            <a:ext cx="10972800" cy="4525963"/>
          </a:xfrm>
        </p:spPr>
        <p:txBody>
          <a:bodyPr/>
          <a:lstStyle/>
          <a:p>
            <a:r>
              <a:rPr lang="en-US" dirty="0"/>
              <a:t>The Lee Institute serves and strengthens organizations and individuals who share a commitment to building </a:t>
            </a:r>
            <a:r>
              <a:rPr lang="en-US" dirty="0"/>
              <a:t>great communities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Gaston Family Health Services is a community sponsored, family-centered provider of health care, health education and preventive care services without regard for the ability to pay.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Why is community engagement important for achieving health equity?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58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Some General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S</a:t>
            </a:r>
            <a:r>
              <a:rPr lang="en-US" dirty="0" smtClean="0"/>
              <a:t>tatistics </a:t>
            </a:r>
            <a:r>
              <a:rPr lang="en-US" dirty="0" smtClean="0"/>
              <a:t>in </a:t>
            </a:r>
            <a:r>
              <a:rPr lang="en-US" dirty="0" smtClean="0"/>
              <a:t>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5111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59% of health center patients are uninsured (41% of other </a:t>
            </a:r>
            <a:r>
              <a:rPr lang="en-US" dirty="0" smtClean="0"/>
              <a:t>Federally Qualified Health Center, or FQHC, </a:t>
            </a:r>
            <a:r>
              <a:rPr lang="en-US" dirty="0"/>
              <a:t>patients are uninsured)</a:t>
            </a:r>
          </a:p>
          <a:p>
            <a:endParaRPr lang="en-US" dirty="0"/>
          </a:p>
          <a:p>
            <a:r>
              <a:rPr lang="en-US" dirty="0"/>
              <a:t>40.5% of health center patients are African-American (27.1% of other FQHC patients are African-American)</a:t>
            </a:r>
          </a:p>
          <a:p>
            <a:endParaRPr lang="en-US" dirty="0"/>
          </a:p>
          <a:p>
            <a:r>
              <a:rPr lang="en-US" dirty="0"/>
              <a:t>63.6% of health center patients have been diagnosed with obesity (33.5% of other FQHC patients have been diagnosed with obesity)</a:t>
            </a:r>
          </a:p>
          <a:p>
            <a:endParaRPr lang="en-US" dirty="0"/>
          </a:p>
          <a:p>
            <a:r>
              <a:rPr lang="en-US" dirty="0"/>
              <a:t>15% of health center patients have been diagnosed with diabetes (13.5% of other FQHC patients have been diagnosed with diabetes)</a:t>
            </a:r>
          </a:p>
          <a:p>
            <a:endParaRPr lang="en-US" dirty="0"/>
          </a:p>
          <a:p>
            <a:r>
              <a:rPr lang="en-US" dirty="0"/>
              <a:t>36% of health center patients have been diagnosed with hypertension </a:t>
            </a:r>
            <a:r>
              <a:rPr lang="en-US" dirty="0" smtClean="0"/>
              <a:t>(</a:t>
            </a:r>
            <a:r>
              <a:rPr lang="en-US" dirty="0"/>
              <a:t>27% of other FQHC patients have been diagnosed with hypertension)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3" y="331875"/>
            <a:ext cx="8915399" cy="1547446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</a:rPr>
              <a:t>Core </a:t>
            </a:r>
            <a:r>
              <a:rPr lang="en-US" sz="4500" b="1" dirty="0" smtClean="0">
                <a:solidFill>
                  <a:schemeClr val="bg1"/>
                </a:solidFill>
              </a:rPr>
              <a:t>Principles </a:t>
            </a:r>
            <a:r>
              <a:rPr lang="en-US" sz="4500" b="1" dirty="0" smtClean="0">
                <a:solidFill>
                  <a:schemeClr val="bg1"/>
                </a:solidFill>
              </a:rPr>
              <a:t>of  </a:t>
            </a:r>
            <a:r>
              <a:rPr lang="en-US" sz="4500" b="1" dirty="0" smtClean="0">
                <a:solidFill>
                  <a:schemeClr val="bg1"/>
                </a:solidFill>
              </a:rPr>
              <a:t>Public </a:t>
            </a:r>
            <a:r>
              <a:rPr lang="en-US" sz="4500" b="1" dirty="0" smtClean="0">
                <a:solidFill>
                  <a:schemeClr val="bg1"/>
                </a:solidFill>
              </a:rPr>
              <a:t>Engagement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community eng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2479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3600" y="2667000"/>
            <a:ext cx="203200" cy="1524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3600" y="3200400"/>
            <a:ext cx="203200" cy="1524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341" name="Group 25"/>
          <p:cNvGrpSpPr>
            <a:grpSpLocks/>
          </p:cNvGrpSpPr>
          <p:nvPr/>
        </p:nvGrpSpPr>
        <p:grpSpPr bwMode="auto">
          <a:xfrm>
            <a:off x="3454400" y="1371600"/>
            <a:ext cx="5283200" cy="3962400"/>
            <a:chOff x="2590800" y="1371600"/>
            <a:chExt cx="3962400" cy="3962400"/>
          </a:xfrm>
        </p:grpSpPr>
        <p:sp>
          <p:nvSpPr>
            <p:cNvPr id="3" name="TextBox 2"/>
            <p:cNvSpPr txBox="1"/>
            <p:nvPr/>
          </p:nvSpPr>
          <p:spPr>
            <a:xfrm>
              <a:off x="3657600" y="2549525"/>
              <a:ext cx="1905000" cy="14773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ＭＳ Ｐゴシック" pitchFamily="34" charset="-128"/>
                </a:rPr>
                <a:t>_________________________________________________________________________________________</a:t>
              </a:r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ＭＳ Ｐゴシック" pitchFamily="34" charset="-128"/>
                </a:rPr>
                <a:t>_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05200" y="3733800"/>
              <a:ext cx="152400" cy="15240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4346" name="Group 15"/>
            <p:cNvGrpSpPr>
              <a:grpSpLocks/>
            </p:cNvGrpSpPr>
            <p:nvPr/>
          </p:nvGrpSpPr>
          <p:grpSpPr bwMode="auto">
            <a:xfrm>
              <a:off x="3503428" y="2549973"/>
              <a:ext cx="228600" cy="228600"/>
              <a:chOff x="1600200" y="2057400"/>
              <a:chExt cx="228600" cy="2286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600385" y="2171252"/>
                <a:ext cx="76200" cy="1143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676585" y="2056952"/>
                <a:ext cx="152400" cy="2286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47" name="Group 16"/>
            <p:cNvGrpSpPr>
              <a:grpSpLocks/>
            </p:cNvGrpSpPr>
            <p:nvPr/>
          </p:nvGrpSpPr>
          <p:grpSpPr bwMode="auto">
            <a:xfrm>
              <a:off x="3505200" y="3086100"/>
              <a:ext cx="228600" cy="228600"/>
              <a:chOff x="1600200" y="2057400"/>
              <a:chExt cx="228600" cy="2286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600200" y="2171700"/>
                <a:ext cx="76200" cy="1143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676400" y="2057400"/>
                <a:ext cx="152400" cy="2286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48" name="Group 19"/>
            <p:cNvGrpSpPr>
              <a:grpSpLocks/>
            </p:cNvGrpSpPr>
            <p:nvPr/>
          </p:nvGrpSpPr>
          <p:grpSpPr bwMode="auto">
            <a:xfrm>
              <a:off x="3505200" y="3619500"/>
              <a:ext cx="228600" cy="228600"/>
              <a:chOff x="1600200" y="2057400"/>
              <a:chExt cx="228600" cy="2286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600200" y="2171700"/>
                <a:ext cx="76200" cy="1143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1676400" y="2057400"/>
                <a:ext cx="152400" cy="2286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/>
            <p:cNvSpPr/>
            <p:nvPr/>
          </p:nvSpPr>
          <p:spPr>
            <a:xfrm>
              <a:off x="2590800" y="1371600"/>
              <a:ext cx="3962400" cy="3962400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5" name="Straight Connector 24"/>
          <p:cNvCxnSpPr>
            <a:stCxn id="23" idx="7"/>
            <a:endCxn id="23" idx="3"/>
          </p:cNvCxnSpPr>
          <p:nvPr/>
        </p:nvCxnSpPr>
        <p:spPr>
          <a:xfrm flipH="1">
            <a:off x="4229100" y="1952625"/>
            <a:ext cx="3733800" cy="28003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3"/>
          <p:cNvSpPr>
            <a:spLocks noGrp="1"/>
          </p:cNvSpPr>
          <p:nvPr>
            <p:ph type="ctrTitle"/>
          </p:nvPr>
        </p:nvSpPr>
        <p:spPr>
          <a:xfrm>
            <a:off x="1600200" y="101600"/>
            <a:ext cx="8991600" cy="8001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latin typeface="Cambria" panose="02040503050406030204" pitchFamily="18" charset="0"/>
                <a:ea typeface="+mj-ea"/>
              </a:rPr>
              <a:t>Public Engagement</a:t>
            </a:r>
            <a:br>
              <a:rPr lang="en-US" sz="3200" dirty="0" smtClean="0">
                <a:latin typeface="Cambria" panose="02040503050406030204" pitchFamily="18" charset="0"/>
                <a:ea typeface="+mj-ea"/>
              </a:rPr>
            </a:br>
            <a:endParaRPr lang="en-US" sz="3200" dirty="0"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333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60360"/>
          </a:xfrm>
        </p:spPr>
        <p:txBody>
          <a:bodyPr/>
          <a:lstStyle/>
          <a:p>
            <a:pPr algn="l"/>
            <a:r>
              <a:rPr lang="en-US" sz="4800" dirty="0" smtClean="0"/>
              <a:t>Core Principles of Public Engagement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Public Engagement requires: </a:t>
            </a:r>
          </a:p>
          <a:p>
            <a:r>
              <a:rPr lang="en-US" dirty="0" smtClean="0"/>
              <a:t>Clearly defined purpose and influence points</a:t>
            </a:r>
          </a:p>
          <a:p>
            <a:endParaRPr lang="en-US" dirty="0" smtClean="0"/>
          </a:p>
          <a:p>
            <a:r>
              <a:rPr lang="en-US" dirty="0" smtClean="0"/>
              <a:t>Transparency to the public</a:t>
            </a:r>
          </a:p>
          <a:p>
            <a:endParaRPr lang="en-US" dirty="0" smtClean="0"/>
          </a:p>
          <a:p>
            <a:r>
              <a:rPr lang="en-US" dirty="0" smtClean="0"/>
              <a:t>Managing expectations</a:t>
            </a:r>
          </a:p>
          <a:p>
            <a:endParaRPr lang="en-US" dirty="0" smtClean="0"/>
          </a:p>
          <a:p>
            <a:r>
              <a:rPr lang="en-US" dirty="0" smtClean="0"/>
              <a:t>Connecting early on in the process</a:t>
            </a:r>
          </a:p>
          <a:p>
            <a:endParaRPr lang="en-US" dirty="0" smtClean="0"/>
          </a:p>
          <a:p>
            <a:r>
              <a:rPr lang="en-US" dirty="0" smtClean="0"/>
              <a:t>Engagement to be both an outcome and requirement of building trust and civic participation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6321"/>
            <a:ext cx="8991600" cy="1002383"/>
          </a:xfrm>
        </p:spPr>
        <p:txBody>
          <a:bodyPr/>
          <a:lstStyle/>
          <a:p>
            <a:pPr>
              <a:defRPr/>
            </a:pPr>
            <a:r>
              <a:rPr lang="en-US" sz="3300" dirty="0" smtClean="0">
                <a:latin typeface="Cambria" panose="02040503050406030204" pitchFamily="18" charset="0"/>
                <a:ea typeface="+mj-ea"/>
              </a:rPr>
              <a:t>Continuum of Engagement</a:t>
            </a:r>
            <a:endParaRPr lang="en-US" sz="3300" dirty="0">
              <a:latin typeface="Cambria" panose="02040503050406030204" pitchFamily="18" charset="0"/>
              <a:ea typeface="+mj-ea"/>
            </a:endParaRPr>
          </a:p>
        </p:txBody>
      </p:sp>
      <p:grpSp>
        <p:nvGrpSpPr>
          <p:cNvPr id="21508" name="Group 21512"/>
          <p:cNvGrpSpPr>
            <a:grpSpLocks/>
          </p:cNvGrpSpPr>
          <p:nvPr/>
        </p:nvGrpSpPr>
        <p:grpSpPr bwMode="auto">
          <a:xfrm>
            <a:off x="667816" y="1485900"/>
            <a:ext cx="11460687" cy="4914900"/>
            <a:chOff x="1063473" y="1371600"/>
            <a:chExt cx="8595573" cy="4915469"/>
          </a:xfrm>
        </p:grpSpPr>
        <p:grpSp>
          <p:nvGrpSpPr>
            <p:cNvPr id="21509" name="Group 21509"/>
            <p:cNvGrpSpPr>
              <a:grpSpLocks/>
            </p:cNvGrpSpPr>
            <p:nvPr/>
          </p:nvGrpSpPr>
          <p:grpSpPr bwMode="auto">
            <a:xfrm>
              <a:off x="1063473" y="1371600"/>
              <a:ext cx="7019176" cy="4915469"/>
              <a:chOff x="354813" y="1371600"/>
              <a:chExt cx="7019176" cy="4915469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876305" y="1371600"/>
                <a:ext cx="0" cy="4388358"/>
              </a:xfrm>
              <a:prstGeom prst="straightConnector1">
                <a:avLst/>
              </a:prstGeom>
              <a:ln w="127000">
                <a:solidFill>
                  <a:srgbClr val="E7AB03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828680" y="5728204"/>
                <a:ext cx="6545309" cy="0"/>
              </a:xfrm>
              <a:prstGeom prst="straightConnector1">
                <a:avLst/>
              </a:prstGeom>
              <a:ln w="127000">
                <a:solidFill>
                  <a:srgbClr val="E7AB03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1518" name="TextBox 21503"/>
              <p:cNvSpPr txBox="1">
                <a:spLocks noChangeArrowheads="1"/>
              </p:cNvSpPr>
              <p:nvPr/>
            </p:nvSpPr>
            <p:spPr bwMode="auto">
              <a:xfrm rot="16200000">
                <a:off x="-1070665" y="3571568"/>
                <a:ext cx="3151042" cy="300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1775"/>
                  </a:spcBef>
                  <a:buChar char="•"/>
                  <a:tabLst>
                    <a:tab pos="284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prstClr val="black"/>
                    </a:solidFill>
                    <a:cs typeface="Arial" charset="0"/>
                  </a:rPr>
                  <a:t>Cost, Time, Outreach</a:t>
                </a:r>
              </a:p>
            </p:txBody>
          </p:sp>
          <p:sp>
            <p:nvSpPr>
              <p:cNvPr id="21519" name="TextBox 34"/>
              <p:cNvSpPr txBox="1">
                <a:spLocks noChangeArrowheads="1"/>
              </p:cNvSpPr>
              <p:nvPr/>
            </p:nvSpPr>
            <p:spPr bwMode="auto">
              <a:xfrm>
                <a:off x="2853695" y="5886959"/>
                <a:ext cx="315104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1775"/>
                  </a:spcBef>
                  <a:buChar char="•"/>
                  <a:tabLst>
                    <a:tab pos="284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prstClr val="black"/>
                    </a:solidFill>
                    <a:cs typeface="Arial" charset="0"/>
                  </a:rPr>
                  <a:t>Impact</a:t>
                </a:r>
              </a:p>
            </p:txBody>
          </p:sp>
          <p:sp>
            <p:nvSpPr>
              <p:cNvPr id="21507" name="Oval 21506"/>
              <p:cNvSpPr/>
              <p:nvPr/>
            </p:nvSpPr>
            <p:spPr>
              <a:xfrm>
                <a:off x="1184282" y="4923249"/>
                <a:ext cx="457203" cy="457253"/>
              </a:xfrm>
              <a:prstGeom prst="ellipse">
                <a:avLst/>
              </a:prstGeom>
              <a:solidFill>
                <a:srgbClr val="37742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314590" y="4116706"/>
                <a:ext cx="457203" cy="457253"/>
              </a:xfrm>
              <a:prstGeom prst="ellipse">
                <a:avLst/>
              </a:prstGeom>
              <a:solidFill>
                <a:srgbClr val="50AA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446486" y="3310162"/>
                <a:ext cx="457203" cy="457253"/>
              </a:xfrm>
              <a:prstGeom prst="ellipse">
                <a:avLst/>
              </a:prstGeom>
              <a:solidFill>
                <a:srgbClr val="48B0F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578381" y="2505206"/>
                <a:ext cx="457203" cy="457253"/>
              </a:xfrm>
              <a:prstGeom prst="ellipse">
                <a:avLst/>
              </a:prstGeom>
              <a:solidFill>
                <a:srgbClr val="0973B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708689" y="1698663"/>
                <a:ext cx="457203" cy="457253"/>
              </a:xfrm>
              <a:prstGeom prst="ellipse">
                <a:avLst/>
              </a:prstGeom>
              <a:solidFill>
                <a:srgbClr val="07538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510" name="TextBox 44"/>
            <p:cNvSpPr txBox="1">
              <a:spLocks noChangeArrowheads="1"/>
            </p:cNvSpPr>
            <p:nvPr/>
          </p:nvSpPr>
          <p:spPr bwMode="auto">
            <a:xfrm>
              <a:off x="2105025" y="5086574"/>
              <a:ext cx="19873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775"/>
                </a:spcBef>
                <a:buChar char="•"/>
                <a:tabLst>
                  <a:tab pos="284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prstClr val="black"/>
                  </a:solidFill>
                  <a:cs typeface="Arial" charset="0"/>
                </a:rPr>
                <a:t>Internal gathering</a:t>
              </a:r>
            </a:p>
          </p:txBody>
        </p:sp>
        <p:sp>
          <p:nvSpPr>
            <p:cNvPr id="21511" name="TextBox 45"/>
            <p:cNvSpPr txBox="1">
              <a:spLocks noChangeArrowheads="1"/>
            </p:cNvSpPr>
            <p:nvPr/>
          </p:nvSpPr>
          <p:spPr bwMode="auto">
            <a:xfrm>
              <a:off x="3467735" y="4248998"/>
              <a:ext cx="26854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775"/>
                </a:spcBef>
                <a:buChar char="•"/>
                <a:tabLst>
                  <a:tab pos="284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prstClr val="black"/>
                  </a:solidFill>
                  <a:cs typeface="Arial" charset="0"/>
                </a:rPr>
                <a:t>One-time gathering of external intact group</a:t>
              </a:r>
            </a:p>
          </p:txBody>
        </p:sp>
        <p:sp>
          <p:nvSpPr>
            <p:cNvPr id="21512" name="TextBox 46"/>
            <p:cNvSpPr txBox="1">
              <a:spLocks noChangeArrowheads="1"/>
            </p:cNvSpPr>
            <p:nvPr/>
          </p:nvSpPr>
          <p:spPr bwMode="auto">
            <a:xfrm>
              <a:off x="4679194" y="3431564"/>
              <a:ext cx="39980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775"/>
                </a:spcBef>
                <a:buChar char="•"/>
                <a:tabLst>
                  <a:tab pos="284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prstClr val="black"/>
                  </a:solidFill>
                  <a:cs typeface="Arial" charset="0"/>
                </a:rPr>
                <a:t>Multiple gatherings of intact group for deeper understanding &amp; commitment</a:t>
              </a:r>
            </a:p>
          </p:txBody>
        </p:sp>
        <p:sp>
          <p:nvSpPr>
            <p:cNvPr id="21513" name="TextBox 47"/>
            <p:cNvSpPr txBox="1">
              <a:spLocks noChangeArrowheads="1"/>
            </p:cNvSpPr>
            <p:nvPr/>
          </p:nvSpPr>
          <p:spPr bwMode="auto">
            <a:xfrm>
              <a:off x="4972050" y="2604871"/>
              <a:ext cx="39980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775"/>
                </a:spcBef>
                <a:buChar char="•"/>
                <a:tabLst>
                  <a:tab pos="284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prstClr val="black"/>
                  </a:solidFill>
                  <a:cs typeface="Arial" charset="0"/>
                </a:rPr>
                <a:t>One-time gathering of new group</a:t>
              </a:r>
            </a:p>
          </p:txBody>
        </p:sp>
        <p:sp>
          <p:nvSpPr>
            <p:cNvPr id="21514" name="TextBox 48"/>
            <p:cNvSpPr txBox="1">
              <a:spLocks noChangeArrowheads="1"/>
            </p:cNvSpPr>
            <p:nvPr/>
          </p:nvSpPr>
          <p:spPr bwMode="auto">
            <a:xfrm>
              <a:off x="6818171" y="1723078"/>
              <a:ext cx="2840875" cy="52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775"/>
                </a:spcBef>
                <a:buChar char="•"/>
                <a:tabLst>
                  <a:tab pos="284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prstClr val="black"/>
                  </a:solidFill>
                  <a:cs typeface="Arial" charset="0"/>
                </a:rPr>
                <a:t>Multiple gatherings of new group for deeper understanding &amp; commitment</a:t>
              </a:r>
            </a:p>
          </p:txBody>
        </p:sp>
        <p:cxnSp>
          <p:nvCxnSpPr>
            <p:cNvPr id="3" name="Straight Arrow Connector 21511"/>
            <p:cNvCxnSpPr/>
            <p:nvPr/>
          </p:nvCxnSpPr>
          <p:spPr>
            <a:xfrm flipV="1">
              <a:off x="1892942" y="1450984"/>
              <a:ext cx="4753008" cy="3472265"/>
            </a:xfrm>
            <a:prstGeom prst="straightConnector1">
              <a:avLst/>
            </a:prstGeom>
            <a:ln w="25400">
              <a:solidFill>
                <a:srgbClr val="007E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C:\Users\Andi Stevenson\AppData\Local\Microsoft\Windows\INetCache\Content.Word\print-banner-7.1-v1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226" y="6433502"/>
            <a:ext cx="3807777" cy="424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5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ecutiv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xecutiv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10477</TotalTime>
  <Words>1027</Words>
  <Application>Microsoft Office PowerPoint</Application>
  <PresentationFormat>Custom</PresentationFormat>
  <Paragraphs>174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Apothecary</vt:lpstr>
      <vt:lpstr>Executive</vt:lpstr>
      <vt:lpstr>1_Executive</vt:lpstr>
      <vt:lpstr>2_Executive</vt:lpstr>
      <vt:lpstr>Engaging the Community to Achieve Health Equity</vt:lpstr>
      <vt:lpstr>Intended Outcomes of this Session</vt:lpstr>
      <vt:lpstr>The Lee Institute and  Gaston Family Health Services</vt:lpstr>
      <vt:lpstr>PowerPoint Presentation</vt:lpstr>
      <vt:lpstr>Some General Health Statistics in NC</vt:lpstr>
      <vt:lpstr>Core Principles of  Public Engagement</vt:lpstr>
      <vt:lpstr>Public Engagement </vt:lpstr>
      <vt:lpstr>Core Principles of Public Engagement</vt:lpstr>
      <vt:lpstr>Continuum of Engagement</vt:lpstr>
      <vt:lpstr>Working Together</vt:lpstr>
      <vt:lpstr>Characteristics of the Highland Community</vt:lpstr>
      <vt:lpstr>Take it to the community</vt:lpstr>
      <vt:lpstr>The Community’s Voice Matters</vt:lpstr>
      <vt:lpstr>Keys To Effective Engagement</vt:lpstr>
      <vt:lpstr>Highland Family Reunion</vt:lpstr>
      <vt:lpstr>PowerPoint Presentation</vt:lpstr>
      <vt:lpstr>Maximize Opportunities for Engagement</vt:lpstr>
      <vt:lpstr>Resident and Partner Investment</vt:lpstr>
      <vt:lpstr>Sustaining Community Engagement and Involvement   “Community Centered Health Approach” </vt:lpstr>
      <vt:lpstr>Clinical Shift To Support Community Centered Health</vt:lpstr>
      <vt:lpstr>Community/Environment or Policy Change</vt:lpstr>
      <vt:lpstr>Increase Community Capacity and Sustainability</vt:lpstr>
      <vt:lpstr>Some Considerations</vt:lpstr>
      <vt:lpstr>PowerPoint Presentation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Engagement in the Digital Age</dc:title>
  <dc:creator>temp2</dc:creator>
  <cp:lastModifiedBy>Chrystal Joy</cp:lastModifiedBy>
  <cp:revision>449</cp:revision>
  <cp:lastPrinted>2018-06-18T14:10:27Z</cp:lastPrinted>
  <dcterms:created xsi:type="dcterms:W3CDTF">2017-03-20T18:40:28Z</dcterms:created>
  <dcterms:modified xsi:type="dcterms:W3CDTF">2018-10-09T12:54:25Z</dcterms:modified>
</cp:coreProperties>
</file>