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theme/themeOverride12.xml" ContentType="application/vnd.openxmlformats-officedocument.themeOverride+xml"/>
  <Override PartName="/ppt/notesSlides/notesSlide15.xml" ContentType="application/vnd.openxmlformats-officedocument.presentationml.notesSlide+xml"/>
  <Override PartName="/ppt/theme/themeOverride13.xml" ContentType="application/vnd.openxmlformats-officedocument.themeOverride+xml"/>
  <Override PartName="/ppt/notesSlides/notesSlide16.xml" ContentType="application/vnd.openxmlformats-officedocument.presentationml.notesSlide+xml"/>
  <Override PartName="/ppt/theme/themeOverride14.xml" ContentType="application/vnd.openxmlformats-officedocument.themeOverride+xml"/>
  <Override PartName="/ppt/notesSlides/notesSlide17.xml" ContentType="application/vnd.openxmlformats-officedocument.presentationml.notesSlide+xml"/>
  <Override PartName="/ppt/theme/themeOverride1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7.xml" ContentType="application/vnd.openxmlformats-officedocument.themeOverride+xml"/>
  <Override PartName="/ppt/notesSlides/notesSlide26.xml" ContentType="application/vnd.openxmlformats-officedocument.presentationml.notesSlide+xml"/>
  <Override PartName="/ppt/theme/themeOverride18.xml" ContentType="application/vnd.openxmlformats-officedocument.themeOverride+xml"/>
  <Override PartName="/ppt/notesSlides/notesSlide27.xml" ContentType="application/vnd.openxmlformats-officedocument.presentationml.notesSlide+xml"/>
  <Override PartName="/ppt/theme/themeOverride19.xml" ContentType="application/vnd.openxmlformats-officedocument.themeOverride+xml"/>
  <Override PartName="/ppt/notesSlides/notesSlide28.xml" ContentType="application/vnd.openxmlformats-officedocument.presentationml.notesSlide+xml"/>
  <Override PartName="/ppt/theme/themeOverride20.xml" ContentType="application/vnd.openxmlformats-officedocument.themeOverride+xml"/>
  <Override PartName="/ppt/notesSlides/notesSlide29.xml" ContentType="application/vnd.openxmlformats-officedocument.presentationml.notesSlide+xml"/>
  <Override PartName="/ppt/theme/themeOverride2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2.xml" ContentType="application/vnd.openxmlformats-officedocument.themeOverride+xml"/>
  <Override PartName="/ppt/notesSlides/notesSlide32.xml" ContentType="application/vnd.openxmlformats-officedocument.presentationml.notesSlide+xml"/>
  <Override PartName="/ppt/theme/themeOverride23.xml" ContentType="application/vnd.openxmlformats-officedocument.themeOverride+xml"/>
  <Override PartName="/ppt/notesSlides/notesSlide33.xml" ContentType="application/vnd.openxmlformats-officedocument.presentationml.notesSlide+xml"/>
  <Override PartName="/ppt/theme/themeOverride24.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1" r:id="rId4"/>
    <p:sldMasterId id="2147483673" r:id="rId5"/>
  </p:sldMasterIdLst>
  <p:notesMasterIdLst>
    <p:notesMasterId r:id="rId49"/>
  </p:notesMasterIdLst>
  <p:handoutMasterIdLst>
    <p:handoutMasterId r:id="rId50"/>
  </p:handoutMasterIdLst>
  <p:sldIdLst>
    <p:sldId id="338" r:id="rId6"/>
    <p:sldId id="339" r:id="rId7"/>
    <p:sldId id="349" r:id="rId8"/>
    <p:sldId id="341" r:id="rId9"/>
    <p:sldId id="318" r:id="rId10"/>
    <p:sldId id="320" r:id="rId11"/>
    <p:sldId id="321" r:id="rId12"/>
    <p:sldId id="322" r:id="rId13"/>
    <p:sldId id="323" r:id="rId14"/>
    <p:sldId id="324" r:id="rId15"/>
    <p:sldId id="325" r:id="rId16"/>
    <p:sldId id="327" r:id="rId17"/>
    <p:sldId id="330" r:id="rId18"/>
    <p:sldId id="331" r:id="rId19"/>
    <p:sldId id="334" r:id="rId20"/>
    <p:sldId id="335" r:id="rId21"/>
    <p:sldId id="336" r:id="rId22"/>
    <p:sldId id="337" r:id="rId23"/>
    <p:sldId id="344" r:id="rId24"/>
    <p:sldId id="345" r:id="rId25"/>
    <p:sldId id="346" r:id="rId26"/>
    <p:sldId id="362" r:id="rId27"/>
    <p:sldId id="343" r:id="rId28"/>
    <p:sldId id="342" r:id="rId29"/>
    <p:sldId id="315" r:id="rId30"/>
    <p:sldId id="294" r:id="rId31"/>
    <p:sldId id="295" r:id="rId32"/>
    <p:sldId id="297" r:id="rId33"/>
    <p:sldId id="347" r:id="rId34"/>
    <p:sldId id="348" r:id="rId35"/>
    <p:sldId id="313" r:id="rId36"/>
    <p:sldId id="351" r:id="rId37"/>
    <p:sldId id="354" r:id="rId38"/>
    <p:sldId id="353" r:id="rId39"/>
    <p:sldId id="356" r:id="rId40"/>
    <p:sldId id="357" r:id="rId41"/>
    <p:sldId id="358" r:id="rId42"/>
    <p:sldId id="359" r:id="rId43"/>
    <p:sldId id="360" r:id="rId44"/>
    <p:sldId id="361" r:id="rId45"/>
    <p:sldId id="350" r:id="rId46"/>
    <p:sldId id="352" r:id="rId47"/>
    <p:sldId id="265"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B1E"/>
    <a:srgbClr val="0086D5"/>
    <a:srgbClr val="004B7B"/>
    <a:srgbClr val="A6A6A6"/>
    <a:srgbClr val="5F5F5F"/>
    <a:srgbClr val="10253F"/>
    <a:srgbClr val="0083E6"/>
    <a:srgbClr val="17375E"/>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9191" autoAdjust="0"/>
  </p:normalViewPr>
  <p:slideViewPr>
    <p:cSldViewPr snapToGrid="0">
      <p:cViewPr varScale="1">
        <p:scale>
          <a:sx n="65" d="100"/>
          <a:sy n="65" d="100"/>
        </p:scale>
        <p:origin x="15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40380-A6C2-4CA9-A1A1-29D1A031D974}" type="doc">
      <dgm:prSet loTypeId="urn:microsoft.com/office/officeart/2005/8/layout/lProcess2" loCatId="relationship" qsTypeId="urn:microsoft.com/office/officeart/2005/8/quickstyle/simple2" qsCatId="simple" csTypeId="urn:microsoft.com/office/officeart/2005/8/colors/accent0_3" csCatId="mainScheme" phldr="1"/>
      <dgm:spPr/>
      <dgm:t>
        <a:bodyPr/>
        <a:lstStyle/>
        <a:p>
          <a:endParaRPr lang="en-US"/>
        </a:p>
      </dgm:t>
    </dgm:pt>
    <dgm:pt modelId="{39FAE77A-2E27-49B7-B3FB-30CEB7AAF951}">
      <dgm:prSet phldrT="[Text]" custT="1"/>
      <dgm:spPr/>
      <dgm:t>
        <a:bodyPr/>
        <a:lstStyle/>
        <a:p>
          <a:r>
            <a:rPr lang="en-US" sz="1600" b="1" dirty="0" smtClean="0"/>
            <a:t>Existing Conditions</a:t>
          </a:r>
          <a:endParaRPr lang="en-US" sz="1600" b="1" dirty="0"/>
        </a:p>
      </dgm:t>
    </dgm:pt>
    <dgm:pt modelId="{91CCD5B9-EC64-4441-80B5-6E62396DE3B0}" type="parTrans" cxnId="{917E53B0-84E3-4029-9D60-B4A41F040614}">
      <dgm:prSet/>
      <dgm:spPr/>
      <dgm:t>
        <a:bodyPr/>
        <a:lstStyle/>
        <a:p>
          <a:endParaRPr lang="en-US"/>
        </a:p>
      </dgm:t>
    </dgm:pt>
    <dgm:pt modelId="{FD4DD029-BEE6-4CD9-8A1E-40C88EEA3240}" type="sibTrans" cxnId="{917E53B0-84E3-4029-9D60-B4A41F040614}">
      <dgm:prSet/>
      <dgm:spPr/>
      <dgm:t>
        <a:bodyPr/>
        <a:lstStyle/>
        <a:p>
          <a:endParaRPr lang="en-US"/>
        </a:p>
      </dgm:t>
    </dgm:pt>
    <dgm:pt modelId="{C3C52CB3-4332-4D7D-9E74-F71BF9995CBD}">
      <dgm:prSet phldrT="[Text]"/>
      <dgm:spPr>
        <a:solidFill>
          <a:srgbClr val="FFFF00"/>
        </a:solidFill>
      </dgm:spPr>
      <dgm:t>
        <a:bodyPr/>
        <a:lstStyle/>
        <a:p>
          <a:r>
            <a:rPr lang="en-US" dirty="0" smtClean="0">
              <a:solidFill>
                <a:schemeClr val="tx1"/>
              </a:solidFill>
            </a:rPr>
            <a:t>Bottlenecks</a:t>
          </a:r>
          <a:endParaRPr lang="en-US" dirty="0">
            <a:solidFill>
              <a:schemeClr val="tx1"/>
            </a:solidFill>
          </a:endParaRPr>
        </a:p>
      </dgm:t>
    </dgm:pt>
    <dgm:pt modelId="{1940EB52-81A3-4E9B-836F-876D161413B5}" type="parTrans" cxnId="{4360038B-7F1C-46E8-9B5A-582A28EAC8B9}">
      <dgm:prSet/>
      <dgm:spPr/>
      <dgm:t>
        <a:bodyPr/>
        <a:lstStyle/>
        <a:p>
          <a:endParaRPr lang="en-US"/>
        </a:p>
      </dgm:t>
    </dgm:pt>
    <dgm:pt modelId="{B22EDB11-4A41-42A3-87B8-F2662C81E02A}" type="sibTrans" cxnId="{4360038B-7F1C-46E8-9B5A-582A28EAC8B9}">
      <dgm:prSet/>
      <dgm:spPr/>
      <dgm:t>
        <a:bodyPr/>
        <a:lstStyle/>
        <a:p>
          <a:endParaRPr lang="en-US"/>
        </a:p>
      </dgm:t>
    </dgm:pt>
    <dgm:pt modelId="{5AC17DB3-F101-4423-B453-F8AC889707CF}">
      <dgm:prSet phldrT="[Text]"/>
      <dgm:spPr>
        <a:solidFill>
          <a:srgbClr val="FFFF00"/>
        </a:solidFill>
      </dgm:spPr>
      <dgm:t>
        <a:bodyPr/>
        <a:lstStyle/>
        <a:p>
          <a:r>
            <a:rPr lang="en-US" dirty="0" smtClean="0">
              <a:solidFill>
                <a:schemeClr val="tx1"/>
              </a:solidFill>
            </a:rPr>
            <a:t>Network Identification</a:t>
          </a:r>
          <a:endParaRPr lang="en-US" dirty="0">
            <a:solidFill>
              <a:schemeClr val="tx1"/>
            </a:solidFill>
          </a:endParaRPr>
        </a:p>
      </dgm:t>
    </dgm:pt>
    <dgm:pt modelId="{9A4FF9C6-83E2-4ECF-9484-9C0CDD5CFFD2}" type="parTrans" cxnId="{5858DDA8-706C-4894-84AC-A36F30BC4CB2}">
      <dgm:prSet/>
      <dgm:spPr/>
      <dgm:t>
        <a:bodyPr/>
        <a:lstStyle/>
        <a:p>
          <a:endParaRPr lang="en-US"/>
        </a:p>
      </dgm:t>
    </dgm:pt>
    <dgm:pt modelId="{EF95D56D-90CF-4C2C-8864-147D3CBE6C40}" type="sibTrans" cxnId="{5858DDA8-706C-4894-84AC-A36F30BC4CB2}">
      <dgm:prSet/>
      <dgm:spPr/>
      <dgm:t>
        <a:bodyPr/>
        <a:lstStyle/>
        <a:p>
          <a:endParaRPr lang="en-US"/>
        </a:p>
      </dgm:t>
    </dgm:pt>
    <dgm:pt modelId="{28D52813-3046-4FE1-8986-215E11F0FC10}">
      <dgm:prSet phldrT="[Text]" custT="1"/>
      <dgm:spPr/>
      <dgm:t>
        <a:bodyPr/>
        <a:lstStyle/>
        <a:p>
          <a:r>
            <a:rPr lang="en-US" sz="1600" b="1" dirty="0" smtClean="0"/>
            <a:t>Land Use, Facility, Infrastructure &amp; Regulatory Gaps</a:t>
          </a:r>
          <a:endParaRPr lang="en-US" sz="1600" b="1" dirty="0"/>
        </a:p>
      </dgm:t>
    </dgm:pt>
    <dgm:pt modelId="{F283C1D6-A62F-4426-9040-4148D69E90A5}" type="parTrans" cxnId="{3C9941E9-0BD7-4443-9502-23D12DD2D4CD}">
      <dgm:prSet/>
      <dgm:spPr/>
      <dgm:t>
        <a:bodyPr/>
        <a:lstStyle/>
        <a:p>
          <a:endParaRPr lang="en-US"/>
        </a:p>
      </dgm:t>
    </dgm:pt>
    <dgm:pt modelId="{F223DFBC-D14D-4536-A241-ED7A76A893CE}" type="sibTrans" cxnId="{3C9941E9-0BD7-4443-9502-23D12DD2D4CD}">
      <dgm:prSet/>
      <dgm:spPr/>
      <dgm:t>
        <a:bodyPr/>
        <a:lstStyle/>
        <a:p>
          <a:endParaRPr lang="en-US"/>
        </a:p>
      </dgm:t>
    </dgm:pt>
    <dgm:pt modelId="{C2EA0894-C39B-44E4-8A8B-E9DA03D2FAEC}">
      <dgm:prSet phldrT="[Text]"/>
      <dgm:spPr>
        <a:solidFill>
          <a:srgbClr val="FFFF00"/>
        </a:solidFill>
      </dgm:spPr>
      <dgm:t>
        <a:bodyPr/>
        <a:lstStyle/>
        <a:p>
          <a:r>
            <a:rPr lang="en-US" dirty="0" smtClean="0">
              <a:solidFill>
                <a:schemeClr val="tx1"/>
              </a:solidFill>
            </a:rPr>
            <a:t>Existing Land Uses</a:t>
          </a:r>
          <a:endParaRPr lang="en-US" dirty="0">
            <a:solidFill>
              <a:schemeClr val="tx1"/>
            </a:solidFill>
          </a:endParaRPr>
        </a:p>
      </dgm:t>
    </dgm:pt>
    <dgm:pt modelId="{21373587-1475-4948-826D-EE879144F5A4}" type="parTrans" cxnId="{0F6E7DA6-3172-414D-BFD3-6B9A3B15E04A}">
      <dgm:prSet/>
      <dgm:spPr/>
      <dgm:t>
        <a:bodyPr/>
        <a:lstStyle/>
        <a:p>
          <a:endParaRPr lang="en-US"/>
        </a:p>
      </dgm:t>
    </dgm:pt>
    <dgm:pt modelId="{91589382-DDE5-4F72-89F9-10CE2DE57FEC}" type="sibTrans" cxnId="{0F6E7DA6-3172-414D-BFD3-6B9A3B15E04A}">
      <dgm:prSet/>
      <dgm:spPr/>
      <dgm:t>
        <a:bodyPr/>
        <a:lstStyle/>
        <a:p>
          <a:endParaRPr lang="en-US"/>
        </a:p>
      </dgm:t>
    </dgm:pt>
    <dgm:pt modelId="{B2DC8738-E568-4221-AE36-E55DE443DA88}">
      <dgm:prSet phldrT="[Text]"/>
      <dgm:spPr>
        <a:solidFill>
          <a:srgbClr val="FFFF00"/>
        </a:solidFill>
      </dgm:spPr>
      <dgm:t>
        <a:bodyPr/>
        <a:lstStyle/>
        <a:p>
          <a:r>
            <a:rPr lang="en-US" dirty="0" smtClean="0">
              <a:solidFill>
                <a:schemeClr val="tx1"/>
              </a:solidFill>
            </a:rPr>
            <a:t>Regional Freight Land Use Policies and Regulations</a:t>
          </a:r>
          <a:endParaRPr lang="en-US" dirty="0">
            <a:solidFill>
              <a:schemeClr val="tx1"/>
            </a:solidFill>
          </a:endParaRPr>
        </a:p>
      </dgm:t>
    </dgm:pt>
    <dgm:pt modelId="{9523692D-467A-407F-B960-A88724E4CB19}" type="parTrans" cxnId="{084C299E-69D0-4E29-81FB-FF4A116888DA}">
      <dgm:prSet/>
      <dgm:spPr/>
      <dgm:t>
        <a:bodyPr/>
        <a:lstStyle/>
        <a:p>
          <a:endParaRPr lang="en-US"/>
        </a:p>
      </dgm:t>
    </dgm:pt>
    <dgm:pt modelId="{AF9326DD-8208-446A-9F9F-C74FDFB5DAA7}" type="sibTrans" cxnId="{084C299E-69D0-4E29-81FB-FF4A116888DA}">
      <dgm:prSet/>
      <dgm:spPr/>
      <dgm:t>
        <a:bodyPr/>
        <a:lstStyle/>
        <a:p>
          <a:endParaRPr lang="en-US"/>
        </a:p>
      </dgm:t>
    </dgm:pt>
    <dgm:pt modelId="{24FF258D-900B-4685-9B87-2D1691842414}">
      <dgm:prSet phldrT="[Text]" custT="1"/>
      <dgm:spPr/>
      <dgm:t>
        <a:bodyPr/>
        <a:lstStyle/>
        <a:p>
          <a:r>
            <a:rPr lang="en-US" sz="1600" b="1" dirty="0" smtClean="0"/>
            <a:t>Best Practices</a:t>
          </a:r>
          <a:endParaRPr lang="en-US" sz="1600" b="1" dirty="0"/>
        </a:p>
      </dgm:t>
    </dgm:pt>
    <dgm:pt modelId="{017C5CB0-ABA6-4108-82FC-D84687A3C697}" type="parTrans" cxnId="{0D31A968-6579-4DA3-8923-E77D5FCC4FEC}">
      <dgm:prSet/>
      <dgm:spPr/>
      <dgm:t>
        <a:bodyPr/>
        <a:lstStyle/>
        <a:p>
          <a:endParaRPr lang="en-US"/>
        </a:p>
      </dgm:t>
    </dgm:pt>
    <dgm:pt modelId="{F8B0ABC8-91DE-4382-BB8E-F8D99659B922}" type="sibTrans" cxnId="{0D31A968-6579-4DA3-8923-E77D5FCC4FEC}">
      <dgm:prSet/>
      <dgm:spPr/>
      <dgm:t>
        <a:bodyPr/>
        <a:lstStyle/>
        <a:p>
          <a:endParaRPr lang="en-US"/>
        </a:p>
      </dgm:t>
    </dgm:pt>
    <dgm:pt modelId="{5BD01736-2762-4BE5-A09A-AE21AFE32857}">
      <dgm:prSet phldrT="[Text]"/>
      <dgm:spPr>
        <a:solidFill>
          <a:srgbClr val="FFFF00"/>
        </a:solidFill>
      </dgm:spPr>
      <dgm:t>
        <a:bodyPr/>
        <a:lstStyle/>
        <a:p>
          <a:r>
            <a:rPr lang="en-US" dirty="0" smtClean="0">
              <a:solidFill>
                <a:schemeClr val="tx1"/>
              </a:solidFill>
            </a:rPr>
            <a:t>O-D Analysis and Freight Corridors</a:t>
          </a:r>
          <a:endParaRPr lang="en-US" dirty="0">
            <a:solidFill>
              <a:schemeClr val="tx1"/>
            </a:solidFill>
          </a:endParaRPr>
        </a:p>
      </dgm:t>
    </dgm:pt>
    <dgm:pt modelId="{1904969A-087A-40B5-B36B-3B425569F8D8}" type="parTrans" cxnId="{FBBB7415-39B5-4E44-BB99-E03CB07D0964}">
      <dgm:prSet/>
      <dgm:spPr/>
      <dgm:t>
        <a:bodyPr/>
        <a:lstStyle/>
        <a:p>
          <a:endParaRPr lang="en-US"/>
        </a:p>
      </dgm:t>
    </dgm:pt>
    <dgm:pt modelId="{0E73CB02-6324-4EB2-B4FA-1F75DFE98D18}" type="sibTrans" cxnId="{FBBB7415-39B5-4E44-BB99-E03CB07D0964}">
      <dgm:prSet/>
      <dgm:spPr/>
      <dgm:t>
        <a:bodyPr/>
        <a:lstStyle/>
        <a:p>
          <a:endParaRPr lang="en-US"/>
        </a:p>
      </dgm:t>
    </dgm:pt>
    <dgm:pt modelId="{00B018A5-C09F-4679-9CCA-E4FB289610B9}">
      <dgm:prSet phldrT="[Text]"/>
      <dgm:spPr>
        <a:solidFill>
          <a:srgbClr val="00B050"/>
        </a:solidFill>
      </dgm:spPr>
      <dgm:t>
        <a:bodyPr/>
        <a:lstStyle/>
        <a:p>
          <a:r>
            <a:rPr lang="en-US" dirty="0" smtClean="0">
              <a:solidFill>
                <a:schemeClr val="bg1"/>
              </a:solidFill>
            </a:rPr>
            <a:t>Commodity Flows</a:t>
          </a:r>
          <a:endParaRPr lang="en-US" dirty="0">
            <a:solidFill>
              <a:schemeClr val="bg1"/>
            </a:solidFill>
          </a:endParaRPr>
        </a:p>
      </dgm:t>
    </dgm:pt>
    <dgm:pt modelId="{6624009B-1D2C-407C-813F-BF13DA44237B}" type="parTrans" cxnId="{29D3F3AD-245D-4BED-B4A7-14AB474FA846}">
      <dgm:prSet/>
      <dgm:spPr/>
      <dgm:t>
        <a:bodyPr/>
        <a:lstStyle/>
        <a:p>
          <a:endParaRPr lang="en-US"/>
        </a:p>
      </dgm:t>
    </dgm:pt>
    <dgm:pt modelId="{2E5921A1-6D1C-45E8-9FE8-A0B6F970636A}" type="sibTrans" cxnId="{29D3F3AD-245D-4BED-B4A7-14AB474FA846}">
      <dgm:prSet/>
      <dgm:spPr/>
      <dgm:t>
        <a:bodyPr/>
        <a:lstStyle/>
        <a:p>
          <a:endParaRPr lang="en-US"/>
        </a:p>
      </dgm:t>
    </dgm:pt>
    <dgm:pt modelId="{E32F520E-C023-4AD0-90AD-00E7280829FB}">
      <dgm:prSet phldrT="[Text]"/>
      <dgm:spPr/>
      <dgm:t>
        <a:bodyPr/>
        <a:lstStyle/>
        <a:p>
          <a:r>
            <a:rPr lang="en-US" dirty="0" smtClean="0"/>
            <a:t>Economic Impacts</a:t>
          </a:r>
          <a:endParaRPr lang="en-US" dirty="0"/>
        </a:p>
      </dgm:t>
    </dgm:pt>
    <dgm:pt modelId="{BA2928F1-9818-4861-9FCD-B48D80F97C09}" type="parTrans" cxnId="{0F29263F-0332-4D48-B6E1-50711E3262ED}">
      <dgm:prSet/>
      <dgm:spPr/>
      <dgm:t>
        <a:bodyPr/>
        <a:lstStyle/>
        <a:p>
          <a:endParaRPr lang="en-US"/>
        </a:p>
      </dgm:t>
    </dgm:pt>
    <dgm:pt modelId="{70200535-5E05-43B1-BF01-63B0E2C8BAAC}" type="sibTrans" cxnId="{0F29263F-0332-4D48-B6E1-50711E3262ED}">
      <dgm:prSet/>
      <dgm:spPr/>
      <dgm:t>
        <a:bodyPr/>
        <a:lstStyle/>
        <a:p>
          <a:endParaRPr lang="en-US"/>
        </a:p>
      </dgm:t>
    </dgm:pt>
    <dgm:pt modelId="{7C47DF33-CB04-4A46-8E68-691193F8EF3F}">
      <dgm:prSet phldrT="[Text]"/>
      <dgm:spPr>
        <a:solidFill>
          <a:srgbClr val="00B050"/>
        </a:solidFill>
      </dgm:spPr>
      <dgm:t>
        <a:bodyPr/>
        <a:lstStyle/>
        <a:p>
          <a:r>
            <a:rPr lang="en-US" dirty="0" smtClean="0"/>
            <a:t>Truck Parking</a:t>
          </a:r>
          <a:endParaRPr lang="en-US" dirty="0"/>
        </a:p>
      </dgm:t>
    </dgm:pt>
    <dgm:pt modelId="{3828BA0C-0DDD-4695-83BA-B597DFD67962}" type="parTrans" cxnId="{7AE268AD-577E-4BAD-A0AB-416FD2867517}">
      <dgm:prSet/>
      <dgm:spPr/>
      <dgm:t>
        <a:bodyPr/>
        <a:lstStyle/>
        <a:p>
          <a:endParaRPr lang="en-US"/>
        </a:p>
      </dgm:t>
    </dgm:pt>
    <dgm:pt modelId="{2344A52C-741E-4F06-9078-C8E228CA1090}" type="sibTrans" cxnId="{7AE268AD-577E-4BAD-A0AB-416FD2867517}">
      <dgm:prSet/>
      <dgm:spPr/>
      <dgm:t>
        <a:bodyPr/>
        <a:lstStyle/>
        <a:p>
          <a:endParaRPr lang="en-US"/>
        </a:p>
      </dgm:t>
    </dgm:pt>
    <dgm:pt modelId="{EA6DBF8D-21B6-4C8E-B024-357288313DC0}">
      <dgm:prSet phldrT="[Text]" custT="1"/>
      <dgm:spPr/>
      <dgm:t>
        <a:bodyPr/>
        <a:lstStyle/>
        <a:p>
          <a:r>
            <a:rPr lang="en-US" sz="1600" b="1" dirty="0" smtClean="0"/>
            <a:t>Prioritizing Regional Needs</a:t>
          </a:r>
          <a:endParaRPr lang="en-US" sz="1600" b="1" dirty="0"/>
        </a:p>
      </dgm:t>
    </dgm:pt>
    <dgm:pt modelId="{3050E4B6-B83C-417E-AEBC-ABB7D035DA70}" type="parTrans" cxnId="{C9057A5C-6089-4ED6-A7AC-5D73953AC11E}">
      <dgm:prSet/>
      <dgm:spPr/>
      <dgm:t>
        <a:bodyPr/>
        <a:lstStyle/>
        <a:p>
          <a:endParaRPr lang="en-US"/>
        </a:p>
      </dgm:t>
    </dgm:pt>
    <dgm:pt modelId="{9B4163D7-2E7C-4979-9F30-37FAE31D71FA}" type="sibTrans" cxnId="{C9057A5C-6089-4ED6-A7AC-5D73953AC11E}">
      <dgm:prSet/>
      <dgm:spPr/>
      <dgm:t>
        <a:bodyPr/>
        <a:lstStyle/>
        <a:p>
          <a:endParaRPr lang="en-US"/>
        </a:p>
      </dgm:t>
    </dgm:pt>
    <dgm:pt modelId="{AAF08615-D5A7-4D1E-9581-0BB77CB959E6}">
      <dgm:prSet phldrT="[Text]" custT="1"/>
      <dgm:spPr/>
      <dgm:t>
        <a:bodyPr/>
        <a:lstStyle/>
        <a:p>
          <a:r>
            <a:rPr lang="en-US" sz="1600" b="1" dirty="0" smtClean="0"/>
            <a:t>Performance Measures</a:t>
          </a:r>
          <a:endParaRPr lang="en-US" sz="1600" b="1" dirty="0"/>
        </a:p>
      </dgm:t>
    </dgm:pt>
    <dgm:pt modelId="{7389A3D2-2038-4BA8-B8AC-65F4EB9B462C}" type="parTrans" cxnId="{64725274-0A07-4EF0-97A3-E507CEFF4953}">
      <dgm:prSet/>
      <dgm:spPr/>
      <dgm:t>
        <a:bodyPr/>
        <a:lstStyle/>
        <a:p>
          <a:endParaRPr lang="en-US"/>
        </a:p>
      </dgm:t>
    </dgm:pt>
    <dgm:pt modelId="{25CF7325-20DF-4CD7-8CF8-698977786279}" type="sibTrans" cxnId="{64725274-0A07-4EF0-97A3-E507CEFF4953}">
      <dgm:prSet/>
      <dgm:spPr/>
      <dgm:t>
        <a:bodyPr/>
        <a:lstStyle/>
        <a:p>
          <a:endParaRPr lang="en-US"/>
        </a:p>
      </dgm:t>
    </dgm:pt>
    <dgm:pt modelId="{87ED87F1-CCE6-4F53-9268-4B0D9961408C}">
      <dgm:prSet phldrT="[Text]"/>
      <dgm:spPr>
        <a:solidFill>
          <a:srgbClr val="00B050"/>
        </a:solidFill>
      </dgm:spPr>
      <dgm:t>
        <a:bodyPr/>
        <a:lstStyle/>
        <a:p>
          <a:r>
            <a:rPr lang="en-US" dirty="0" smtClean="0">
              <a:solidFill>
                <a:schemeClr val="bg1"/>
              </a:solidFill>
            </a:rPr>
            <a:t>Truck Parking Capacity and Needs</a:t>
          </a:r>
          <a:endParaRPr lang="en-US" dirty="0">
            <a:solidFill>
              <a:schemeClr val="bg1"/>
            </a:solidFill>
          </a:endParaRPr>
        </a:p>
      </dgm:t>
    </dgm:pt>
    <dgm:pt modelId="{98800B25-7130-401D-BAFC-81061FCB872E}" type="parTrans" cxnId="{A8E74BF8-1D15-4199-8728-34186FEAC4E3}">
      <dgm:prSet/>
      <dgm:spPr/>
      <dgm:t>
        <a:bodyPr/>
        <a:lstStyle/>
        <a:p>
          <a:endParaRPr lang="en-US"/>
        </a:p>
      </dgm:t>
    </dgm:pt>
    <dgm:pt modelId="{BD758446-F53B-4675-8B7E-ED4648D6A129}" type="sibTrans" cxnId="{A8E74BF8-1D15-4199-8728-34186FEAC4E3}">
      <dgm:prSet/>
      <dgm:spPr/>
      <dgm:t>
        <a:bodyPr/>
        <a:lstStyle/>
        <a:p>
          <a:endParaRPr lang="en-US"/>
        </a:p>
      </dgm:t>
    </dgm:pt>
    <dgm:pt modelId="{5DB40992-830C-418E-9463-E2C44FEC550E}">
      <dgm:prSet phldrT="[Text]"/>
      <dgm:spPr>
        <a:solidFill>
          <a:srgbClr val="FFFF00"/>
        </a:solidFill>
      </dgm:spPr>
      <dgm:t>
        <a:bodyPr/>
        <a:lstStyle/>
        <a:p>
          <a:r>
            <a:rPr lang="en-US" dirty="0" smtClean="0">
              <a:solidFill>
                <a:schemeClr val="tx1"/>
              </a:solidFill>
            </a:rPr>
            <a:t>Road/Rail Network Corridor Demand</a:t>
          </a:r>
          <a:endParaRPr lang="en-US" dirty="0">
            <a:solidFill>
              <a:schemeClr val="tx1"/>
            </a:solidFill>
          </a:endParaRPr>
        </a:p>
      </dgm:t>
    </dgm:pt>
    <dgm:pt modelId="{D7FCBDB2-7B9B-4BBE-A3C8-7E01EE6286C6}" type="parTrans" cxnId="{D01A1A56-18A3-4B1F-BCAB-FCF89479E654}">
      <dgm:prSet/>
      <dgm:spPr/>
      <dgm:t>
        <a:bodyPr/>
        <a:lstStyle/>
        <a:p>
          <a:endParaRPr lang="en-US"/>
        </a:p>
      </dgm:t>
    </dgm:pt>
    <dgm:pt modelId="{9F94F60B-3C92-483A-9ED1-06AB1DBAB7EF}" type="sibTrans" cxnId="{D01A1A56-18A3-4B1F-BCAB-FCF89479E654}">
      <dgm:prSet/>
      <dgm:spPr/>
      <dgm:t>
        <a:bodyPr/>
        <a:lstStyle/>
        <a:p>
          <a:endParaRPr lang="en-US"/>
        </a:p>
      </dgm:t>
    </dgm:pt>
    <dgm:pt modelId="{9E23BE9E-E686-4CC6-A7C6-75A8E3E13FB0}">
      <dgm:prSet phldrT="[Text]"/>
      <dgm:spPr>
        <a:solidFill>
          <a:srgbClr val="FFFF00"/>
        </a:solidFill>
      </dgm:spPr>
      <dgm:t>
        <a:bodyPr/>
        <a:lstStyle/>
        <a:p>
          <a:r>
            <a:rPr lang="en-US" dirty="0" smtClean="0">
              <a:solidFill>
                <a:schemeClr val="tx1"/>
              </a:solidFill>
            </a:rPr>
            <a:t>Technology Trends</a:t>
          </a:r>
          <a:endParaRPr lang="en-US" dirty="0">
            <a:solidFill>
              <a:schemeClr val="tx1"/>
            </a:solidFill>
          </a:endParaRPr>
        </a:p>
      </dgm:t>
    </dgm:pt>
    <dgm:pt modelId="{B38F43FC-F7D7-4C54-80FA-8D48C8E75BA2}" type="parTrans" cxnId="{4B2D410D-D33D-4F04-8E1F-00E84EA97EA7}">
      <dgm:prSet/>
      <dgm:spPr/>
      <dgm:t>
        <a:bodyPr/>
        <a:lstStyle/>
        <a:p>
          <a:endParaRPr lang="en-US"/>
        </a:p>
      </dgm:t>
    </dgm:pt>
    <dgm:pt modelId="{73B3F5E2-3C1A-4261-B6EE-105C69776AD1}" type="sibTrans" cxnId="{4B2D410D-D33D-4F04-8E1F-00E84EA97EA7}">
      <dgm:prSet/>
      <dgm:spPr/>
      <dgm:t>
        <a:bodyPr/>
        <a:lstStyle/>
        <a:p>
          <a:endParaRPr lang="en-US"/>
        </a:p>
      </dgm:t>
    </dgm:pt>
    <dgm:pt modelId="{2B7CD632-E4CC-4B5F-9BD8-0408B19C6212}">
      <dgm:prSet phldrT="[Text]"/>
      <dgm:spPr>
        <a:solidFill>
          <a:srgbClr val="FFFF00"/>
        </a:solidFill>
      </dgm:spPr>
      <dgm:t>
        <a:bodyPr/>
        <a:lstStyle/>
        <a:p>
          <a:r>
            <a:rPr lang="en-US" dirty="0" smtClean="0">
              <a:solidFill>
                <a:schemeClr val="tx1"/>
              </a:solidFill>
            </a:rPr>
            <a:t>Safety and Security</a:t>
          </a:r>
          <a:endParaRPr lang="en-US" dirty="0">
            <a:solidFill>
              <a:schemeClr val="tx1"/>
            </a:solidFill>
          </a:endParaRPr>
        </a:p>
      </dgm:t>
    </dgm:pt>
    <dgm:pt modelId="{0AE7EC9E-7C8E-4865-A8A5-CE33849CB839}" type="parTrans" cxnId="{F61FC262-AE66-4491-AD73-F1D42A06D9D8}">
      <dgm:prSet/>
      <dgm:spPr/>
      <dgm:t>
        <a:bodyPr/>
        <a:lstStyle/>
        <a:p>
          <a:endParaRPr lang="en-US"/>
        </a:p>
      </dgm:t>
    </dgm:pt>
    <dgm:pt modelId="{97C14D0E-D397-438D-9A5A-74159601F29D}" type="sibTrans" cxnId="{F61FC262-AE66-4491-AD73-F1D42A06D9D8}">
      <dgm:prSet/>
      <dgm:spPr/>
      <dgm:t>
        <a:bodyPr/>
        <a:lstStyle/>
        <a:p>
          <a:endParaRPr lang="en-US"/>
        </a:p>
      </dgm:t>
    </dgm:pt>
    <dgm:pt modelId="{2D52C337-3963-4E16-BDA3-82C62D0DC390}">
      <dgm:prSet phldrT="[Text]"/>
      <dgm:spPr/>
      <dgm:t>
        <a:bodyPr/>
        <a:lstStyle/>
        <a:p>
          <a:r>
            <a:rPr lang="en-US" dirty="0" smtClean="0"/>
            <a:t>Public Private Partnerships</a:t>
          </a:r>
          <a:endParaRPr lang="en-US" dirty="0"/>
        </a:p>
      </dgm:t>
    </dgm:pt>
    <dgm:pt modelId="{0E527F9C-D15B-4F91-B518-A1293FDE9870}" type="parTrans" cxnId="{9B6EDBA5-F457-4D0D-91F6-6F154BA469D1}">
      <dgm:prSet/>
      <dgm:spPr/>
      <dgm:t>
        <a:bodyPr/>
        <a:lstStyle/>
        <a:p>
          <a:endParaRPr lang="en-US"/>
        </a:p>
      </dgm:t>
    </dgm:pt>
    <dgm:pt modelId="{14E7B465-3EBC-4A8F-83D5-BF88B8A3F713}" type="sibTrans" cxnId="{9B6EDBA5-F457-4D0D-91F6-6F154BA469D1}">
      <dgm:prSet/>
      <dgm:spPr/>
      <dgm:t>
        <a:bodyPr/>
        <a:lstStyle/>
        <a:p>
          <a:endParaRPr lang="en-US"/>
        </a:p>
      </dgm:t>
    </dgm:pt>
    <dgm:pt modelId="{EC896FB7-E2A4-4482-8231-2EC5F7C78372}">
      <dgm:prSet phldrT="[Text]"/>
      <dgm:spPr>
        <a:solidFill>
          <a:srgbClr val="FFFF00"/>
        </a:solidFill>
      </dgm:spPr>
      <dgm:t>
        <a:bodyPr/>
        <a:lstStyle/>
        <a:p>
          <a:r>
            <a:rPr lang="en-US" dirty="0" smtClean="0">
              <a:solidFill>
                <a:schemeClr val="tx1"/>
              </a:solidFill>
            </a:rPr>
            <a:t>Bottlenecks &amp; LOS</a:t>
          </a:r>
          <a:endParaRPr lang="en-US" dirty="0">
            <a:solidFill>
              <a:schemeClr val="tx1"/>
            </a:solidFill>
          </a:endParaRPr>
        </a:p>
      </dgm:t>
    </dgm:pt>
    <dgm:pt modelId="{555A0EE0-DB40-4844-BB69-9F9068AFD03F}" type="parTrans" cxnId="{F12E326D-49F4-4BC9-B9AD-3503CC5F5370}">
      <dgm:prSet/>
      <dgm:spPr/>
      <dgm:t>
        <a:bodyPr/>
        <a:lstStyle/>
        <a:p>
          <a:endParaRPr lang="en-US"/>
        </a:p>
      </dgm:t>
    </dgm:pt>
    <dgm:pt modelId="{1573834C-8CA3-4B2C-A4A1-F8E0F0EEF79D}" type="sibTrans" cxnId="{F12E326D-49F4-4BC9-B9AD-3503CC5F5370}">
      <dgm:prSet/>
      <dgm:spPr/>
      <dgm:t>
        <a:bodyPr/>
        <a:lstStyle/>
        <a:p>
          <a:endParaRPr lang="en-US"/>
        </a:p>
      </dgm:t>
    </dgm:pt>
    <dgm:pt modelId="{07CB2AF9-F09D-4602-972F-8693BAC6B06A}">
      <dgm:prSet phldrT="[Text]"/>
      <dgm:spPr>
        <a:solidFill>
          <a:srgbClr val="00B050"/>
        </a:solidFill>
      </dgm:spPr>
      <dgm:t>
        <a:bodyPr/>
        <a:lstStyle/>
        <a:p>
          <a:r>
            <a:rPr lang="en-US" dirty="0" smtClean="0">
              <a:solidFill>
                <a:schemeClr val="bg1"/>
              </a:solidFill>
            </a:rPr>
            <a:t>Pavement/Bridge Conditions</a:t>
          </a:r>
          <a:endParaRPr lang="en-US" dirty="0">
            <a:solidFill>
              <a:schemeClr val="bg1"/>
            </a:solidFill>
          </a:endParaRPr>
        </a:p>
      </dgm:t>
    </dgm:pt>
    <dgm:pt modelId="{71E66529-2773-47C3-8159-E0B26BB11102}" type="parTrans" cxnId="{8715EB80-3492-447C-BFC3-57611C7BA3FC}">
      <dgm:prSet/>
      <dgm:spPr/>
      <dgm:t>
        <a:bodyPr/>
        <a:lstStyle/>
        <a:p>
          <a:endParaRPr lang="en-US"/>
        </a:p>
      </dgm:t>
    </dgm:pt>
    <dgm:pt modelId="{B0493FD5-02C8-457A-8842-1B9D4E4F9AA5}" type="sibTrans" cxnId="{8715EB80-3492-447C-BFC3-57611C7BA3FC}">
      <dgm:prSet/>
      <dgm:spPr/>
      <dgm:t>
        <a:bodyPr/>
        <a:lstStyle/>
        <a:p>
          <a:endParaRPr lang="en-US"/>
        </a:p>
      </dgm:t>
    </dgm:pt>
    <dgm:pt modelId="{5F7D77BD-4C89-4AD8-B734-45272D5FDF51}">
      <dgm:prSet phldrT="[Text]"/>
      <dgm:spPr>
        <a:solidFill>
          <a:srgbClr val="00B050"/>
        </a:solidFill>
      </dgm:spPr>
      <dgm:t>
        <a:bodyPr/>
        <a:lstStyle/>
        <a:p>
          <a:r>
            <a:rPr lang="en-US" dirty="0" smtClean="0">
              <a:solidFill>
                <a:schemeClr val="bg1"/>
              </a:solidFill>
            </a:rPr>
            <a:t>High Crash Location</a:t>
          </a:r>
          <a:endParaRPr lang="en-US" dirty="0">
            <a:solidFill>
              <a:schemeClr val="bg1"/>
            </a:solidFill>
          </a:endParaRPr>
        </a:p>
      </dgm:t>
    </dgm:pt>
    <dgm:pt modelId="{8CFC7C23-576B-437A-911A-93B08A0EAA62}" type="parTrans" cxnId="{65B3C897-C479-434A-8B53-C8B13BEA97F4}">
      <dgm:prSet/>
      <dgm:spPr/>
      <dgm:t>
        <a:bodyPr/>
        <a:lstStyle/>
        <a:p>
          <a:endParaRPr lang="en-US"/>
        </a:p>
      </dgm:t>
    </dgm:pt>
    <dgm:pt modelId="{38FE17DE-3C17-48E4-8A90-62C550D8456F}" type="sibTrans" cxnId="{65B3C897-C479-434A-8B53-C8B13BEA97F4}">
      <dgm:prSet/>
      <dgm:spPr/>
      <dgm:t>
        <a:bodyPr/>
        <a:lstStyle/>
        <a:p>
          <a:endParaRPr lang="en-US"/>
        </a:p>
      </dgm:t>
    </dgm:pt>
    <dgm:pt modelId="{BD5A1888-E06E-47C7-8113-006BB1ED5953}">
      <dgm:prSet phldrT="[Text]"/>
      <dgm:spPr/>
      <dgm:t>
        <a:bodyPr/>
        <a:lstStyle/>
        <a:p>
          <a:r>
            <a:rPr lang="en-US" dirty="0" smtClean="0"/>
            <a:t>Economic Opportunity</a:t>
          </a:r>
          <a:endParaRPr lang="en-US" dirty="0"/>
        </a:p>
      </dgm:t>
    </dgm:pt>
    <dgm:pt modelId="{2A3FCCEB-EA69-4009-BE8A-38766C83B5C8}" type="parTrans" cxnId="{19E67D0D-7A58-4BC0-B5CC-5EE6019B0028}">
      <dgm:prSet/>
      <dgm:spPr/>
      <dgm:t>
        <a:bodyPr/>
        <a:lstStyle/>
        <a:p>
          <a:endParaRPr lang="en-US"/>
        </a:p>
      </dgm:t>
    </dgm:pt>
    <dgm:pt modelId="{3348D620-5372-4840-8B1B-C4832F3CD3F2}" type="sibTrans" cxnId="{19E67D0D-7A58-4BC0-B5CC-5EE6019B0028}">
      <dgm:prSet/>
      <dgm:spPr/>
      <dgm:t>
        <a:bodyPr/>
        <a:lstStyle/>
        <a:p>
          <a:endParaRPr lang="en-US"/>
        </a:p>
      </dgm:t>
    </dgm:pt>
    <dgm:pt modelId="{A7864293-5D0D-4A97-8AF1-44786C69E663}">
      <dgm:prSet phldrT="[Text]"/>
      <dgm:spPr>
        <a:solidFill>
          <a:srgbClr val="00B050"/>
        </a:solidFill>
      </dgm:spPr>
      <dgm:t>
        <a:bodyPr/>
        <a:lstStyle/>
        <a:p>
          <a:r>
            <a:rPr lang="en-US" dirty="0" smtClean="0">
              <a:solidFill>
                <a:schemeClr val="bg1"/>
              </a:solidFill>
            </a:rPr>
            <a:t>Rail/Truck Grade Crossings</a:t>
          </a:r>
          <a:endParaRPr lang="en-US" dirty="0">
            <a:solidFill>
              <a:schemeClr val="bg1"/>
            </a:solidFill>
          </a:endParaRPr>
        </a:p>
      </dgm:t>
    </dgm:pt>
    <dgm:pt modelId="{8DF812CD-FBD8-42EF-9936-3198153395D4}" type="parTrans" cxnId="{EDB78B41-ABFD-4D75-8C91-087A7EDE4347}">
      <dgm:prSet/>
      <dgm:spPr/>
      <dgm:t>
        <a:bodyPr/>
        <a:lstStyle/>
        <a:p>
          <a:endParaRPr lang="en-US"/>
        </a:p>
      </dgm:t>
    </dgm:pt>
    <dgm:pt modelId="{F1AD65DF-E1ED-4A4B-A983-88145602AF30}" type="sibTrans" cxnId="{EDB78B41-ABFD-4D75-8C91-087A7EDE4347}">
      <dgm:prSet/>
      <dgm:spPr/>
      <dgm:t>
        <a:bodyPr/>
        <a:lstStyle/>
        <a:p>
          <a:endParaRPr lang="en-US"/>
        </a:p>
      </dgm:t>
    </dgm:pt>
    <dgm:pt modelId="{43D16CF4-13B4-4E8E-B2E0-C9DF3B56A8D5}">
      <dgm:prSet phldrT="[Text]"/>
      <dgm:spPr>
        <a:solidFill>
          <a:srgbClr val="FFFF00"/>
        </a:solidFill>
      </dgm:spPr>
      <dgm:t>
        <a:bodyPr/>
        <a:lstStyle/>
        <a:p>
          <a:r>
            <a:rPr lang="en-US" dirty="0" smtClean="0">
              <a:solidFill>
                <a:schemeClr val="tx1"/>
              </a:solidFill>
            </a:rPr>
            <a:t>Intermodal Connections</a:t>
          </a:r>
          <a:endParaRPr lang="en-US" dirty="0">
            <a:solidFill>
              <a:schemeClr val="tx1"/>
            </a:solidFill>
          </a:endParaRPr>
        </a:p>
      </dgm:t>
    </dgm:pt>
    <dgm:pt modelId="{BCD46CA0-F553-455D-A50C-F0E5099B8611}" type="parTrans" cxnId="{D0D6F0E6-65F0-4BD5-B7B1-51672A3C07FE}">
      <dgm:prSet/>
      <dgm:spPr/>
      <dgm:t>
        <a:bodyPr/>
        <a:lstStyle/>
        <a:p>
          <a:endParaRPr lang="en-US"/>
        </a:p>
      </dgm:t>
    </dgm:pt>
    <dgm:pt modelId="{24DFD99A-F8DC-4D53-9E6A-000FD55899F3}" type="sibTrans" cxnId="{D0D6F0E6-65F0-4BD5-B7B1-51672A3C07FE}">
      <dgm:prSet/>
      <dgm:spPr/>
      <dgm:t>
        <a:bodyPr/>
        <a:lstStyle/>
        <a:p>
          <a:endParaRPr lang="en-US"/>
        </a:p>
      </dgm:t>
    </dgm:pt>
    <dgm:pt modelId="{EDC68F71-9A5A-4DD8-A49D-178CBD8B5942}">
      <dgm:prSet phldrT="[Text]"/>
      <dgm:spPr/>
      <dgm:t>
        <a:bodyPr/>
        <a:lstStyle/>
        <a:p>
          <a:r>
            <a:rPr lang="en-US" dirty="0" smtClean="0"/>
            <a:t>Freight Impacted, Related or Focused</a:t>
          </a:r>
          <a:endParaRPr lang="en-US" dirty="0"/>
        </a:p>
      </dgm:t>
    </dgm:pt>
    <dgm:pt modelId="{68A77C2A-0970-4DF5-BCFB-C78BBEF23EB4}" type="parTrans" cxnId="{0E188EBB-BA41-47BD-BDAD-426DE896252A}">
      <dgm:prSet/>
      <dgm:spPr/>
      <dgm:t>
        <a:bodyPr/>
        <a:lstStyle/>
        <a:p>
          <a:endParaRPr lang="en-US"/>
        </a:p>
      </dgm:t>
    </dgm:pt>
    <dgm:pt modelId="{5D33254C-00BB-4F69-92E1-D6F042FC0B16}" type="sibTrans" cxnId="{0E188EBB-BA41-47BD-BDAD-426DE896252A}">
      <dgm:prSet/>
      <dgm:spPr/>
      <dgm:t>
        <a:bodyPr/>
        <a:lstStyle/>
        <a:p>
          <a:endParaRPr lang="en-US"/>
        </a:p>
      </dgm:t>
    </dgm:pt>
    <dgm:pt modelId="{FD531729-162D-4AAC-B2A7-23FD85965405}">
      <dgm:prSet phldrT="[Text]"/>
      <dgm:spPr/>
      <dgm:t>
        <a:bodyPr/>
        <a:lstStyle/>
        <a:p>
          <a:r>
            <a:rPr lang="en-US" dirty="0" smtClean="0"/>
            <a:t>Goals Addressed</a:t>
          </a:r>
          <a:endParaRPr lang="en-US" dirty="0"/>
        </a:p>
      </dgm:t>
    </dgm:pt>
    <dgm:pt modelId="{C22C6F08-E7E4-4A60-9CEC-381F6BEDB83D}" type="parTrans" cxnId="{6FD16F77-7EDA-41DB-8CC3-5038AEF47A8E}">
      <dgm:prSet/>
      <dgm:spPr/>
      <dgm:t>
        <a:bodyPr/>
        <a:lstStyle/>
        <a:p>
          <a:endParaRPr lang="en-US"/>
        </a:p>
      </dgm:t>
    </dgm:pt>
    <dgm:pt modelId="{D7665555-FA43-421C-AE71-3C21A19C88D3}" type="sibTrans" cxnId="{6FD16F77-7EDA-41DB-8CC3-5038AEF47A8E}">
      <dgm:prSet/>
      <dgm:spPr/>
      <dgm:t>
        <a:bodyPr/>
        <a:lstStyle/>
        <a:p>
          <a:endParaRPr lang="en-US"/>
        </a:p>
      </dgm:t>
    </dgm:pt>
    <dgm:pt modelId="{410CADDD-E972-4825-BA1F-755B39E1009C}">
      <dgm:prSet phldrT="[Text]"/>
      <dgm:spPr/>
      <dgm:t>
        <a:bodyPr/>
        <a:lstStyle/>
        <a:p>
          <a:r>
            <a:rPr lang="en-US" dirty="0" smtClean="0"/>
            <a:t>Quantifiable and Trackable </a:t>
          </a:r>
          <a:endParaRPr lang="en-US" dirty="0"/>
        </a:p>
      </dgm:t>
    </dgm:pt>
    <dgm:pt modelId="{937B5F9D-49BE-4605-934F-D427069FEA8C}" type="parTrans" cxnId="{6D34E7C4-30E2-4A93-A367-AD7876674E3B}">
      <dgm:prSet/>
      <dgm:spPr/>
      <dgm:t>
        <a:bodyPr/>
        <a:lstStyle/>
        <a:p>
          <a:endParaRPr lang="en-US"/>
        </a:p>
      </dgm:t>
    </dgm:pt>
    <dgm:pt modelId="{BC253C45-8099-4F0C-8108-EE89F28ACBFD}" type="sibTrans" cxnId="{6D34E7C4-30E2-4A93-A367-AD7876674E3B}">
      <dgm:prSet/>
      <dgm:spPr/>
      <dgm:t>
        <a:bodyPr/>
        <a:lstStyle/>
        <a:p>
          <a:endParaRPr lang="en-US"/>
        </a:p>
      </dgm:t>
    </dgm:pt>
    <dgm:pt modelId="{C9A572A3-699E-4C96-89DB-17D01E579A13}" type="pres">
      <dgm:prSet presAssocID="{CF740380-A6C2-4CA9-A1A1-29D1A031D974}" presName="theList" presStyleCnt="0">
        <dgm:presLayoutVars>
          <dgm:dir/>
          <dgm:animLvl val="lvl"/>
          <dgm:resizeHandles val="exact"/>
        </dgm:presLayoutVars>
      </dgm:prSet>
      <dgm:spPr/>
      <dgm:t>
        <a:bodyPr/>
        <a:lstStyle/>
        <a:p>
          <a:endParaRPr lang="en-US"/>
        </a:p>
      </dgm:t>
    </dgm:pt>
    <dgm:pt modelId="{6E5FFFD3-ECFC-4E30-8998-4422DFB6520E}" type="pres">
      <dgm:prSet presAssocID="{39FAE77A-2E27-49B7-B3FB-30CEB7AAF951}" presName="compNode" presStyleCnt="0"/>
      <dgm:spPr/>
      <dgm:t>
        <a:bodyPr/>
        <a:lstStyle/>
        <a:p>
          <a:endParaRPr lang="en-US"/>
        </a:p>
      </dgm:t>
    </dgm:pt>
    <dgm:pt modelId="{B7DD0112-D7D8-4A79-B6BE-3B5495E02158}" type="pres">
      <dgm:prSet presAssocID="{39FAE77A-2E27-49B7-B3FB-30CEB7AAF951}" presName="aNode" presStyleLbl="bgShp" presStyleIdx="0" presStyleCnt="5"/>
      <dgm:spPr/>
      <dgm:t>
        <a:bodyPr/>
        <a:lstStyle/>
        <a:p>
          <a:endParaRPr lang="en-US"/>
        </a:p>
      </dgm:t>
    </dgm:pt>
    <dgm:pt modelId="{7BDFD99C-5FF8-498A-9089-65BA17564E9A}" type="pres">
      <dgm:prSet presAssocID="{39FAE77A-2E27-49B7-B3FB-30CEB7AAF951}" presName="textNode" presStyleLbl="bgShp" presStyleIdx="0" presStyleCnt="5"/>
      <dgm:spPr/>
      <dgm:t>
        <a:bodyPr/>
        <a:lstStyle/>
        <a:p>
          <a:endParaRPr lang="en-US"/>
        </a:p>
      </dgm:t>
    </dgm:pt>
    <dgm:pt modelId="{973FAAFE-09BC-45F9-9446-A589E25130EC}" type="pres">
      <dgm:prSet presAssocID="{39FAE77A-2E27-49B7-B3FB-30CEB7AAF951}" presName="compChildNode" presStyleCnt="0"/>
      <dgm:spPr/>
      <dgm:t>
        <a:bodyPr/>
        <a:lstStyle/>
        <a:p>
          <a:endParaRPr lang="en-US"/>
        </a:p>
      </dgm:t>
    </dgm:pt>
    <dgm:pt modelId="{3D73251E-D8EB-430F-8DA3-969E9A99C137}" type="pres">
      <dgm:prSet presAssocID="{39FAE77A-2E27-49B7-B3FB-30CEB7AAF951}" presName="theInnerList" presStyleCnt="0"/>
      <dgm:spPr/>
      <dgm:t>
        <a:bodyPr/>
        <a:lstStyle/>
        <a:p>
          <a:endParaRPr lang="en-US"/>
        </a:p>
      </dgm:t>
    </dgm:pt>
    <dgm:pt modelId="{868BB1F1-1B01-4D63-BD4B-DD3A296BF4C6}" type="pres">
      <dgm:prSet presAssocID="{C3C52CB3-4332-4D7D-9E74-F71BF9995CBD}" presName="childNode" presStyleLbl="node1" presStyleIdx="0" presStyleCnt="22">
        <dgm:presLayoutVars>
          <dgm:bulletEnabled val="1"/>
        </dgm:presLayoutVars>
      </dgm:prSet>
      <dgm:spPr/>
      <dgm:t>
        <a:bodyPr/>
        <a:lstStyle/>
        <a:p>
          <a:endParaRPr lang="en-US"/>
        </a:p>
      </dgm:t>
    </dgm:pt>
    <dgm:pt modelId="{EAAD1A3E-FC8F-4E95-BE57-23245AFDCD0A}" type="pres">
      <dgm:prSet presAssocID="{C3C52CB3-4332-4D7D-9E74-F71BF9995CBD}" presName="aSpace2" presStyleCnt="0"/>
      <dgm:spPr/>
      <dgm:t>
        <a:bodyPr/>
        <a:lstStyle/>
        <a:p>
          <a:endParaRPr lang="en-US"/>
        </a:p>
      </dgm:t>
    </dgm:pt>
    <dgm:pt modelId="{6D6F8260-E8E3-474B-B184-8F0BBB8883BF}" type="pres">
      <dgm:prSet presAssocID="{00B018A5-C09F-4679-9CCA-E4FB289610B9}" presName="childNode" presStyleLbl="node1" presStyleIdx="1" presStyleCnt="22">
        <dgm:presLayoutVars>
          <dgm:bulletEnabled val="1"/>
        </dgm:presLayoutVars>
      </dgm:prSet>
      <dgm:spPr/>
      <dgm:t>
        <a:bodyPr/>
        <a:lstStyle/>
        <a:p>
          <a:endParaRPr lang="en-US"/>
        </a:p>
      </dgm:t>
    </dgm:pt>
    <dgm:pt modelId="{4C26234D-7A32-4A45-ABD1-AD5143BD2209}" type="pres">
      <dgm:prSet presAssocID="{00B018A5-C09F-4679-9CCA-E4FB289610B9}" presName="aSpace2" presStyleCnt="0"/>
      <dgm:spPr/>
      <dgm:t>
        <a:bodyPr/>
        <a:lstStyle/>
        <a:p>
          <a:endParaRPr lang="en-US"/>
        </a:p>
      </dgm:t>
    </dgm:pt>
    <dgm:pt modelId="{3A82C317-1261-48EF-B018-A084C32E57CD}" type="pres">
      <dgm:prSet presAssocID="{5BD01736-2762-4BE5-A09A-AE21AFE32857}" presName="childNode" presStyleLbl="node1" presStyleIdx="2" presStyleCnt="22">
        <dgm:presLayoutVars>
          <dgm:bulletEnabled val="1"/>
        </dgm:presLayoutVars>
      </dgm:prSet>
      <dgm:spPr/>
      <dgm:t>
        <a:bodyPr/>
        <a:lstStyle/>
        <a:p>
          <a:endParaRPr lang="en-US"/>
        </a:p>
      </dgm:t>
    </dgm:pt>
    <dgm:pt modelId="{814ECAE4-43A7-44DB-B5D5-059DAC122A22}" type="pres">
      <dgm:prSet presAssocID="{5BD01736-2762-4BE5-A09A-AE21AFE32857}" presName="aSpace2" presStyleCnt="0"/>
      <dgm:spPr/>
      <dgm:t>
        <a:bodyPr/>
        <a:lstStyle/>
        <a:p>
          <a:endParaRPr lang="en-US"/>
        </a:p>
      </dgm:t>
    </dgm:pt>
    <dgm:pt modelId="{2D7485FF-0C62-4ED4-B429-D050A22C2523}" type="pres">
      <dgm:prSet presAssocID="{5AC17DB3-F101-4423-B453-F8AC889707CF}" presName="childNode" presStyleLbl="node1" presStyleIdx="3" presStyleCnt="22">
        <dgm:presLayoutVars>
          <dgm:bulletEnabled val="1"/>
        </dgm:presLayoutVars>
      </dgm:prSet>
      <dgm:spPr/>
      <dgm:t>
        <a:bodyPr/>
        <a:lstStyle/>
        <a:p>
          <a:endParaRPr lang="en-US"/>
        </a:p>
      </dgm:t>
    </dgm:pt>
    <dgm:pt modelId="{57AE0A25-093C-438C-B469-309D778D2214}" type="pres">
      <dgm:prSet presAssocID="{5AC17DB3-F101-4423-B453-F8AC889707CF}" presName="aSpace2" presStyleCnt="0"/>
      <dgm:spPr/>
      <dgm:t>
        <a:bodyPr/>
        <a:lstStyle/>
        <a:p>
          <a:endParaRPr lang="en-US"/>
        </a:p>
      </dgm:t>
    </dgm:pt>
    <dgm:pt modelId="{25E28D3F-A161-4D3C-A20C-F910BF5890FB}" type="pres">
      <dgm:prSet presAssocID="{E32F520E-C023-4AD0-90AD-00E7280829FB}" presName="childNode" presStyleLbl="node1" presStyleIdx="4" presStyleCnt="22">
        <dgm:presLayoutVars>
          <dgm:bulletEnabled val="1"/>
        </dgm:presLayoutVars>
      </dgm:prSet>
      <dgm:spPr/>
      <dgm:t>
        <a:bodyPr/>
        <a:lstStyle/>
        <a:p>
          <a:endParaRPr lang="en-US"/>
        </a:p>
      </dgm:t>
    </dgm:pt>
    <dgm:pt modelId="{8AC27892-FFF4-475C-8D57-9D816F8D651E}" type="pres">
      <dgm:prSet presAssocID="{E32F520E-C023-4AD0-90AD-00E7280829FB}" presName="aSpace2" presStyleCnt="0"/>
      <dgm:spPr/>
      <dgm:t>
        <a:bodyPr/>
        <a:lstStyle/>
        <a:p>
          <a:endParaRPr lang="en-US"/>
        </a:p>
      </dgm:t>
    </dgm:pt>
    <dgm:pt modelId="{DDC90C42-3FC3-453B-B39B-9682B563F525}" type="pres">
      <dgm:prSet presAssocID="{7C47DF33-CB04-4A46-8E68-691193F8EF3F}" presName="childNode" presStyleLbl="node1" presStyleIdx="5" presStyleCnt="22">
        <dgm:presLayoutVars>
          <dgm:bulletEnabled val="1"/>
        </dgm:presLayoutVars>
      </dgm:prSet>
      <dgm:spPr/>
      <dgm:t>
        <a:bodyPr/>
        <a:lstStyle/>
        <a:p>
          <a:endParaRPr lang="en-US"/>
        </a:p>
      </dgm:t>
    </dgm:pt>
    <dgm:pt modelId="{59CF5921-5D8C-48A4-A1C6-D644555702DC}" type="pres">
      <dgm:prSet presAssocID="{39FAE77A-2E27-49B7-B3FB-30CEB7AAF951}" presName="aSpace" presStyleCnt="0"/>
      <dgm:spPr/>
      <dgm:t>
        <a:bodyPr/>
        <a:lstStyle/>
        <a:p>
          <a:endParaRPr lang="en-US"/>
        </a:p>
      </dgm:t>
    </dgm:pt>
    <dgm:pt modelId="{B7A82490-9993-4CCF-A733-E38991788A49}" type="pres">
      <dgm:prSet presAssocID="{28D52813-3046-4FE1-8986-215E11F0FC10}" presName="compNode" presStyleCnt="0"/>
      <dgm:spPr/>
      <dgm:t>
        <a:bodyPr/>
        <a:lstStyle/>
        <a:p>
          <a:endParaRPr lang="en-US"/>
        </a:p>
      </dgm:t>
    </dgm:pt>
    <dgm:pt modelId="{12D79447-EBDC-4607-ABF4-D7A3E0F541A6}" type="pres">
      <dgm:prSet presAssocID="{28D52813-3046-4FE1-8986-215E11F0FC10}" presName="aNode" presStyleLbl="bgShp" presStyleIdx="1" presStyleCnt="5" custLinFactNeighborY="-265"/>
      <dgm:spPr/>
      <dgm:t>
        <a:bodyPr/>
        <a:lstStyle/>
        <a:p>
          <a:endParaRPr lang="en-US"/>
        </a:p>
      </dgm:t>
    </dgm:pt>
    <dgm:pt modelId="{15EDCF8C-5FCA-4ED0-9C58-4BE8ACDF1DB9}" type="pres">
      <dgm:prSet presAssocID="{28D52813-3046-4FE1-8986-215E11F0FC10}" presName="textNode" presStyleLbl="bgShp" presStyleIdx="1" presStyleCnt="5"/>
      <dgm:spPr/>
      <dgm:t>
        <a:bodyPr/>
        <a:lstStyle/>
        <a:p>
          <a:endParaRPr lang="en-US"/>
        </a:p>
      </dgm:t>
    </dgm:pt>
    <dgm:pt modelId="{F248148D-B152-4653-89D4-FD1F146196DD}" type="pres">
      <dgm:prSet presAssocID="{28D52813-3046-4FE1-8986-215E11F0FC10}" presName="compChildNode" presStyleCnt="0"/>
      <dgm:spPr/>
      <dgm:t>
        <a:bodyPr/>
        <a:lstStyle/>
        <a:p>
          <a:endParaRPr lang="en-US"/>
        </a:p>
      </dgm:t>
    </dgm:pt>
    <dgm:pt modelId="{2AA8D4C9-5693-4879-9512-7F12DDA83584}" type="pres">
      <dgm:prSet presAssocID="{28D52813-3046-4FE1-8986-215E11F0FC10}" presName="theInnerList" presStyleCnt="0"/>
      <dgm:spPr/>
      <dgm:t>
        <a:bodyPr/>
        <a:lstStyle/>
        <a:p>
          <a:endParaRPr lang="en-US"/>
        </a:p>
      </dgm:t>
    </dgm:pt>
    <dgm:pt modelId="{9A3357CE-BBC0-44D7-A411-D568C981EBA0}" type="pres">
      <dgm:prSet presAssocID="{C2EA0894-C39B-44E4-8A8B-E9DA03D2FAEC}" presName="childNode" presStyleLbl="node1" presStyleIdx="6" presStyleCnt="22">
        <dgm:presLayoutVars>
          <dgm:bulletEnabled val="1"/>
        </dgm:presLayoutVars>
      </dgm:prSet>
      <dgm:spPr/>
      <dgm:t>
        <a:bodyPr/>
        <a:lstStyle/>
        <a:p>
          <a:endParaRPr lang="en-US"/>
        </a:p>
      </dgm:t>
    </dgm:pt>
    <dgm:pt modelId="{8C557936-F48A-4513-A994-472B165A1787}" type="pres">
      <dgm:prSet presAssocID="{C2EA0894-C39B-44E4-8A8B-E9DA03D2FAEC}" presName="aSpace2" presStyleCnt="0"/>
      <dgm:spPr/>
      <dgm:t>
        <a:bodyPr/>
        <a:lstStyle/>
        <a:p>
          <a:endParaRPr lang="en-US"/>
        </a:p>
      </dgm:t>
    </dgm:pt>
    <dgm:pt modelId="{F7B0D775-C8C0-46EB-AEA9-6D9241B57983}" type="pres">
      <dgm:prSet presAssocID="{B2DC8738-E568-4221-AE36-E55DE443DA88}" presName="childNode" presStyleLbl="node1" presStyleIdx="7" presStyleCnt="22">
        <dgm:presLayoutVars>
          <dgm:bulletEnabled val="1"/>
        </dgm:presLayoutVars>
      </dgm:prSet>
      <dgm:spPr/>
      <dgm:t>
        <a:bodyPr/>
        <a:lstStyle/>
        <a:p>
          <a:endParaRPr lang="en-US"/>
        </a:p>
      </dgm:t>
    </dgm:pt>
    <dgm:pt modelId="{DFCE94FE-58FC-4368-A8F3-AA01BB8A3CCF}" type="pres">
      <dgm:prSet presAssocID="{B2DC8738-E568-4221-AE36-E55DE443DA88}" presName="aSpace2" presStyleCnt="0"/>
      <dgm:spPr/>
      <dgm:t>
        <a:bodyPr/>
        <a:lstStyle/>
        <a:p>
          <a:endParaRPr lang="en-US"/>
        </a:p>
      </dgm:t>
    </dgm:pt>
    <dgm:pt modelId="{D95DB7E6-08DD-4843-8D0A-663647C9E341}" type="pres">
      <dgm:prSet presAssocID="{87ED87F1-CCE6-4F53-9268-4B0D9961408C}" presName="childNode" presStyleLbl="node1" presStyleIdx="8" presStyleCnt="22">
        <dgm:presLayoutVars>
          <dgm:bulletEnabled val="1"/>
        </dgm:presLayoutVars>
      </dgm:prSet>
      <dgm:spPr/>
      <dgm:t>
        <a:bodyPr/>
        <a:lstStyle/>
        <a:p>
          <a:endParaRPr lang="en-US"/>
        </a:p>
      </dgm:t>
    </dgm:pt>
    <dgm:pt modelId="{4AB30382-58B9-4449-930B-ECEFDDAE8E87}" type="pres">
      <dgm:prSet presAssocID="{87ED87F1-CCE6-4F53-9268-4B0D9961408C}" presName="aSpace2" presStyleCnt="0"/>
      <dgm:spPr/>
      <dgm:t>
        <a:bodyPr/>
        <a:lstStyle/>
        <a:p>
          <a:endParaRPr lang="en-US"/>
        </a:p>
      </dgm:t>
    </dgm:pt>
    <dgm:pt modelId="{A4BCA628-215B-441D-A998-636CEE2EC278}" type="pres">
      <dgm:prSet presAssocID="{5DB40992-830C-418E-9463-E2C44FEC550E}" presName="childNode" presStyleLbl="node1" presStyleIdx="9" presStyleCnt="22">
        <dgm:presLayoutVars>
          <dgm:bulletEnabled val="1"/>
        </dgm:presLayoutVars>
      </dgm:prSet>
      <dgm:spPr/>
      <dgm:t>
        <a:bodyPr/>
        <a:lstStyle/>
        <a:p>
          <a:endParaRPr lang="en-US"/>
        </a:p>
      </dgm:t>
    </dgm:pt>
    <dgm:pt modelId="{0ACF97B2-F863-4B4E-AED0-AA73CBAEEE9B}" type="pres">
      <dgm:prSet presAssocID="{28D52813-3046-4FE1-8986-215E11F0FC10}" presName="aSpace" presStyleCnt="0"/>
      <dgm:spPr/>
      <dgm:t>
        <a:bodyPr/>
        <a:lstStyle/>
        <a:p>
          <a:endParaRPr lang="en-US"/>
        </a:p>
      </dgm:t>
    </dgm:pt>
    <dgm:pt modelId="{77E0A76B-C0EF-4B24-B900-561B90C4C22F}" type="pres">
      <dgm:prSet presAssocID="{24FF258D-900B-4685-9B87-2D1691842414}" presName="compNode" presStyleCnt="0"/>
      <dgm:spPr/>
      <dgm:t>
        <a:bodyPr/>
        <a:lstStyle/>
        <a:p>
          <a:endParaRPr lang="en-US"/>
        </a:p>
      </dgm:t>
    </dgm:pt>
    <dgm:pt modelId="{F03CBC50-F5F6-4C14-93E1-39BBB57EEAF0}" type="pres">
      <dgm:prSet presAssocID="{24FF258D-900B-4685-9B87-2D1691842414}" presName="aNode" presStyleLbl="bgShp" presStyleIdx="2" presStyleCnt="5"/>
      <dgm:spPr/>
      <dgm:t>
        <a:bodyPr/>
        <a:lstStyle/>
        <a:p>
          <a:endParaRPr lang="en-US"/>
        </a:p>
      </dgm:t>
    </dgm:pt>
    <dgm:pt modelId="{8EE27CA8-C6FA-4FAA-96C0-A9FB085343D0}" type="pres">
      <dgm:prSet presAssocID="{24FF258D-900B-4685-9B87-2D1691842414}" presName="textNode" presStyleLbl="bgShp" presStyleIdx="2" presStyleCnt="5"/>
      <dgm:spPr/>
      <dgm:t>
        <a:bodyPr/>
        <a:lstStyle/>
        <a:p>
          <a:endParaRPr lang="en-US"/>
        </a:p>
      </dgm:t>
    </dgm:pt>
    <dgm:pt modelId="{3BC65077-68E9-4E19-A749-4DF40CAEC67D}" type="pres">
      <dgm:prSet presAssocID="{24FF258D-900B-4685-9B87-2D1691842414}" presName="compChildNode" presStyleCnt="0"/>
      <dgm:spPr/>
      <dgm:t>
        <a:bodyPr/>
        <a:lstStyle/>
        <a:p>
          <a:endParaRPr lang="en-US"/>
        </a:p>
      </dgm:t>
    </dgm:pt>
    <dgm:pt modelId="{3677C598-393D-4075-901B-266B7C258910}" type="pres">
      <dgm:prSet presAssocID="{24FF258D-900B-4685-9B87-2D1691842414}" presName="theInnerList" presStyleCnt="0"/>
      <dgm:spPr/>
      <dgm:t>
        <a:bodyPr/>
        <a:lstStyle/>
        <a:p>
          <a:endParaRPr lang="en-US"/>
        </a:p>
      </dgm:t>
    </dgm:pt>
    <dgm:pt modelId="{7F8D9F31-5D8C-40C0-B228-55FA9BEB0F8A}" type="pres">
      <dgm:prSet presAssocID="{9E23BE9E-E686-4CC6-A7C6-75A8E3E13FB0}" presName="childNode" presStyleLbl="node1" presStyleIdx="10" presStyleCnt="22">
        <dgm:presLayoutVars>
          <dgm:bulletEnabled val="1"/>
        </dgm:presLayoutVars>
      </dgm:prSet>
      <dgm:spPr/>
      <dgm:t>
        <a:bodyPr/>
        <a:lstStyle/>
        <a:p>
          <a:endParaRPr lang="en-US"/>
        </a:p>
      </dgm:t>
    </dgm:pt>
    <dgm:pt modelId="{56E69459-7B2F-46BF-9DCE-564C111BF4B5}" type="pres">
      <dgm:prSet presAssocID="{9E23BE9E-E686-4CC6-A7C6-75A8E3E13FB0}" presName="aSpace2" presStyleCnt="0"/>
      <dgm:spPr/>
      <dgm:t>
        <a:bodyPr/>
        <a:lstStyle/>
        <a:p>
          <a:endParaRPr lang="en-US"/>
        </a:p>
      </dgm:t>
    </dgm:pt>
    <dgm:pt modelId="{EFFA139E-5A08-420C-B166-4235CE350A06}" type="pres">
      <dgm:prSet presAssocID="{2B7CD632-E4CC-4B5F-9BD8-0408B19C6212}" presName="childNode" presStyleLbl="node1" presStyleIdx="11" presStyleCnt="22">
        <dgm:presLayoutVars>
          <dgm:bulletEnabled val="1"/>
        </dgm:presLayoutVars>
      </dgm:prSet>
      <dgm:spPr/>
      <dgm:t>
        <a:bodyPr/>
        <a:lstStyle/>
        <a:p>
          <a:endParaRPr lang="en-US"/>
        </a:p>
      </dgm:t>
    </dgm:pt>
    <dgm:pt modelId="{5EF310D8-66F8-4C72-90E2-2D1F71A1C9FA}" type="pres">
      <dgm:prSet presAssocID="{2B7CD632-E4CC-4B5F-9BD8-0408B19C6212}" presName="aSpace2" presStyleCnt="0"/>
      <dgm:spPr/>
      <dgm:t>
        <a:bodyPr/>
        <a:lstStyle/>
        <a:p>
          <a:endParaRPr lang="en-US"/>
        </a:p>
      </dgm:t>
    </dgm:pt>
    <dgm:pt modelId="{760E3F75-230B-4E0D-930E-A5CC1F3EDBCB}" type="pres">
      <dgm:prSet presAssocID="{2D52C337-3963-4E16-BDA3-82C62D0DC390}" presName="childNode" presStyleLbl="node1" presStyleIdx="12" presStyleCnt="22">
        <dgm:presLayoutVars>
          <dgm:bulletEnabled val="1"/>
        </dgm:presLayoutVars>
      </dgm:prSet>
      <dgm:spPr/>
      <dgm:t>
        <a:bodyPr/>
        <a:lstStyle/>
        <a:p>
          <a:endParaRPr lang="en-US"/>
        </a:p>
      </dgm:t>
    </dgm:pt>
    <dgm:pt modelId="{F25E8EAB-DC14-4A0F-9B1A-6076AFA28844}" type="pres">
      <dgm:prSet presAssocID="{24FF258D-900B-4685-9B87-2D1691842414}" presName="aSpace" presStyleCnt="0"/>
      <dgm:spPr/>
      <dgm:t>
        <a:bodyPr/>
        <a:lstStyle/>
        <a:p>
          <a:endParaRPr lang="en-US"/>
        </a:p>
      </dgm:t>
    </dgm:pt>
    <dgm:pt modelId="{DB127F36-3C1C-4E52-A524-DEB3D7233F3C}" type="pres">
      <dgm:prSet presAssocID="{EA6DBF8D-21B6-4C8E-B024-357288313DC0}" presName="compNode" presStyleCnt="0"/>
      <dgm:spPr/>
      <dgm:t>
        <a:bodyPr/>
        <a:lstStyle/>
        <a:p>
          <a:endParaRPr lang="en-US"/>
        </a:p>
      </dgm:t>
    </dgm:pt>
    <dgm:pt modelId="{62AE3ADC-BA77-4C0C-A36A-4A224F38A545}" type="pres">
      <dgm:prSet presAssocID="{EA6DBF8D-21B6-4C8E-B024-357288313DC0}" presName="aNode" presStyleLbl="bgShp" presStyleIdx="3" presStyleCnt="5"/>
      <dgm:spPr/>
      <dgm:t>
        <a:bodyPr/>
        <a:lstStyle/>
        <a:p>
          <a:endParaRPr lang="en-US"/>
        </a:p>
      </dgm:t>
    </dgm:pt>
    <dgm:pt modelId="{BB7428E1-A558-4678-8227-00EAACD02263}" type="pres">
      <dgm:prSet presAssocID="{EA6DBF8D-21B6-4C8E-B024-357288313DC0}" presName="textNode" presStyleLbl="bgShp" presStyleIdx="3" presStyleCnt="5"/>
      <dgm:spPr/>
      <dgm:t>
        <a:bodyPr/>
        <a:lstStyle/>
        <a:p>
          <a:endParaRPr lang="en-US"/>
        </a:p>
      </dgm:t>
    </dgm:pt>
    <dgm:pt modelId="{1BBD04F3-F970-4F87-A3A3-30E0454137B6}" type="pres">
      <dgm:prSet presAssocID="{EA6DBF8D-21B6-4C8E-B024-357288313DC0}" presName="compChildNode" presStyleCnt="0"/>
      <dgm:spPr/>
      <dgm:t>
        <a:bodyPr/>
        <a:lstStyle/>
        <a:p>
          <a:endParaRPr lang="en-US"/>
        </a:p>
      </dgm:t>
    </dgm:pt>
    <dgm:pt modelId="{9E0DFD03-3567-42DF-9CEE-7BA3C72F3B21}" type="pres">
      <dgm:prSet presAssocID="{EA6DBF8D-21B6-4C8E-B024-357288313DC0}" presName="theInnerList" presStyleCnt="0"/>
      <dgm:spPr/>
      <dgm:t>
        <a:bodyPr/>
        <a:lstStyle/>
        <a:p>
          <a:endParaRPr lang="en-US"/>
        </a:p>
      </dgm:t>
    </dgm:pt>
    <dgm:pt modelId="{93FA75AA-036F-4B99-AD75-355C00A21A29}" type="pres">
      <dgm:prSet presAssocID="{EC896FB7-E2A4-4482-8231-2EC5F7C78372}" presName="childNode" presStyleLbl="node1" presStyleIdx="13" presStyleCnt="22">
        <dgm:presLayoutVars>
          <dgm:bulletEnabled val="1"/>
        </dgm:presLayoutVars>
      </dgm:prSet>
      <dgm:spPr/>
      <dgm:t>
        <a:bodyPr/>
        <a:lstStyle/>
        <a:p>
          <a:endParaRPr lang="en-US"/>
        </a:p>
      </dgm:t>
    </dgm:pt>
    <dgm:pt modelId="{672A3109-BC6D-4A33-A110-738A81A22A4A}" type="pres">
      <dgm:prSet presAssocID="{EC896FB7-E2A4-4482-8231-2EC5F7C78372}" presName="aSpace2" presStyleCnt="0"/>
      <dgm:spPr/>
      <dgm:t>
        <a:bodyPr/>
        <a:lstStyle/>
        <a:p>
          <a:endParaRPr lang="en-US"/>
        </a:p>
      </dgm:t>
    </dgm:pt>
    <dgm:pt modelId="{FA725A84-4B35-499D-A08A-AFF773166EE6}" type="pres">
      <dgm:prSet presAssocID="{07CB2AF9-F09D-4602-972F-8693BAC6B06A}" presName="childNode" presStyleLbl="node1" presStyleIdx="14" presStyleCnt="22">
        <dgm:presLayoutVars>
          <dgm:bulletEnabled val="1"/>
        </dgm:presLayoutVars>
      </dgm:prSet>
      <dgm:spPr/>
      <dgm:t>
        <a:bodyPr/>
        <a:lstStyle/>
        <a:p>
          <a:endParaRPr lang="en-US"/>
        </a:p>
      </dgm:t>
    </dgm:pt>
    <dgm:pt modelId="{CCB9B420-12A2-4F4C-818F-0F890A2EC60C}" type="pres">
      <dgm:prSet presAssocID="{07CB2AF9-F09D-4602-972F-8693BAC6B06A}" presName="aSpace2" presStyleCnt="0"/>
      <dgm:spPr/>
      <dgm:t>
        <a:bodyPr/>
        <a:lstStyle/>
        <a:p>
          <a:endParaRPr lang="en-US"/>
        </a:p>
      </dgm:t>
    </dgm:pt>
    <dgm:pt modelId="{3E4D660D-1E22-40F6-AD36-A157E2C96E6E}" type="pres">
      <dgm:prSet presAssocID="{5F7D77BD-4C89-4AD8-B734-45272D5FDF51}" presName="childNode" presStyleLbl="node1" presStyleIdx="15" presStyleCnt="22">
        <dgm:presLayoutVars>
          <dgm:bulletEnabled val="1"/>
        </dgm:presLayoutVars>
      </dgm:prSet>
      <dgm:spPr/>
      <dgm:t>
        <a:bodyPr/>
        <a:lstStyle/>
        <a:p>
          <a:endParaRPr lang="en-US"/>
        </a:p>
      </dgm:t>
    </dgm:pt>
    <dgm:pt modelId="{9B58D0AC-F762-4DD7-B2A7-04060B7CDEDF}" type="pres">
      <dgm:prSet presAssocID="{5F7D77BD-4C89-4AD8-B734-45272D5FDF51}" presName="aSpace2" presStyleCnt="0"/>
      <dgm:spPr/>
      <dgm:t>
        <a:bodyPr/>
        <a:lstStyle/>
        <a:p>
          <a:endParaRPr lang="en-US"/>
        </a:p>
      </dgm:t>
    </dgm:pt>
    <dgm:pt modelId="{ACBBF670-70C1-4807-80E2-52DBF8012A4F}" type="pres">
      <dgm:prSet presAssocID="{BD5A1888-E06E-47C7-8113-006BB1ED5953}" presName="childNode" presStyleLbl="node1" presStyleIdx="16" presStyleCnt="22">
        <dgm:presLayoutVars>
          <dgm:bulletEnabled val="1"/>
        </dgm:presLayoutVars>
      </dgm:prSet>
      <dgm:spPr/>
      <dgm:t>
        <a:bodyPr/>
        <a:lstStyle/>
        <a:p>
          <a:endParaRPr lang="en-US"/>
        </a:p>
      </dgm:t>
    </dgm:pt>
    <dgm:pt modelId="{DBE1157D-8EEA-4B24-A0A4-3684C6223610}" type="pres">
      <dgm:prSet presAssocID="{BD5A1888-E06E-47C7-8113-006BB1ED5953}" presName="aSpace2" presStyleCnt="0"/>
      <dgm:spPr/>
      <dgm:t>
        <a:bodyPr/>
        <a:lstStyle/>
        <a:p>
          <a:endParaRPr lang="en-US"/>
        </a:p>
      </dgm:t>
    </dgm:pt>
    <dgm:pt modelId="{C8BE5072-1661-40FC-B9CD-9C1DB4673938}" type="pres">
      <dgm:prSet presAssocID="{A7864293-5D0D-4A97-8AF1-44786C69E663}" presName="childNode" presStyleLbl="node1" presStyleIdx="17" presStyleCnt="22">
        <dgm:presLayoutVars>
          <dgm:bulletEnabled val="1"/>
        </dgm:presLayoutVars>
      </dgm:prSet>
      <dgm:spPr/>
      <dgm:t>
        <a:bodyPr/>
        <a:lstStyle/>
        <a:p>
          <a:endParaRPr lang="en-US"/>
        </a:p>
      </dgm:t>
    </dgm:pt>
    <dgm:pt modelId="{3BC03011-D533-4D27-83AE-B62777A15A55}" type="pres">
      <dgm:prSet presAssocID="{A7864293-5D0D-4A97-8AF1-44786C69E663}" presName="aSpace2" presStyleCnt="0"/>
      <dgm:spPr/>
      <dgm:t>
        <a:bodyPr/>
        <a:lstStyle/>
        <a:p>
          <a:endParaRPr lang="en-US"/>
        </a:p>
      </dgm:t>
    </dgm:pt>
    <dgm:pt modelId="{6CA794C8-C229-4204-A070-0EF53E9EF11C}" type="pres">
      <dgm:prSet presAssocID="{43D16CF4-13B4-4E8E-B2E0-C9DF3B56A8D5}" presName="childNode" presStyleLbl="node1" presStyleIdx="18" presStyleCnt="22">
        <dgm:presLayoutVars>
          <dgm:bulletEnabled val="1"/>
        </dgm:presLayoutVars>
      </dgm:prSet>
      <dgm:spPr/>
      <dgm:t>
        <a:bodyPr/>
        <a:lstStyle/>
        <a:p>
          <a:endParaRPr lang="en-US"/>
        </a:p>
      </dgm:t>
    </dgm:pt>
    <dgm:pt modelId="{6E85153D-0B94-49A4-9BA1-D1F756BD5E99}" type="pres">
      <dgm:prSet presAssocID="{EA6DBF8D-21B6-4C8E-B024-357288313DC0}" presName="aSpace" presStyleCnt="0"/>
      <dgm:spPr/>
      <dgm:t>
        <a:bodyPr/>
        <a:lstStyle/>
        <a:p>
          <a:endParaRPr lang="en-US"/>
        </a:p>
      </dgm:t>
    </dgm:pt>
    <dgm:pt modelId="{530AE31D-4F83-4B34-8833-AFFD1864FE73}" type="pres">
      <dgm:prSet presAssocID="{AAF08615-D5A7-4D1E-9581-0BB77CB959E6}" presName="compNode" presStyleCnt="0"/>
      <dgm:spPr/>
      <dgm:t>
        <a:bodyPr/>
        <a:lstStyle/>
        <a:p>
          <a:endParaRPr lang="en-US"/>
        </a:p>
      </dgm:t>
    </dgm:pt>
    <dgm:pt modelId="{83582842-B3F5-473E-94DE-1EDFB17D63E5}" type="pres">
      <dgm:prSet presAssocID="{AAF08615-D5A7-4D1E-9581-0BB77CB959E6}" presName="aNode" presStyleLbl="bgShp" presStyleIdx="4" presStyleCnt="5"/>
      <dgm:spPr/>
      <dgm:t>
        <a:bodyPr/>
        <a:lstStyle/>
        <a:p>
          <a:endParaRPr lang="en-US"/>
        </a:p>
      </dgm:t>
    </dgm:pt>
    <dgm:pt modelId="{3685030F-1BF1-43C4-A172-6C448B757546}" type="pres">
      <dgm:prSet presAssocID="{AAF08615-D5A7-4D1E-9581-0BB77CB959E6}" presName="textNode" presStyleLbl="bgShp" presStyleIdx="4" presStyleCnt="5"/>
      <dgm:spPr/>
      <dgm:t>
        <a:bodyPr/>
        <a:lstStyle/>
        <a:p>
          <a:endParaRPr lang="en-US"/>
        </a:p>
      </dgm:t>
    </dgm:pt>
    <dgm:pt modelId="{91BCC81E-9959-43E2-A82D-A5A8A35DC826}" type="pres">
      <dgm:prSet presAssocID="{AAF08615-D5A7-4D1E-9581-0BB77CB959E6}" presName="compChildNode" presStyleCnt="0"/>
      <dgm:spPr/>
      <dgm:t>
        <a:bodyPr/>
        <a:lstStyle/>
        <a:p>
          <a:endParaRPr lang="en-US"/>
        </a:p>
      </dgm:t>
    </dgm:pt>
    <dgm:pt modelId="{30BB31D9-0A2A-4AA4-AF65-62E84A30A7B6}" type="pres">
      <dgm:prSet presAssocID="{AAF08615-D5A7-4D1E-9581-0BB77CB959E6}" presName="theInnerList" presStyleCnt="0"/>
      <dgm:spPr/>
      <dgm:t>
        <a:bodyPr/>
        <a:lstStyle/>
        <a:p>
          <a:endParaRPr lang="en-US"/>
        </a:p>
      </dgm:t>
    </dgm:pt>
    <dgm:pt modelId="{7921A5BD-664B-4E1B-88AD-4AEAAD4C3314}" type="pres">
      <dgm:prSet presAssocID="{FD531729-162D-4AAC-B2A7-23FD85965405}" presName="childNode" presStyleLbl="node1" presStyleIdx="19" presStyleCnt="22">
        <dgm:presLayoutVars>
          <dgm:bulletEnabled val="1"/>
        </dgm:presLayoutVars>
      </dgm:prSet>
      <dgm:spPr/>
      <dgm:t>
        <a:bodyPr/>
        <a:lstStyle/>
        <a:p>
          <a:endParaRPr lang="en-US"/>
        </a:p>
      </dgm:t>
    </dgm:pt>
    <dgm:pt modelId="{90444513-42EC-41BA-AC40-DA9776333948}" type="pres">
      <dgm:prSet presAssocID="{FD531729-162D-4AAC-B2A7-23FD85965405}" presName="aSpace2" presStyleCnt="0"/>
      <dgm:spPr/>
      <dgm:t>
        <a:bodyPr/>
        <a:lstStyle/>
        <a:p>
          <a:endParaRPr lang="en-US"/>
        </a:p>
      </dgm:t>
    </dgm:pt>
    <dgm:pt modelId="{3C8FA5DD-F3B4-48A8-9A6F-F6D147A1A297}" type="pres">
      <dgm:prSet presAssocID="{EDC68F71-9A5A-4DD8-A49D-178CBD8B5942}" presName="childNode" presStyleLbl="node1" presStyleIdx="20" presStyleCnt="22">
        <dgm:presLayoutVars>
          <dgm:bulletEnabled val="1"/>
        </dgm:presLayoutVars>
      </dgm:prSet>
      <dgm:spPr/>
      <dgm:t>
        <a:bodyPr/>
        <a:lstStyle/>
        <a:p>
          <a:endParaRPr lang="en-US"/>
        </a:p>
      </dgm:t>
    </dgm:pt>
    <dgm:pt modelId="{8854DB0E-5E25-4219-B3DD-AEF146CB4CE9}" type="pres">
      <dgm:prSet presAssocID="{EDC68F71-9A5A-4DD8-A49D-178CBD8B5942}" presName="aSpace2" presStyleCnt="0"/>
      <dgm:spPr/>
      <dgm:t>
        <a:bodyPr/>
        <a:lstStyle/>
        <a:p>
          <a:endParaRPr lang="en-US"/>
        </a:p>
      </dgm:t>
    </dgm:pt>
    <dgm:pt modelId="{BDAE63E0-55FE-4FCA-8217-26CEBF0321D3}" type="pres">
      <dgm:prSet presAssocID="{410CADDD-E972-4825-BA1F-755B39E1009C}" presName="childNode" presStyleLbl="node1" presStyleIdx="21" presStyleCnt="22">
        <dgm:presLayoutVars>
          <dgm:bulletEnabled val="1"/>
        </dgm:presLayoutVars>
      </dgm:prSet>
      <dgm:spPr/>
      <dgm:t>
        <a:bodyPr/>
        <a:lstStyle/>
        <a:p>
          <a:endParaRPr lang="en-US"/>
        </a:p>
      </dgm:t>
    </dgm:pt>
  </dgm:ptLst>
  <dgm:cxnLst>
    <dgm:cxn modelId="{4C4EB11E-9B74-4DA6-BD72-093669E8E187}" type="presOf" srcId="{24FF258D-900B-4685-9B87-2D1691842414}" destId="{F03CBC50-F5F6-4C14-93E1-39BBB57EEAF0}" srcOrd="0" destOrd="0" presId="urn:microsoft.com/office/officeart/2005/8/layout/lProcess2"/>
    <dgm:cxn modelId="{58400401-A779-4AE0-9E66-F0041D0A2A98}" type="presOf" srcId="{AAF08615-D5A7-4D1E-9581-0BB77CB959E6}" destId="{83582842-B3F5-473E-94DE-1EDFB17D63E5}" srcOrd="0" destOrd="0" presId="urn:microsoft.com/office/officeart/2005/8/layout/lProcess2"/>
    <dgm:cxn modelId="{C9057A5C-6089-4ED6-A7AC-5D73953AC11E}" srcId="{CF740380-A6C2-4CA9-A1A1-29D1A031D974}" destId="{EA6DBF8D-21B6-4C8E-B024-357288313DC0}" srcOrd="3" destOrd="0" parTransId="{3050E4B6-B83C-417E-AEBC-ABB7D035DA70}" sibTransId="{9B4163D7-2E7C-4979-9F30-37FAE31D71FA}"/>
    <dgm:cxn modelId="{F61FC262-AE66-4491-AD73-F1D42A06D9D8}" srcId="{24FF258D-900B-4685-9B87-2D1691842414}" destId="{2B7CD632-E4CC-4B5F-9BD8-0408B19C6212}" srcOrd="1" destOrd="0" parTransId="{0AE7EC9E-7C8E-4865-A8A5-CE33849CB839}" sibTransId="{97C14D0E-D397-438D-9A5A-74159601F29D}"/>
    <dgm:cxn modelId="{8F51418E-9357-46E7-8148-F8A2DFD6D0AE}" type="presOf" srcId="{07CB2AF9-F09D-4602-972F-8693BAC6B06A}" destId="{FA725A84-4B35-499D-A08A-AFF773166EE6}" srcOrd="0" destOrd="0" presId="urn:microsoft.com/office/officeart/2005/8/layout/lProcess2"/>
    <dgm:cxn modelId="{6FD16F77-7EDA-41DB-8CC3-5038AEF47A8E}" srcId="{AAF08615-D5A7-4D1E-9581-0BB77CB959E6}" destId="{FD531729-162D-4AAC-B2A7-23FD85965405}" srcOrd="0" destOrd="0" parTransId="{C22C6F08-E7E4-4A60-9CEC-381F6BEDB83D}" sibTransId="{D7665555-FA43-421C-AE71-3C21A19C88D3}"/>
    <dgm:cxn modelId="{EDB78B41-ABFD-4D75-8C91-087A7EDE4347}" srcId="{EA6DBF8D-21B6-4C8E-B024-357288313DC0}" destId="{A7864293-5D0D-4A97-8AF1-44786C69E663}" srcOrd="4" destOrd="0" parTransId="{8DF812CD-FBD8-42EF-9936-3198153395D4}" sibTransId="{F1AD65DF-E1ED-4A4B-A983-88145602AF30}"/>
    <dgm:cxn modelId="{7AE268AD-577E-4BAD-A0AB-416FD2867517}" srcId="{39FAE77A-2E27-49B7-B3FB-30CEB7AAF951}" destId="{7C47DF33-CB04-4A46-8E68-691193F8EF3F}" srcOrd="5" destOrd="0" parTransId="{3828BA0C-0DDD-4695-83BA-B597DFD67962}" sibTransId="{2344A52C-741E-4F06-9078-C8E228CA1090}"/>
    <dgm:cxn modelId="{4B2D410D-D33D-4F04-8E1F-00E84EA97EA7}" srcId="{24FF258D-900B-4685-9B87-2D1691842414}" destId="{9E23BE9E-E686-4CC6-A7C6-75A8E3E13FB0}" srcOrd="0" destOrd="0" parTransId="{B38F43FC-F7D7-4C54-80FA-8D48C8E75BA2}" sibTransId="{73B3F5E2-3C1A-4261-B6EE-105C69776AD1}"/>
    <dgm:cxn modelId="{917E53B0-84E3-4029-9D60-B4A41F040614}" srcId="{CF740380-A6C2-4CA9-A1A1-29D1A031D974}" destId="{39FAE77A-2E27-49B7-B3FB-30CEB7AAF951}" srcOrd="0" destOrd="0" parTransId="{91CCD5B9-EC64-4441-80B5-6E62396DE3B0}" sibTransId="{FD4DD029-BEE6-4CD9-8A1E-40C88EEA3240}"/>
    <dgm:cxn modelId="{6D34E7C4-30E2-4A93-A367-AD7876674E3B}" srcId="{AAF08615-D5A7-4D1E-9581-0BB77CB959E6}" destId="{410CADDD-E972-4825-BA1F-755B39E1009C}" srcOrd="2" destOrd="0" parTransId="{937B5F9D-49BE-4605-934F-D427069FEA8C}" sibTransId="{BC253C45-8099-4F0C-8108-EE89F28ACBFD}"/>
    <dgm:cxn modelId="{3C9941E9-0BD7-4443-9502-23D12DD2D4CD}" srcId="{CF740380-A6C2-4CA9-A1A1-29D1A031D974}" destId="{28D52813-3046-4FE1-8986-215E11F0FC10}" srcOrd="1" destOrd="0" parTransId="{F283C1D6-A62F-4426-9040-4148D69E90A5}" sibTransId="{F223DFBC-D14D-4536-A241-ED7A76A893CE}"/>
    <dgm:cxn modelId="{0F29263F-0332-4D48-B6E1-50711E3262ED}" srcId="{39FAE77A-2E27-49B7-B3FB-30CEB7AAF951}" destId="{E32F520E-C023-4AD0-90AD-00E7280829FB}" srcOrd="4" destOrd="0" parTransId="{BA2928F1-9818-4861-9FCD-B48D80F97C09}" sibTransId="{70200535-5E05-43B1-BF01-63B0E2C8BAAC}"/>
    <dgm:cxn modelId="{F12E326D-49F4-4BC9-B9AD-3503CC5F5370}" srcId="{EA6DBF8D-21B6-4C8E-B024-357288313DC0}" destId="{EC896FB7-E2A4-4482-8231-2EC5F7C78372}" srcOrd="0" destOrd="0" parTransId="{555A0EE0-DB40-4844-BB69-9F9068AFD03F}" sibTransId="{1573834C-8CA3-4B2C-A4A1-F8E0F0EEF79D}"/>
    <dgm:cxn modelId="{EC7F325B-9F93-4D61-B987-00278266094B}" type="presOf" srcId="{87ED87F1-CCE6-4F53-9268-4B0D9961408C}" destId="{D95DB7E6-08DD-4843-8D0A-663647C9E341}" srcOrd="0" destOrd="0" presId="urn:microsoft.com/office/officeart/2005/8/layout/lProcess2"/>
    <dgm:cxn modelId="{D01A1A56-18A3-4B1F-BCAB-FCF89479E654}" srcId="{28D52813-3046-4FE1-8986-215E11F0FC10}" destId="{5DB40992-830C-418E-9463-E2C44FEC550E}" srcOrd="3" destOrd="0" parTransId="{D7FCBDB2-7B9B-4BBE-A3C8-7E01EE6286C6}" sibTransId="{9F94F60B-3C92-483A-9ED1-06AB1DBAB7EF}"/>
    <dgm:cxn modelId="{8715EB80-3492-447C-BFC3-57611C7BA3FC}" srcId="{EA6DBF8D-21B6-4C8E-B024-357288313DC0}" destId="{07CB2AF9-F09D-4602-972F-8693BAC6B06A}" srcOrd="1" destOrd="0" parTransId="{71E66529-2773-47C3-8159-E0B26BB11102}" sibTransId="{B0493FD5-02C8-457A-8842-1B9D4E4F9AA5}"/>
    <dgm:cxn modelId="{EFD1FEE8-2ED0-4C3D-ADED-43F6ABBE50A7}" type="presOf" srcId="{EA6DBF8D-21B6-4C8E-B024-357288313DC0}" destId="{62AE3ADC-BA77-4C0C-A36A-4A224F38A545}" srcOrd="0" destOrd="0" presId="urn:microsoft.com/office/officeart/2005/8/layout/lProcess2"/>
    <dgm:cxn modelId="{231BE764-123F-4210-A32A-F74B409F5909}" type="presOf" srcId="{EDC68F71-9A5A-4DD8-A49D-178CBD8B5942}" destId="{3C8FA5DD-F3B4-48A8-9A6F-F6D147A1A297}" srcOrd="0" destOrd="0" presId="urn:microsoft.com/office/officeart/2005/8/layout/lProcess2"/>
    <dgm:cxn modelId="{0F6E7DA6-3172-414D-BFD3-6B9A3B15E04A}" srcId="{28D52813-3046-4FE1-8986-215E11F0FC10}" destId="{C2EA0894-C39B-44E4-8A8B-E9DA03D2FAEC}" srcOrd="0" destOrd="0" parTransId="{21373587-1475-4948-826D-EE879144F5A4}" sibTransId="{91589382-DDE5-4F72-89F9-10CE2DE57FEC}"/>
    <dgm:cxn modelId="{5858DDA8-706C-4894-84AC-A36F30BC4CB2}" srcId="{39FAE77A-2E27-49B7-B3FB-30CEB7AAF951}" destId="{5AC17DB3-F101-4423-B453-F8AC889707CF}" srcOrd="3" destOrd="0" parTransId="{9A4FF9C6-83E2-4ECF-9484-9C0CDD5CFFD2}" sibTransId="{EF95D56D-90CF-4C2C-8864-147D3CBE6C40}"/>
    <dgm:cxn modelId="{FBBB7415-39B5-4E44-BB99-E03CB07D0964}" srcId="{39FAE77A-2E27-49B7-B3FB-30CEB7AAF951}" destId="{5BD01736-2762-4BE5-A09A-AE21AFE32857}" srcOrd="2" destOrd="0" parTransId="{1904969A-087A-40B5-B36B-3B425569F8D8}" sibTransId="{0E73CB02-6324-4EB2-B4FA-1F75DFE98D18}"/>
    <dgm:cxn modelId="{D37DE925-46E0-4CEE-97FE-7515AD49785F}" type="presOf" srcId="{C2EA0894-C39B-44E4-8A8B-E9DA03D2FAEC}" destId="{9A3357CE-BBC0-44D7-A411-D568C981EBA0}" srcOrd="0" destOrd="0" presId="urn:microsoft.com/office/officeart/2005/8/layout/lProcess2"/>
    <dgm:cxn modelId="{64725274-0A07-4EF0-97A3-E507CEFF4953}" srcId="{CF740380-A6C2-4CA9-A1A1-29D1A031D974}" destId="{AAF08615-D5A7-4D1E-9581-0BB77CB959E6}" srcOrd="4" destOrd="0" parTransId="{7389A3D2-2038-4BA8-B8AC-65F4EB9B462C}" sibTransId="{25CF7325-20DF-4CD7-8CF8-698977786279}"/>
    <dgm:cxn modelId="{9ADD73C6-BAE0-4542-A898-844F83F58288}" type="presOf" srcId="{EA6DBF8D-21B6-4C8E-B024-357288313DC0}" destId="{BB7428E1-A558-4678-8227-00EAACD02263}" srcOrd="1" destOrd="0" presId="urn:microsoft.com/office/officeart/2005/8/layout/lProcess2"/>
    <dgm:cxn modelId="{9B6EDBA5-F457-4D0D-91F6-6F154BA469D1}" srcId="{24FF258D-900B-4685-9B87-2D1691842414}" destId="{2D52C337-3963-4E16-BDA3-82C62D0DC390}" srcOrd="2" destOrd="0" parTransId="{0E527F9C-D15B-4F91-B518-A1293FDE9870}" sibTransId="{14E7B465-3EBC-4A8F-83D5-BF88B8A3F713}"/>
    <dgm:cxn modelId="{F627E1C7-89F1-4BD8-9CC7-2315766ECE76}" type="presOf" srcId="{B2DC8738-E568-4221-AE36-E55DE443DA88}" destId="{F7B0D775-C8C0-46EB-AEA9-6D9241B57983}" srcOrd="0" destOrd="0" presId="urn:microsoft.com/office/officeart/2005/8/layout/lProcess2"/>
    <dgm:cxn modelId="{3B3973F8-2B70-4091-9BD1-99CABD4E132B}" type="presOf" srcId="{28D52813-3046-4FE1-8986-215E11F0FC10}" destId="{15EDCF8C-5FCA-4ED0-9C58-4BE8ACDF1DB9}" srcOrd="1" destOrd="0" presId="urn:microsoft.com/office/officeart/2005/8/layout/lProcess2"/>
    <dgm:cxn modelId="{C4808308-87EF-4A67-91F6-61B2CBD6EE0B}" type="presOf" srcId="{7C47DF33-CB04-4A46-8E68-691193F8EF3F}" destId="{DDC90C42-3FC3-453B-B39B-9682B563F525}" srcOrd="0" destOrd="0" presId="urn:microsoft.com/office/officeart/2005/8/layout/lProcess2"/>
    <dgm:cxn modelId="{DDFCF5CF-AF32-4636-A93A-912CE404569D}" type="presOf" srcId="{AAF08615-D5A7-4D1E-9581-0BB77CB959E6}" destId="{3685030F-1BF1-43C4-A172-6C448B757546}" srcOrd="1" destOrd="0" presId="urn:microsoft.com/office/officeart/2005/8/layout/lProcess2"/>
    <dgm:cxn modelId="{545A60FD-1946-4BE5-818C-CD36EF73F783}" type="presOf" srcId="{9E23BE9E-E686-4CC6-A7C6-75A8E3E13FB0}" destId="{7F8D9F31-5D8C-40C0-B228-55FA9BEB0F8A}" srcOrd="0" destOrd="0" presId="urn:microsoft.com/office/officeart/2005/8/layout/lProcess2"/>
    <dgm:cxn modelId="{4CFF81FD-88A6-461D-9BB0-6D2BF970DAD6}" type="presOf" srcId="{2B7CD632-E4CC-4B5F-9BD8-0408B19C6212}" destId="{EFFA139E-5A08-420C-B166-4235CE350A06}" srcOrd="0" destOrd="0" presId="urn:microsoft.com/office/officeart/2005/8/layout/lProcess2"/>
    <dgm:cxn modelId="{4360038B-7F1C-46E8-9B5A-582A28EAC8B9}" srcId="{39FAE77A-2E27-49B7-B3FB-30CEB7AAF951}" destId="{C3C52CB3-4332-4D7D-9E74-F71BF9995CBD}" srcOrd="0" destOrd="0" parTransId="{1940EB52-81A3-4E9B-836F-876D161413B5}" sibTransId="{B22EDB11-4A41-42A3-87B8-F2662C81E02A}"/>
    <dgm:cxn modelId="{06139492-295F-4186-9EC4-1211A84A403D}" type="presOf" srcId="{FD531729-162D-4AAC-B2A7-23FD85965405}" destId="{7921A5BD-664B-4E1B-88AD-4AEAAD4C3314}" srcOrd="0" destOrd="0" presId="urn:microsoft.com/office/officeart/2005/8/layout/lProcess2"/>
    <dgm:cxn modelId="{495C189E-3094-4CE9-A050-AA546D449906}" type="presOf" srcId="{39FAE77A-2E27-49B7-B3FB-30CEB7AAF951}" destId="{B7DD0112-D7D8-4A79-B6BE-3B5495E02158}" srcOrd="0" destOrd="0" presId="urn:microsoft.com/office/officeart/2005/8/layout/lProcess2"/>
    <dgm:cxn modelId="{0C4B4F84-4D72-4BB9-9413-2001565CD1B7}" type="presOf" srcId="{A7864293-5D0D-4A97-8AF1-44786C69E663}" destId="{C8BE5072-1661-40FC-B9CD-9C1DB4673938}" srcOrd="0" destOrd="0" presId="urn:microsoft.com/office/officeart/2005/8/layout/lProcess2"/>
    <dgm:cxn modelId="{9B96E30E-AC22-41C4-BF94-D3D3D16816F6}" type="presOf" srcId="{5BD01736-2762-4BE5-A09A-AE21AFE32857}" destId="{3A82C317-1261-48EF-B018-A084C32E57CD}" srcOrd="0" destOrd="0" presId="urn:microsoft.com/office/officeart/2005/8/layout/lProcess2"/>
    <dgm:cxn modelId="{A8E74BF8-1D15-4199-8728-34186FEAC4E3}" srcId="{28D52813-3046-4FE1-8986-215E11F0FC10}" destId="{87ED87F1-CCE6-4F53-9268-4B0D9961408C}" srcOrd="2" destOrd="0" parTransId="{98800B25-7130-401D-BAFC-81061FCB872E}" sibTransId="{BD758446-F53B-4675-8B7E-ED4648D6A129}"/>
    <dgm:cxn modelId="{D0D6F0E6-65F0-4BD5-B7B1-51672A3C07FE}" srcId="{EA6DBF8D-21B6-4C8E-B024-357288313DC0}" destId="{43D16CF4-13B4-4E8E-B2E0-C9DF3B56A8D5}" srcOrd="5" destOrd="0" parTransId="{BCD46CA0-F553-455D-A50C-F0E5099B8611}" sibTransId="{24DFD99A-F8DC-4D53-9E6A-000FD55899F3}"/>
    <dgm:cxn modelId="{E0A4FF4D-064F-4279-A416-87057B6F8577}" type="presOf" srcId="{EC896FB7-E2A4-4482-8231-2EC5F7C78372}" destId="{93FA75AA-036F-4B99-AD75-355C00A21A29}" srcOrd="0" destOrd="0" presId="urn:microsoft.com/office/officeart/2005/8/layout/lProcess2"/>
    <dgm:cxn modelId="{BDA25E1F-488D-4802-8B50-F2C16D27E3D4}" type="presOf" srcId="{39FAE77A-2E27-49B7-B3FB-30CEB7AAF951}" destId="{7BDFD99C-5FF8-498A-9089-65BA17564E9A}" srcOrd="1" destOrd="0" presId="urn:microsoft.com/office/officeart/2005/8/layout/lProcess2"/>
    <dgm:cxn modelId="{5F557DE0-5F28-49CA-93EC-54EEE984CDEB}" type="presOf" srcId="{2D52C337-3963-4E16-BDA3-82C62D0DC390}" destId="{760E3F75-230B-4E0D-930E-A5CC1F3EDBCB}" srcOrd="0" destOrd="0" presId="urn:microsoft.com/office/officeart/2005/8/layout/lProcess2"/>
    <dgm:cxn modelId="{4778AD9A-E321-4FA9-86C3-E911AFB0D4B3}" type="presOf" srcId="{5F7D77BD-4C89-4AD8-B734-45272D5FDF51}" destId="{3E4D660D-1E22-40F6-AD36-A157E2C96E6E}" srcOrd="0" destOrd="0" presId="urn:microsoft.com/office/officeart/2005/8/layout/lProcess2"/>
    <dgm:cxn modelId="{7FC106C7-15AD-4355-AD58-BAF2F067611A}" type="presOf" srcId="{43D16CF4-13B4-4E8E-B2E0-C9DF3B56A8D5}" destId="{6CA794C8-C229-4204-A070-0EF53E9EF11C}" srcOrd="0" destOrd="0" presId="urn:microsoft.com/office/officeart/2005/8/layout/lProcess2"/>
    <dgm:cxn modelId="{084C299E-69D0-4E29-81FB-FF4A116888DA}" srcId="{28D52813-3046-4FE1-8986-215E11F0FC10}" destId="{B2DC8738-E568-4221-AE36-E55DE443DA88}" srcOrd="1" destOrd="0" parTransId="{9523692D-467A-407F-B960-A88724E4CB19}" sibTransId="{AF9326DD-8208-446A-9F9F-C74FDFB5DAA7}"/>
    <dgm:cxn modelId="{8AE892B7-23DA-4F85-83D1-975BCBCFA9B5}" type="presOf" srcId="{5DB40992-830C-418E-9463-E2C44FEC550E}" destId="{A4BCA628-215B-441D-A998-636CEE2EC278}" srcOrd="0" destOrd="0" presId="urn:microsoft.com/office/officeart/2005/8/layout/lProcess2"/>
    <dgm:cxn modelId="{11A2907F-B1D4-4867-847E-FC15E327ABB7}" type="presOf" srcId="{28D52813-3046-4FE1-8986-215E11F0FC10}" destId="{12D79447-EBDC-4607-ABF4-D7A3E0F541A6}" srcOrd="0" destOrd="0" presId="urn:microsoft.com/office/officeart/2005/8/layout/lProcess2"/>
    <dgm:cxn modelId="{0E188EBB-BA41-47BD-BDAD-426DE896252A}" srcId="{AAF08615-D5A7-4D1E-9581-0BB77CB959E6}" destId="{EDC68F71-9A5A-4DD8-A49D-178CBD8B5942}" srcOrd="1" destOrd="0" parTransId="{68A77C2A-0970-4DF5-BCFB-C78BBEF23EB4}" sibTransId="{5D33254C-00BB-4F69-92E1-D6F042FC0B16}"/>
    <dgm:cxn modelId="{0AEE711A-C840-49E5-859C-6FBF0B1E1237}" type="presOf" srcId="{410CADDD-E972-4825-BA1F-755B39E1009C}" destId="{BDAE63E0-55FE-4FCA-8217-26CEBF0321D3}" srcOrd="0" destOrd="0" presId="urn:microsoft.com/office/officeart/2005/8/layout/lProcess2"/>
    <dgm:cxn modelId="{19E67D0D-7A58-4BC0-B5CC-5EE6019B0028}" srcId="{EA6DBF8D-21B6-4C8E-B024-357288313DC0}" destId="{BD5A1888-E06E-47C7-8113-006BB1ED5953}" srcOrd="3" destOrd="0" parTransId="{2A3FCCEB-EA69-4009-BE8A-38766C83B5C8}" sibTransId="{3348D620-5372-4840-8B1B-C4832F3CD3F2}"/>
    <dgm:cxn modelId="{46EF6F18-8210-475C-B882-5837BDF76829}" type="presOf" srcId="{00B018A5-C09F-4679-9CCA-E4FB289610B9}" destId="{6D6F8260-E8E3-474B-B184-8F0BBB8883BF}" srcOrd="0" destOrd="0" presId="urn:microsoft.com/office/officeart/2005/8/layout/lProcess2"/>
    <dgm:cxn modelId="{B83DD3DB-108B-4BF4-856A-67A6A4A970F3}" type="presOf" srcId="{E32F520E-C023-4AD0-90AD-00E7280829FB}" destId="{25E28D3F-A161-4D3C-A20C-F910BF5890FB}" srcOrd="0" destOrd="0" presId="urn:microsoft.com/office/officeart/2005/8/layout/lProcess2"/>
    <dgm:cxn modelId="{65B3C897-C479-434A-8B53-C8B13BEA97F4}" srcId="{EA6DBF8D-21B6-4C8E-B024-357288313DC0}" destId="{5F7D77BD-4C89-4AD8-B734-45272D5FDF51}" srcOrd="2" destOrd="0" parTransId="{8CFC7C23-576B-437A-911A-93B08A0EAA62}" sibTransId="{38FE17DE-3C17-48E4-8A90-62C550D8456F}"/>
    <dgm:cxn modelId="{164DB2E6-5E37-4436-8DFA-2ABBE0D44E3F}" type="presOf" srcId="{5AC17DB3-F101-4423-B453-F8AC889707CF}" destId="{2D7485FF-0C62-4ED4-B429-D050A22C2523}" srcOrd="0" destOrd="0" presId="urn:microsoft.com/office/officeart/2005/8/layout/lProcess2"/>
    <dgm:cxn modelId="{D5FD58AD-43BA-4239-9549-8764529AF1E8}" type="presOf" srcId="{C3C52CB3-4332-4D7D-9E74-F71BF9995CBD}" destId="{868BB1F1-1B01-4D63-BD4B-DD3A296BF4C6}" srcOrd="0" destOrd="0" presId="urn:microsoft.com/office/officeart/2005/8/layout/lProcess2"/>
    <dgm:cxn modelId="{0D31A968-6579-4DA3-8923-E77D5FCC4FEC}" srcId="{CF740380-A6C2-4CA9-A1A1-29D1A031D974}" destId="{24FF258D-900B-4685-9B87-2D1691842414}" srcOrd="2" destOrd="0" parTransId="{017C5CB0-ABA6-4108-82FC-D84687A3C697}" sibTransId="{F8B0ABC8-91DE-4382-BB8E-F8D99659B922}"/>
    <dgm:cxn modelId="{29D3F3AD-245D-4BED-B4A7-14AB474FA846}" srcId="{39FAE77A-2E27-49B7-B3FB-30CEB7AAF951}" destId="{00B018A5-C09F-4679-9CCA-E4FB289610B9}" srcOrd="1" destOrd="0" parTransId="{6624009B-1D2C-407C-813F-BF13DA44237B}" sibTransId="{2E5921A1-6D1C-45E8-9FE8-A0B6F970636A}"/>
    <dgm:cxn modelId="{B035355D-15EE-4DC7-846A-EBADBA07B62F}" type="presOf" srcId="{CF740380-A6C2-4CA9-A1A1-29D1A031D974}" destId="{C9A572A3-699E-4C96-89DB-17D01E579A13}" srcOrd="0" destOrd="0" presId="urn:microsoft.com/office/officeart/2005/8/layout/lProcess2"/>
    <dgm:cxn modelId="{B8D55D55-797A-42EE-9386-53DF68356656}" type="presOf" srcId="{24FF258D-900B-4685-9B87-2D1691842414}" destId="{8EE27CA8-C6FA-4FAA-96C0-A9FB085343D0}" srcOrd="1" destOrd="0" presId="urn:microsoft.com/office/officeart/2005/8/layout/lProcess2"/>
    <dgm:cxn modelId="{25733C2C-DC6A-4744-B50D-434350FD09E0}" type="presOf" srcId="{BD5A1888-E06E-47C7-8113-006BB1ED5953}" destId="{ACBBF670-70C1-4807-80E2-52DBF8012A4F}" srcOrd="0" destOrd="0" presId="urn:microsoft.com/office/officeart/2005/8/layout/lProcess2"/>
    <dgm:cxn modelId="{25D9B0D8-36A8-4BB3-B462-83AE779021D8}" type="presParOf" srcId="{C9A572A3-699E-4C96-89DB-17D01E579A13}" destId="{6E5FFFD3-ECFC-4E30-8998-4422DFB6520E}" srcOrd="0" destOrd="0" presId="urn:microsoft.com/office/officeart/2005/8/layout/lProcess2"/>
    <dgm:cxn modelId="{5E8DA062-11BE-4778-B972-FD25DB776F67}" type="presParOf" srcId="{6E5FFFD3-ECFC-4E30-8998-4422DFB6520E}" destId="{B7DD0112-D7D8-4A79-B6BE-3B5495E02158}" srcOrd="0" destOrd="0" presId="urn:microsoft.com/office/officeart/2005/8/layout/lProcess2"/>
    <dgm:cxn modelId="{E7F972B0-B0FD-4103-807C-41AF4805EE9F}" type="presParOf" srcId="{6E5FFFD3-ECFC-4E30-8998-4422DFB6520E}" destId="{7BDFD99C-5FF8-498A-9089-65BA17564E9A}" srcOrd="1" destOrd="0" presId="urn:microsoft.com/office/officeart/2005/8/layout/lProcess2"/>
    <dgm:cxn modelId="{B26A08D4-88D6-4A8D-A6CF-39C838F2EB73}" type="presParOf" srcId="{6E5FFFD3-ECFC-4E30-8998-4422DFB6520E}" destId="{973FAAFE-09BC-45F9-9446-A589E25130EC}" srcOrd="2" destOrd="0" presId="urn:microsoft.com/office/officeart/2005/8/layout/lProcess2"/>
    <dgm:cxn modelId="{FFFB043A-4BB7-4BFC-AAD5-2CD4CFCD1341}" type="presParOf" srcId="{973FAAFE-09BC-45F9-9446-A589E25130EC}" destId="{3D73251E-D8EB-430F-8DA3-969E9A99C137}" srcOrd="0" destOrd="0" presId="urn:microsoft.com/office/officeart/2005/8/layout/lProcess2"/>
    <dgm:cxn modelId="{5AAD1D55-F7B2-425A-9EBB-74A3D6AE7911}" type="presParOf" srcId="{3D73251E-D8EB-430F-8DA3-969E9A99C137}" destId="{868BB1F1-1B01-4D63-BD4B-DD3A296BF4C6}" srcOrd="0" destOrd="0" presId="urn:microsoft.com/office/officeart/2005/8/layout/lProcess2"/>
    <dgm:cxn modelId="{4655E821-65AD-4F2D-BEA6-C0CC48A7A799}" type="presParOf" srcId="{3D73251E-D8EB-430F-8DA3-969E9A99C137}" destId="{EAAD1A3E-FC8F-4E95-BE57-23245AFDCD0A}" srcOrd="1" destOrd="0" presId="urn:microsoft.com/office/officeart/2005/8/layout/lProcess2"/>
    <dgm:cxn modelId="{93739538-777F-45B3-9643-DE1BD453CFA5}" type="presParOf" srcId="{3D73251E-D8EB-430F-8DA3-969E9A99C137}" destId="{6D6F8260-E8E3-474B-B184-8F0BBB8883BF}" srcOrd="2" destOrd="0" presId="urn:microsoft.com/office/officeart/2005/8/layout/lProcess2"/>
    <dgm:cxn modelId="{BB458E34-7AB0-432D-8904-CA93A6669E3B}" type="presParOf" srcId="{3D73251E-D8EB-430F-8DA3-969E9A99C137}" destId="{4C26234D-7A32-4A45-ABD1-AD5143BD2209}" srcOrd="3" destOrd="0" presId="urn:microsoft.com/office/officeart/2005/8/layout/lProcess2"/>
    <dgm:cxn modelId="{9013D0AA-FFE0-4A5E-9379-B72DB2F475A3}" type="presParOf" srcId="{3D73251E-D8EB-430F-8DA3-969E9A99C137}" destId="{3A82C317-1261-48EF-B018-A084C32E57CD}" srcOrd="4" destOrd="0" presId="urn:microsoft.com/office/officeart/2005/8/layout/lProcess2"/>
    <dgm:cxn modelId="{B5CEA618-A27C-4DBA-8EB5-28C991C12BB7}" type="presParOf" srcId="{3D73251E-D8EB-430F-8DA3-969E9A99C137}" destId="{814ECAE4-43A7-44DB-B5D5-059DAC122A22}" srcOrd="5" destOrd="0" presId="urn:microsoft.com/office/officeart/2005/8/layout/lProcess2"/>
    <dgm:cxn modelId="{28A2EF5C-F60C-4311-92CB-A9EC54DF0DCA}" type="presParOf" srcId="{3D73251E-D8EB-430F-8DA3-969E9A99C137}" destId="{2D7485FF-0C62-4ED4-B429-D050A22C2523}" srcOrd="6" destOrd="0" presId="urn:microsoft.com/office/officeart/2005/8/layout/lProcess2"/>
    <dgm:cxn modelId="{7A934AF3-E886-483B-AEBC-EA262930F361}" type="presParOf" srcId="{3D73251E-D8EB-430F-8DA3-969E9A99C137}" destId="{57AE0A25-093C-438C-B469-309D778D2214}" srcOrd="7" destOrd="0" presId="urn:microsoft.com/office/officeart/2005/8/layout/lProcess2"/>
    <dgm:cxn modelId="{FD8BB73A-747B-49F8-837D-5ECEBC290693}" type="presParOf" srcId="{3D73251E-D8EB-430F-8DA3-969E9A99C137}" destId="{25E28D3F-A161-4D3C-A20C-F910BF5890FB}" srcOrd="8" destOrd="0" presId="urn:microsoft.com/office/officeart/2005/8/layout/lProcess2"/>
    <dgm:cxn modelId="{46F9A0C6-B40E-48DB-9E24-073D4DC64F9F}" type="presParOf" srcId="{3D73251E-D8EB-430F-8DA3-969E9A99C137}" destId="{8AC27892-FFF4-475C-8D57-9D816F8D651E}" srcOrd="9" destOrd="0" presId="urn:microsoft.com/office/officeart/2005/8/layout/lProcess2"/>
    <dgm:cxn modelId="{49FAFC1F-A077-4D40-B396-10201D01BAE4}" type="presParOf" srcId="{3D73251E-D8EB-430F-8DA3-969E9A99C137}" destId="{DDC90C42-3FC3-453B-B39B-9682B563F525}" srcOrd="10" destOrd="0" presId="urn:microsoft.com/office/officeart/2005/8/layout/lProcess2"/>
    <dgm:cxn modelId="{C180BA22-004D-4D95-8CEF-FAF4DEB739FB}" type="presParOf" srcId="{C9A572A3-699E-4C96-89DB-17D01E579A13}" destId="{59CF5921-5D8C-48A4-A1C6-D644555702DC}" srcOrd="1" destOrd="0" presId="urn:microsoft.com/office/officeart/2005/8/layout/lProcess2"/>
    <dgm:cxn modelId="{651D9CE9-1F90-4E41-8293-55AC7D3C9FB5}" type="presParOf" srcId="{C9A572A3-699E-4C96-89DB-17D01E579A13}" destId="{B7A82490-9993-4CCF-A733-E38991788A49}" srcOrd="2" destOrd="0" presId="urn:microsoft.com/office/officeart/2005/8/layout/lProcess2"/>
    <dgm:cxn modelId="{8EE45F53-AF08-4451-AC39-61EBE3A4F3F7}" type="presParOf" srcId="{B7A82490-9993-4CCF-A733-E38991788A49}" destId="{12D79447-EBDC-4607-ABF4-D7A3E0F541A6}" srcOrd="0" destOrd="0" presId="urn:microsoft.com/office/officeart/2005/8/layout/lProcess2"/>
    <dgm:cxn modelId="{1BDF4C58-2894-44AE-81C3-016FA128C248}" type="presParOf" srcId="{B7A82490-9993-4CCF-A733-E38991788A49}" destId="{15EDCF8C-5FCA-4ED0-9C58-4BE8ACDF1DB9}" srcOrd="1" destOrd="0" presId="urn:microsoft.com/office/officeart/2005/8/layout/lProcess2"/>
    <dgm:cxn modelId="{E9A6C654-DD2A-4C43-A937-1177831FEF8B}" type="presParOf" srcId="{B7A82490-9993-4CCF-A733-E38991788A49}" destId="{F248148D-B152-4653-89D4-FD1F146196DD}" srcOrd="2" destOrd="0" presId="urn:microsoft.com/office/officeart/2005/8/layout/lProcess2"/>
    <dgm:cxn modelId="{4B69950A-C4DF-434F-92BD-168F6DB04527}" type="presParOf" srcId="{F248148D-B152-4653-89D4-FD1F146196DD}" destId="{2AA8D4C9-5693-4879-9512-7F12DDA83584}" srcOrd="0" destOrd="0" presId="urn:microsoft.com/office/officeart/2005/8/layout/lProcess2"/>
    <dgm:cxn modelId="{C5F4786B-917C-47D7-9873-0DBCC9D95C56}" type="presParOf" srcId="{2AA8D4C9-5693-4879-9512-7F12DDA83584}" destId="{9A3357CE-BBC0-44D7-A411-D568C981EBA0}" srcOrd="0" destOrd="0" presId="urn:microsoft.com/office/officeart/2005/8/layout/lProcess2"/>
    <dgm:cxn modelId="{BD2933AD-3D4A-4DFB-B2C6-C0F6CD519FE5}" type="presParOf" srcId="{2AA8D4C9-5693-4879-9512-7F12DDA83584}" destId="{8C557936-F48A-4513-A994-472B165A1787}" srcOrd="1" destOrd="0" presId="urn:microsoft.com/office/officeart/2005/8/layout/lProcess2"/>
    <dgm:cxn modelId="{23DAFDB6-563A-4B7D-B72F-F25E9C208F71}" type="presParOf" srcId="{2AA8D4C9-5693-4879-9512-7F12DDA83584}" destId="{F7B0D775-C8C0-46EB-AEA9-6D9241B57983}" srcOrd="2" destOrd="0" presId="urn:microsoft.com/office/officeart/2005/8/layout/lProcess2"/>
    <dgm:cxn modelId="{A2331A8A-959B-40D1-8E4B-2DF583423E48}" type="presParOf" srcId="{2AA8D4C9-5693-4879-9512-7F12DDA83584}" destId="{DFCE94FE-58FC-4368-A8F3-AA01BB8A3CCF}" srcOrd="3" destOrd="0" presId="urn:microsoft.com/office/officeart/2005/8/layout/lProcess2"/>
    <dgm:cxn modelId="{B022F2F5-B919-4450-A13C-0BE3698415B9}" type="presParOf" srcId="{2AA8D4C9-5693-4879-9512-7F12DDA83584}" destId="{D95DB7E6-08DD-4843-8D0A-663647C9E341}" srcOrd="4" destOrd="0" presId="urn:microsoft.com/office/officeart/2005/8/layout/lProcess2"/>
    <dgm:cxn modelId="{2D6CEF8E-CB72-43FC-9475-ECC2FF72B3E1}" type="presParOf" srcId="{2AA8D4C9-5693-4879-9512-7F12DDA83584}" destId="{4AB30382-58B9-4449-930B-ECEFDDAE8E87}" srcOrd="5" destOrd="0" presId="urn:microsoft.com/office/officeart/2005/8/layout/lProcess2"/>
    <dgm:cxn modelId="{443E9733-47CC-44A0-A4DD-1CFAA425751F}" type="presParOf" srcId="{2AA8D4C9-5693-4879-9512-7F12DDA83584}" destId="{A4BCA628-215B-441D-A998-636CEE2EC278}" srcOrd="6" destOrd="0" presId="urn:microsoft.com/office/officeart/2005/8/layout/lProcess2"/>
    <dgm:cxn modelId="{97522158-1746-4295-A7FA-FA9E95106BA9}" type="presParOf" srcId="{C9A572A3-699E-4C96-89DB-17D01E579A13}" destId="{0ACF97B2-F863-4B4E-AED0-AA73CBAEEE9B}" srcOrd="3" destOrd="0" presId="urn:microsoft.com/office/officeart/2005/8/layout/lProcess2"/>
    <dgm:cxn modelId="{F1557768-20E7-4350-81BD-FDE4AD9038F6}" type="presParOf" srcId="{C9A572A3-699E-4C96-89DB-17D01E579A13}" destId="{77E0A76B-C0EF-4B24-B900-561B90C4C22F}" srcOrd="4" destOrd="0" presId="urn:microsoft.com/office/officeart/2005/8/layout/lProcess2"/>
    <dgm:cxn modelId="{685B1A70-EFD2-4312-9E19-11FB7024D77D}" type="presParOf" srcId="{77E0A76B-C0EF-4B24-B900-561B90C4C22F}" destId="{F03CBC50-F5F6-4C14-93E1-39BBB57EEAF0}" srcOrd="0" destOrd="0" presId="urn:microsoft.com/office/officeart/2005/8/layout/lProcess2"/>
    <dgm:cxn modelId="{229CD651-FB08-4577-9790-4812193BAE85}" type="presParOf" srcId="{77E0A76B-C0EF-4B24-B900-561B90C4C22F}" destId="{8EE27CA8-C6FA-4FAA-96C0-A9FB085343D0}" srcOrd="1" destOrd="0" presId="urn:microsoft.com/office/officeart/2005/8/layout/lProcess2"/>
    <dgm:cxn modelId="{C3608069-F797-4D96-AC2D-CA058C3E0D40}" type="presParOf" srcId="{77E0A76B-C0EF-4B24-B900-561B90C4C22F}" destId="{3BC65077-68E9-4E19-A749-4DF40CAEC67D}" srcOrd="2" destOrd="0" presId="urn:microsoft.com/office/officeart/2005/8/layout/lProcess2"/>
    <dgm:cxn modelId="{C6BB01D0-D71D-4170-B388-189BA7102CCB}" type="presParOf" srcId="{3BC65077-68E9-4E19-A749-4DF40CAEC67D}" destId="{3677C598-393D-4075-901B-266B7C258910}" srcOrd="0" destOrd="0" presId="urn:microsoft.com/office/officeart/2005/8/layout/lProcess2"/>
    <dgm:cxn modelId="{B41ED66F-CD9F-4ECD-8FC2-2C73132AE946}" type="presParOf" srcId="{3677C598-393D-4075-901B-266B7C258910}" destId="{7F8D9F31-5D8C-40C0-B228-55FA9BEB0F8A}" srcOrd="0" destOrd="0" presId="urn:microsoft.com/office/officeart/2005/8/layout/lProcess2"/>
    <dgm:cxn modelId="{007DBDFE-87FC-4BC2-B11E-2C1E962B1A90}" type="presParOf" srcId="{3677C598-393D-4075-901B-266B7C258910}" destId="{56E69459-7B2F-46BF-9DCE-564C111BF4B5}" srcOrd="1" destOrd="0" presId="urn:microsoft.com/office/officeart/2005/8/layout/lProcess2"/>
    <dgm:cxn modelId="{2A0146C2-5B39-42CF-B5E2-50D08027DDEA}" type="presParOf" srcId="{3677C598-393D-4075-901B-266B7C258910}" destId="{EFFA139E-5A08-420C-B166-4235CE350A06}" srcOrd="2" destOrd="0" presId="urn:microsoft.com/office/officeart/2005/8/layout/lProcess2"/>
    <dgm:cxn modelId="{87AD5CCA-2FA7-4C56-A78E-2D4FD3D6D720}" type="presParOf" srcId="{3677C598-393D-4075-901B-266B7C258910}" destId="{5EF310D8-66F8-4C72-90E2-2D1F71A1C9FA}" srcOrd="3" destOrd="0" presId="urn:microsoft.com/office/officeart/2005/8/layout/lProcess2"/>
    <dgm:cxn modelId="{5DB4E3BF-D0D8-42BB-A1AA-B2E9A0ECC503}" type="presParOf" srcId="{3677C598-393D-4075-901B-266B7C258910}" destId="{760E3F75-230B-4E0D-930E-A5CC1F3EDBCB}" srcOrd="4" destOrd="0" presId="urn:microsoft.com/office/officeart/2005/8/layout/lProcess2"/>
    <dgm:cxn modelId="{3A79C062-C3F6-4DD7-ACB8-E8B50FB93660}" type="presParOf" srcId="{C9A572A3-699E-4C96-89DB-17D01E579A13}" destId="{F25E8EAB-DC14-4A0F-9B1A-6076AFA28844}" srcOrd="5" destOrd="0" presId="urn:microsoft.com/office/officeart/2005/8/layout/lProcess2"/>
    <dgm:cxn modelId="{86F94918-9EB2-49E0-9191-A25FDFD6F3BA}" type="presParOf" srcId="{C9A572A3-699E-4C96-89DB-17D01E579A13}" destId="{DB127F36-3C1C-4E52-A524-DEB3D7233F3C}" srcOrd="6" destOrd="0" presId="urn:microsoft.com/office/officeart/2005/8/layout/lProcess2"/>
    <dgm:cxn modelId="{29057783-C8AF-4887-9564-5E860CA39F1A}" type="presParOf" srcId="{DB127F36-3C1C-4E52-A524-DEB3D7233F3C}" destId="{62AE3ADC-BA77-4C0C-A36A-4A224F38A545}" srcOrd="0" destOrd="0" presId="urn:microsoft.com/office/officeart/2005/8/layout/lProcess2"/>
    <dgm:cxn modelId="{266F5D89-1670-48B0-B62C-6A5D39EBCB51}" type="presParOf" srcId="{DB127F36-3C1C-4E52-A524-DEB3D7233F3C}" destId="{BB7428E1-A558-4678-8227-00EAACD02263}" srcOrd="1" destOrd="0" presId="urn:microsoft.com/office/officeart/2005/8/layout/lProcess2"/>
    <dgm:cxn modelId="{102C57E5-A5BE-4A57-B95D-65B8D2E4531E}" type="presParOf" srcId="{DB127F36-3C1C-4E52-A524-DEB3D7233F3C}" destId="{1BBD04F3-F970-4F87-A3A3-30E0454137B6}" srcOrd="2" destOrd="0" presId="urn:microsoft.com/office/officeart/2005/8/layout/lProcess2"/>
    <dgm:cxn modelId="{849B917F-1803-4349-B17E-6927A0BA82CA}" type="presParOf" srcId="{1BBD04F3-F970-4F87-A3A3-30E0454137B6}" destId="{9E0DFD03-3567-42DF-9CEE-7BA3C72F3B21}" srcOrd="0" destOrd="0" presId="urn:microsoft.com/office/officeart/2005/8/layout/lProcess2"/>
    <dgm:cxn modelId="{ADCA3B43-B0FF-4520-B6D3-6070BAA8A00F}" type="presParOf" srcId="{9E0DFD03-3567-42DF-9CEE-7BA3C72F3B21}" destId="{93FA75AA-036F-4B99-AD75-355C00A21A29}" srcOrd="0" destOrd="0" presId="urn:microsoft.com/office/officeart/2005/8/layout/lProcess2"/>
    <dgm:cxn modelId="{FF06B32B-E14D-456C-A8CF-3D9B65F40812}" type="presParOf" srcId="{9E0DFD03-3567-42DF-9CEE-7BA3C72F3B21}" destId="{672A3109-BC6D-4A33-A110-738A81A22A4A}" srcOrd="1" destOrd="0" presId="urn:microsoft.com/office/officeart/2005/8/layout/lProcess2"/>
    <dgm:cxn modelId="{C944636C-A3BA-49A4-974B-A7CB51F90860}" type="presParOf" srcId="{9E0DFD03-3567-42DF-9CEE-7BA3C72F3B21}" destId="{FA725A84-4B35-499D-A08A-AFF773166EE6}" srcOrd="2" destOrd="0" presId="urn:microsoft.com/office/officeart/2005/8/layout/lProcess2"/>
    <dgm:cxn modelId="{19CE9313-E2C1-453F-9827-BA43FF03BEC1}" type="presParOf" srcId="{9E0DFD03-3567-42DF-9CEE-7BA3C72F3B21}" destId="{CCB9B420-12A2-4F4C-818F-0F890A2EC60C}" srcOrd="3" destOrd="0" presId="urn:microsoft.com/office/officeart/2005/8/layout/lProcess2"/>
    <dgm:cxn modelId="{D4B64AF0-E981-41C3-9E54-7974854FA9D9}" type="presParOf" srcId="{9E0DFD03-3567-42DF-9CEE-7BA3C72F3B21}" destId="{3E4D660D-1E22-40F6-AD36-A157E2C96E6E}" srcOrd="4" destOrd="0" presId="urn:microsoft.com/office/officeart/2005/8/layout/lProcess2"/>
    <dgm:cxn modelId="{74EE6EF3-8432-483B-9EFF-44FB15131AAA}" type="presParOf" srcId="{9E0DFD03-3567-42DF-9CEE-7BA3C72F3B21}" destId="{9B58D0AC-F762-4DD7-B2A7-04060B7CDEDF}" srcOrd="5" destOrd="0" presId="urn:microsoft.com/office/officeart/2005/8/layout/lProcess2"/>
    <dgm:cxn modelId="{0AC51963-C9F2-4CD7-B71F-5FEF002BB956}" type="presParOf" srcId="{9E0DFD03-3567-42DF-9CEE-7BA3C72F3B21}" destId="{ACBBF670-70C1-4807-80E2-52DBF8012A4F}" srcOrd="6" destOrd="0" presId="urn:microsoft.com/office/officeart/2005/8/layout/lProcess2"/>
    <dgm:cxn modelId="{337507C6-A199-4F80-8C2C-4EFECFD11AB5}" type="presParOf" srcId="{9E0DFD03-3567-42DF-9CEE-7BA3C72F3B21}" destId="{DBE1157D-8EEA-4B24-A0A4-3684C6223610}" srcOrd="7" destOrd="0" presId="urn:microsoft.com/office/officeart/2005/8/layout/lProcess2"/>
    <dgm:cxn modelId="{6AC91694-D6CF-494C-B0C2-8D0FEADBF1FF}" type="presParOf" srcId="{9E0DFD03-3567-42DF-9CEE-7BA3C72F3B21}" destId="{C8BE5072-1661-40FC-B9CD-9C1DB4673938}" srcOrd="8" destOrd="0" presId="urn:microsoft.com/office/officeart/2005/8/layout/lProcess2"/>
    <dgm:cxn modelId="{670135EA-5DFD-42AD-8459-D73C98E9A5B7}" type="presParOf" srcId="{9E0DFD03-3567-42DF-9CEE-7BA3C72F3B21}" destId="{3BC03011-D533-4D27-83AE-B62777A15A55}" srcOrd="9" destOrd="0" presId="urn:microsoft.com/office/officeart/2005/8/layout/lProcess2"/>
    <dgm:cxn modelId="{3BC63962-24E7-4DC7-ACE7-54C80E377C0D}" type="presParOf" srcId="{9E0DFD03-3567-42DF-9CEE-7BA3C72F3B21}" destId="{6CA794C8-C229-4204-A070-0EF53E9EF11C}" srcOrd="10" destOrd="0" presId="urn:microsoft.com/office/officeart/2005/8/layout/lProcess2"/>
    <dgm:cxn modelId="{44A284F7-163A-4584-B411-83BE6CEE105E}" type="presParOf" srcId="{C9A572A3-699E-4C96-89DB-17D01E579A13}" destId="{6E85153D-0B94-49A4-9BA1-D1F756BD5E99}" srcOrd="7" destOrd="0" presId="urn:microsoft.com/office/officeart/2005/8/layout/lProcess2"/>
    <dgm:cxn modelId="{832D1BEA-BF8A-47FC-8D77-A459D73D9EBE}" type="presParOf" srcId="{C9A572A3-699E-4C96-89DB-17D01E579A13}" destId="{530AE31D-4F83-4B34-8833-AFFD1864FE73}" srcOrd="8" destOrd="0" presId="urn:microsoft.com/office/officeart/2005/8/layout/lProcess2"/>
    <dgm:cxn modelId="{E298BD77-B6D7-40D1-B53E-8CDDB97DD303}" type="presParOf" srcId="{530AE31D-4F83-4B34-8833-AFFD1864FE73}" destId="{83582842-B3F5-473E-94DE-1EDFB17D63E5}" srcOrd="0" destOrd="0" presId="urn:microsoft.com/office/officeart/2005/8/layout/lProcess2"/>
    <dgm:cxn modelId="{01ABA1EA-7108-4EDA-A435-83C26E78C6DB}" type="presParOf" srcId="{530AE31D-4F83-4B34-8833-AFFD1864FE73}" destId="{3685030F-1BF1-43C4-A172-6C448B757546}" srcOrd="1" destOrd="0" presId="urn:microsoft.com/office/officeart/2005/8/layout/lProcess2"/>
    <dgm:cxn modelId="{61043B56-E661-49C4-941D-391821972597}" type="presParOf" srcId="{530AE31D-4F83-4B34-8833-AFFD1864FE73}" destId="{91BCC81E-9959-43E2-A82D-A5A8A35DC826}" srcOrd="2" destOrd="0" presId="urn:microsoft.com/office/officeart/2005/8/layout/lProcess2"/>
    <dgm:cxn modelId="{B8898928-3A52-45C8-B486-8A7596AFCB95}" type="presParOf" srcId="{91BCC81E-9959-43E2-A82D-A5A8A35DC826}" destId="{30BB31D9-0A2A-4AA4-AF65-62E84A30A7B6}" srcOrd="0" destOrd="0" presId="urn:microsoft.com/office/officeart/2005/8/layout/lProcess2"/>
    <dgm:cxn modelId="{D22C1DEC-5783-40EE-B390-142AC423FD4E}" type="presParOf" srcId="{30BB31D9-0A2A-4AA4-AF65-62E84A30A7B6}" destId="{7921A5BD-664B-4E1B-88AD-4AEAAD4C3314}" srcOrd="0" destOrd="0" presId="urn:microsoft.com/office/officeart/2005/8/layout/lProcess2"/>
    <dgm:cxn modelId="{992F29D1-5A9E-4A54-AB60-9C2D63DD5ADA}" type="presParOf" srcId="{30BB31D9-0A2A-4AA4-AF65-62E84A30A7B6}" destId="{90444513-42EC-41BA-AC40-DA9776333948}" srcOrd="1" destOrd="0" presId="urn:microsoft.com/office/officeart/2005/8/layout/lProcess2"/>
    <dgm:cxn modelId="{34BA285D-AFD2-454C-826C-E08D82323AF2}" type="presParOf" srcId="{30BB31D9-0A2A-4AA4-AF65-62E84A30A7B6}" destId="{3C8FA5DD-F3B4-48A8-9A6F-F6D147A1A297}" srcOrd="2" destOrd="0" presId="urn:microsoft.com/office/officeart/2005/8/layout/lProcess2"/>
    <dgm:cxn modelId="{7C8060A2-44FE-4F32-BB32-D0D89F654099}" type="presParOf" srcId="{30BB31D9-0A2A-4AA4-AF65-62E84A30A7B6}" destId="{8854DB0E-5E25-4219-B3DD-AEF146CB4CE9}" srcOrd="3" destOrd="0" presId="urn:microsoft.com/office/officeart/2005/8/layout/lProcess2"/>
    <dgm:cxn modelId="{E55FEC16-D9D6-4C30-8CA5-FFC4C4312B87}" type="presParOf" srcId="{30BB31D9-0A2A-4AA4-AF65-62E84A30A7B6}" destId="{BDAE63E0-55FE-4FCA-8217-26CEBF0321D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6725"/>
          </a:xfrm>
          <a:prstGeom prst="rect">
            <a:avLst/>
          </a:prstGeom>
        </p:spPr>
        <p:txBody>
          <a:bodyPr vert="horz" lIns="91413" tIns="45706" rIns="91413" bIns="45706" rtlCol="0"/>
          <a:lstStyle>
            <a:lvl1pPr algn="r">
              <a:defRPr sz="1200"/>
            </a:lvl1pPr>
          </a:lstStyle>
          <a:p>
            <a:fld id="{60F7332E-4C69-41CE-8CEA-C68DD685FA40}" type="datetimeFigureOut">
              <a:rPr lang="en-US" smtClean="0"/>
              <a:t>1/28/2016</a:t>
            </a:fld>
            <a:endParaRPr lang="en-US" dirty="0"/>
          </a:p>
        </p:txBody>
      </p:sp>
      <p:sp>
        <p:nvSpPr>
          <p:cNvPr id="4" name="Footer Placeholder 3"/>
          <p:cNvSpPr>
            <a:spLocks noGrp="1"/>
          </p:cNvSpPr>
          <p:nvPr>
            <p:ph type="ftr" sz="quarter" idx="2"/>
          </p:nvPr>
        </p:nvSpPr>
        <p:spPr>
          <a:xfrm>
            <a:off x="2" y="8829677"/>
            <a:ext cx="3038475" cy="466725"/>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5" cy="466725"/>
          </a:xfrm>
          <a:prstGeom prst="rect">
            <a:avLst/>
          </a:prstGeom>
        </p:spPr>
        <p:txBody>
          <a:bodyPr vert="horz" lIns="91413" tIns="45706" rIns="91413" bIns="45706" rtlCol="0" anchor="b"/>
          <a:lstStyle>
            <a:lvl1pPr algn="r">
              <a:defRPr sz="1200"/>
            </a:lvl1pPr>
          </a:lstStyle>
          <a:p>
            <a:fld id="{723891E9-7D8A-41BD-98FD-1035D5FBEAA4}" type="slidenum">
              <a:rPr lang="en-US" smtClean="0"/>
              <a:t>‹#›</a:t>
            </a:fld>
            <a:endParaRPr lang="en-US" dirty="0"/>
          </a:p>
        </p:txBody>
      </p:sp>
    </p:spTree>
    <p:extLst>
      <p:ext uri="{BB962C8B-B14F-4D97-AF65-F5344CB8AC3E}">
        <p14:creationId xmlns:p14="http://schemas.microsoft.com/office/powerpoint/2010/main" val="4909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0" tIns="46576" rIns="93150" bIns="46576" rtlCol="0"/>
          <a:lstStyle>
            <a:lvl1pPr algn="r">
              <a:defRPr sz="1200"/>
            </a:lvl1pPr>
          </a:lstStyle>
          <a:p>
            <a:fld id="{F75A040A-DA62-4E1D-9288-C19B5F05248D}" type="datetimeFigureOut">
              <a:rPr lang="en-US" smtClean="0"/>
              <a:t>1/28/2016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0" tIns="46576" rIns="93150" bIns="465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50" tIns="46576" rIns="93150" bIns="46576" rtlCol="0" anchor="b"/>
          <a:lstStyle>
            <a:lvl1pPr algn="r">
              <a:defRPr sz="1200"/>
            </a:lvl1pPr>
          </a:lstStyle>
          <a:p>
            <a:fld id="{BA3986F7-F29B-4066-9F00-D4B074AF17EA}" type="slidenum">
              <a:rPr lang="en-US" smtClean="0"/>
              <a:t>‹#›</a:t>
            </a:fld>
            <a:endParaRPr lang="en-US" dirty="0"/>
          </a:p>
        </p:txBody>
      </p:sp>
    </p:spTree>
    <p:extLst>
      <p:ext uri="{BB962C8B-B14F-4D97-AF65-F5344CB8AC3E}">
        <p14:creationId xmlns:p14="http://schemas.microsoft.com/office/powerpoint/2010/main" val="230277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1</a:t>
            </a:fld>
            <a:endParaRPr lang="en-US" dirty="0"/>
          </a:p>
        </p:txBody>
      </p:sp>
    </p:spTree>
    <p:extLst>
      <p:ext uri="{BB962C8B-B14F-4D97-AF65-F5344CB8AC3E}">
        <p14:creationId xmlns:p14="http://schemas.microsoft.com/office/powerpoint/2010/main" val="39603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10</a:t>
            </a:fld>
            <a:endParaRPr lang="en-US" dirty="0"/>
          </a:p>
        </p:txBody>
      </p:sp>
    </p:spTree>
    <p:extLst>
      <p:ext uri="{BB962C8B-B14F-4D97-AF65-F5344CB8AC3E}">
        <p14:creationId xmlns:p14="http://schemas.microsoft.com/office/powerpoint/2010/main" val="335827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11</a:t>
            </a:fld>
            <a:endParaRPr lang="en-US" dirty="0"/>
          </a:p>
        </p:txBody>
      </p:sp>
    </p:spTree>
    <p:extLst>
      <p:ext uri="{BB962C8B-B14F-4D97-AF65-F5344CB8AC3E}">
        <p14:creationId xmlns:p14="http://schemas.microsoft.com/office/powerpoint/2010/main" val="181116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12</a:t>
            </a:fld>
            <a:endParaRPr lang="en-US" dirty="0"/>
          </a:p>
        </p:txBody>
      </p:sp>
    </p:spTree>
    <p:extLst>
      <p:ext uri="{BB962C8B-B14F-4D97-AF65-F5344CB8AC3E}">
        <p14:creationId xmlns:p14="http://schemas.microsoft.com/office/powerpoint/2010/main" val="65577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13</a:t>
            </a:fld>
            <a:endParaRPr lang="en-US" dirty="0"/>
          </a:p>
        </p:txBody>
      </p:sp>
    </p:spTree>
    <p:extLst>
      <p:ext uri="{BB962C8B-B14F-4D97-AF65-F5344CB8AC3E}">
        <p14:creationId xmlns:p14="http://schemas.microsoft.com/office/powerpoint/2010/main" val="223019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14</a:t>
            </a:fld>
            <a:endParaRPr lang="en-US" dirty="0"/>
          </a:p>
        </p:txBody>
      </p:sp>
    </p:spTree>
    <p:extLst>
      <p:ext uri="{BB962C8B-B14F-4D97-AF65-F5344CB8AC3E}">
        <p14:creationId xmlns:p14="http://schemas.microsoft.com/office/powerpoint/2010/main" val="1008409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15</a:t>
            </a:fld>
            <a:endParaRPr lang="en-US" dirty="0"/>
          </a:p>
        </p:txBody>
      </p:sp>
    </p:spTree>
    <p:extLst>
      <p:ext uri="{BB962C8B-B14F-4D97-AF65-F5344CB8AC3E}">
        <p14:creationId xmlns:p14="http://schemas.microsoft.com/office/powerpoint/2010/main" val="308102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899210CE-8E46-4119-8D96-FB4E0C21ECCA}" type="slidenum">
              <a:rPr lang="en-US" smtClean="0"/>
              <a:t>16</a:t>
            </a:fld>
            <a:endParaRPr lang="en-US" dirty="0"/>
          </a:p>
        </p:txBody>
      </p:sp>
    </p:spTree>
    <p:extLst>
      <p:ext uri="{BB962C8B-B14F-4D97-AF65-F5344CB8AC3E}">
        <p14:creationId xmlns:p14="http://schemas.microsoft.com/office/powerpoint/2010/main" val="2190789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99210CE-8E46-4119-8D96-FB4E0C21ECCA}" type="slidenum">
              <a:rPr lang="en-US" smtClean="0"/>
              <a:t>17</a:t>
            </a:fld>
            <a:endParaRPr lang="en-US" dirty="0"/>
          </a:p>
        </p:txBody>
      </p:sp>
    </p:spTree>
    <p:extLst>
      <p:ext uri="{BB962C8B-B14F-4D97-AF65-F5344CB8AC3E}">
        <p14:creationId xmlns:p14="http://schemas.microsoft.com/office/powerpoint/2010/main" val="3899452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18</a:t>
            </a:fld>
            <a:endParaRPr lang="en-US" dirty="0"/>
          </a:p>
        </p:txBody>
      </p:sp>
    </p:spTree>
    <p:extLst>
      <p:ext uri="{BB962C8B-B14F-4D97-AF65-F5344CB8AC3E}">
        <p14:creationId xmlns:p14="http://schemas.microsoft.com/office/powerpoint/2010/main" val="4052099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19</a:t>
            </a:fld>
            <a:endParaRPr lang="en-US" dirty="0"/>
          </a:p>
        </p:txBody>
      </p:sp>
    </p:spTree>
    <p:extLst>
      <p:ext uri="{BB962C8B-B14F-4D97-AF65-F5344CB8AC3E}">
        <p14:creationId xmlns:p14="http://schemas.microsoft.com/office/powerpoint/2010/main" val="169225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a:t>
            </a:fld>
            <a:endParaRPr lang="en-US" dirty="0"/>
          </a:p>
        </p:txBody>
      </p:sp>
    </p:spTree>
    <p:extLst>
      <p:ext uri="{BB962C8B-B14F-4D97-AF65-F5344CB8AC3E}">
        <p14:creationId xmlns:p14="http://schemas.microsoft.com/office/powerpoint/2010/main" val="3486509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20</a:t>
            </a:fld>
            <a:endParaRPr lang="en-US" dirty="0"/>
          </a:p>
        </p:txBody>
      </p:sp>
    </p:spTree>
    <p:extLst>
      <p:ext uri="{BB962C8B-B14F-4D97-AF65-F5344CB8AC3E}">
        <p14:creationId xmlns:p14="http://schemas.microsoft.com/office/powerpoint/2010/main" val="3746262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21</a:t>
            </a:fld>
            <a:endParaRPr lang="en-US" dirty="0"/>
          </a:p>
        </p:txBody>
      </p:sp>
    </p:spTree>
    <p:extLst>
      <p:ext uri="{BB962C8B-B14F-4D97-AF65-F5344CB8AC3E}">
        <p14:creationId xmlns:p14="http://schemas.microsoft.com/office/powerpoint/2010/main" val="55893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22</a:t>
            </a:fld>
            <a:endParaRPr lang="en-US" dirty="0"/>
          </a:p>
        </p:txBody>
      </p:sp>
    </p:spTree>
    <p:extLst>
      <p:ext uri="{BB962C8B-B14F-4D97-AF65-F5344CB8AC3E}">
        <p14:creationId xmlns:p14="http://schemas.microsoft.com/office/powerpoint/2010/main" val="3346721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23</a:t>
            </a:fld>
            <a:endParaRPr lang="en-US" dirty="0"/>
          </a:p>
        </p:txBody>
      </p:sp>
    </p:spTree>
    <p:extLst>
      <p:ext uri="{BB962C8B-B14F-4D97-AF65-F5344CB8AC3E}">
        <p14:creationId xmlns:p14="http://schemas.microsoft.com/office/powerpoint/2010/main" val="2191340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24</a:t>
            </a:fld>
            <a:endParaRPr lang="en-US" dirty="0"/>
          </a:p>
        </p:txBody>
      </p:sp>
    </p:spTree>
    <p:extLst>
      <p:ext uri="{BB962C8B-B14F-4D97-AF65-F5344CB8AC3E}">
        <p14:creationId xmlns:p14="http://schemas.microsoft.com/office/powerpoint/2010/main" val="1176387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25</a:t>
            </a:fld>
            <a:endParaRPr lang="en-US" dirty="0"/>
          </a:p>
        </p:txBody>
      </p:sp>
    </p:spTree>
    <p:extLst>
      <p:ext uri="{BB962C8B-B14F-4D97-AF65-F5344CB8AC3E}">
        <p14:creationId xmlns:p14="http://schemas.microsoft.com/office/powerpoint/2010/main" val="1490239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3986F7-F29B-4066-9F00-D4B074AF17EA}" type="slidenum">
              <a:rPr lang="en-US" smtClean="0"/>
              <a:t>26</a:t>
            </a:fld>
            <a:endParaRPr lang="en-US" dirty="0"/>
          </a:p>
        </p:txBody>
      </p:sp>
    </p:spTree>
    <p:extLst>
      <p:ext uri="{BB962C8B-B14F-4D97-AF65-F5344CB8AC3E}">
        <p14:creationId xmlns:p14="http://schemas.microsoft.com/office/powerpoint/2010/main" val="45058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27</a:t>
            </a:fld>
            <a:endParaRPr lang="en-US" dirty="0"/>
          </a:p>
        </p:txBody>
      </p:sp>
    </p:spTree>
    <p:extLst>
      <p:ext uri="{BB962C8B-B14F-4D97-AF65-F5344CB8AC3E}">
        <p14:creationId xmlns:p14="http://schemas.microsoft.com/office/powerpoint/2010/main" val="32783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28</a:t>
            </a:fld>
            <a:endParaRPr lang="en-US" dirty="0"/>
          </a:p>
        </p:txBody>
      </p:sp>
    </p:spTree>
    <p:extLst>
      <p:ext uri="{BB962C8B-B14F-4D97-AF65-F5344CB8AC3E}">
        <p14:creationId xmlns:p14="http://schemas.microsoft.com/office/powerpoint/2010/main" val="2456655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29</a:t>
            </a:fld>
            <a:endParaRPr lang="en-US" dirty="0"/>
          </a:p>
        </p:txBody>
      </p:sp>
    </p:spTree>
    <p:extLst>
      <p:ext uri="{BB962C8B-B14F-4D97-AF65-F5344CB8AC3E}">
        <p14:creationId xmlns:p14="http://schemas.microsoft.com/office/powerpoint/2010/main" val="64489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a:t>
            </a:fld>
            <a:endParaRPr lang="en-US" dirty="0"/>
          </a:p>
        </p:txBody>
      </p:sp>
    </p:spTree>
    <p:extLst>
      <p:ext uri="{BB962C8B-B14F-4D97-AF65-F5344CB8AC3E}">
        <p14:creationId xmlns:p14="http://schemas.microsoft.com/office/powerpoint/2010/main" val="1988914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30</a:t>
            </a:fld>
            <a:endParaRPr lang="en-US" dirty="0"/>
          </a:p>
        </p:txBody>
      </p:sp>
    </p:spTree>
    <p:extLst>
      <p:ext uri="{BB962C8B-B14F-4D97-AF65-F5344CB8AC3E}">
        <p14:creationId xmlns:p14="http://schemas.microsoft.com/office/powerpoint/2010/main" val="85383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31</a:t>
            </a:fld>
            <a:endParaRPr lang="en-US" dirty="0"/>
          </a:p>
        </p:txBody>
      </p:sp>
    </p:spTree>
    <p:extLst>
      <p:ext uri="{BB962C8B-B14F-4D97-AF65-F5344CB8AC3E}">
        <p14:creationId xmlns:p14="http://schemas.microsoft.com/office/powerpoint/2010/main" val="543864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32</a:t>
            </a:fld>
            <a:endParaRPr lang="en-US" dirty="0"/>
          </a:p>
        </p:txBody>
      </p:sp>
    </p:spTree>
    <p:extLst>
      <p:ext uri="{BB962C8B-B14F-4D97-AF65-F5344CB8AC3E}">
        <p14:creationId xmlns:p14="http://schemas.microsoft.com/office/powerpoint/2010/main" val="2105522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33</a:t>
            </a:fld>
            <a:endParaRPr lang="en-US" dirty="0"/>
          </a:p>
        </p:txBody>
      </p:sp>
    </p:spTree>
    <p:extLst>
      <p:ext uri="{BB962C8B-B14F-4D97-AF65-F5344CB8AC3E}">
        <p14:creationId xmlns:p14="http://schemas.microsoft.com/office/powerpoint/2010/main" val="208021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34</a:t>
            </a:fld>
            <a:endParaRPr lang="en-US" dirty="0"/>
          </a:p>
        </p:txBody>
      </p:sp>
    </p:spTree>
    <p:extLst>
      <p:ext uri="{BB962C8B-B14F-4D97-AF65-F5344CB8AC3E}">
        <p14:creationId xmlns:p14="http://schemas.microsoft.com/office/powerpoint/2010/main" val="1207932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35</a:t>
            </a:fld>
            <a:endParaRPr lang="en-US" dirty="0"/>
          </a:p>
        </p:txBody>
      </p:sp>
    </p:spTree>
    <p:extLst>
      <p:ext uri="{BB962C8B-B14F-4D97-AF65-F5344CB8AC3E}">
        <p14:creationId xmlns:p14="http://schemas.microsoft.com/office/powerpoint/2010/main" val="2725431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36</a:t>
            </a:fld>
            <a:endParaRPr lang="en-US" dirty="0"/>
          </a:p>
        </p:txBody>
      </p:sp>
    </p:spTree>
    <p:extLst>
      <p:ext uri="{BB962C8B-B14F-4D97-AF65-F5344CB8AC3E}">
        <p14:creationId xmlns:p14="http://schemas.microsoft.com/office/powerpoint/2010/main" val="1208522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37</a:t>
            </a:fld>
            <a:endParaRPr lang="en-US" dirty="0"/>
          </a:p>
        </p:txBody>
      </p:sp>
    </p:spTree>
    <p:extLst>
      <p:ext uri="{BB962C8B-B14F-4D97-AF65-F5344CB8AC3E}">
        <p14:creationId xmlns:p14="http://schemas.microsoft.com/office/powerpoint/2010/main" val="3312946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38</a:t>
            </a:fld>
            <a:endParaRPr lang="en-US" dirty="0"/>
          </a:p>
        </p:txBody>
      </p:sp>
    </p:spTree>
    <p:extLst>
      <p:ext uri="{BB962C8B-B14F-4D97-AF65-F5344CB8AC3E}">
        <p14:creationId xmlns:p14="http://schemas.microsoft.com/office/powerpoint/2010/main" val="2187112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39</a:t>
            </a:fld>
            <a:endParaRPr lang="en-US" dirty="0"/>
          </a:p>
        </p:txBody>
      </p:sp>
    </p:spTree>
    <p:extLst>
      <p:ext uri="{BB962C8B-B14F-4D97-AF65-F5344CB8AC3E}">
        <p14:creationId xmlns:p14="http://schemas.microsoft.com/office/powerpoint/2010/main" val="2970063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4</a:t>
            </a:fld>
            <a:endParaRPr lang="en-US" dirty="0"/>
          </a:p>
        </p:txBody>
      </p:sp>
    </p:spTree>
    <p:extLst>
      <p:ext uri="{BB962C8B-B14F-4D97-AF65-F5344CB8AC3E}">
        <p14:creationId xmlns:p14="http://schemas.microsoft.com/office/powerpoint/2010/main" val="2656721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40</a:t>
            </a:fld>
            <a:endParaRPr lang="en-US" dirty="0"/>
          </a:p>
        </p:txBody>
      </p:sp>
    </p:spTree>
    <p:extLst>
      <p:ext uri="{BB962C8B-B14F-4D97-AF65-F5344CB8AC3E}">
        <p14:creationId xmlns:p14="http://schemas.microsoft.com/office/powerpoint/2010/main" val="3189711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41</a:t>
            </a:fld>
            <a:endParaRPr lang="en-US" dirty="0"/>
          </a:p>
        </p:txBody>
      </p:sp>
    </p:spTree>
    <p:extLst>
      <p:ext uri="{BB962C8B-B14F-4D97-AF65-F5344CB8AC3E}">
        <p14:creationId xmlns:p14="http://schemas.microsoft.com/office/powerpoint/2010/main" val="3048590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42</a:t>
            </a:fld>
            <a:endParaRPr lang="en-US" dirty="0"/>
          </a:p>
        </p:txBody>
      </p:sp>
    </p:spTree>
    <p:extLst>
      <p:ext uri="{BB962C8B-B14F-4D97-AF65-F5344CB8AC3E}">
        <p14:creationId xmlns:p14="http://schemas.microsoft.com/office/powerpoint/2010/main" val="1186182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3986F7-F29B-4066-9F00-D4B074AF17EA}" type="slidenum">
              <a:rPr lang="en-US" smtClean="0"/>
              <a:t>43</a:t>
            </a:fld>
            <a:endParaRPr lang="en-US" dirty="0"/>
          </a:p>
        </p:txBody>
      </p:sp>
    </p:spTree>
    <p:extLst>
      <p:ext uri="{BB962C8B-B14F-4D97-AF65-F5344CB8AC3E}">
        <p14:creationId xmlns:p14="http://schemas.microsoft.com/office/powerpoint/2010/main" val="335308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5</a:t>
            </a:fld>
            <a:endParaRPr lang="en-US" dirty="0"/>
          </a:p>
        </p:txBody>
      </p:sp>
    </p:spTree>
    <p:extLst>
      <p:ext uri="{BB962C8B-B14F-4D97-AF65-F5344CB8AC3E}">
        <p14:creationId xmlns:p14="http://schemas.microsoft.com/office/powerpoint/2010/main" val="46662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99210CE-8E46-4119-8D96-FB4E0C21ECCA}" type="slidenum">
              <a:rPr lang="en-US" smtClean="0"/>
              <a:t>6</a:t>
            </a:fld>
            <a:endParaRPr lang="en-US" dirty="0"/>
          </a:p>
        </p:txBody>
      </p:sp>
    </p:spTree>
    <p:extLst>
      <p:ext uri="{BB962C8B-B14F-4D97-AF65-F5344CB8AC3E}">
        <p14:creationId xmlns:p14="http://schemas.microsoft.com/office/powerpoint/2010/main" val="427644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7</a:t>
            </a:fld>
            <a:endParaRPr lang="en-US" dirty="0"/>
          </a:p>
        </p:txBody>
      </p:sp>
    </p:spTree>
    <p:extLst>
      <p:ext uri="{BB962C8B-B14F-4D97-AF65-F5344CB8AC3E}">
        <p14:creationId xmlns:p14="http://schemas.microsoft.com/office/powerpoint/2010/main" val="133189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8</a:t>
            </a:fld>
            <a:endParaRPr lang="en-US" dirty="0"/>
          </a:p>
        </p:txBody>
      </p:sp>
    </p:spTree>
    <p:extLst>
      <p:ext uri="{BB962C8B-B14F-4D97-AF65-F5344CB8AC3E}">
        <p14:creationId xmlns:p14="http://schemas.microsoft.com/office/powerpoint/2010/main" val="34263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9210CE-8E46-4119-8D96-FB4E0C21ECCA}" type="slidenum">
              <a:rPr lang="en-US" smtClean="0"/>
              <a:t>9</a:t>
            </a:fld>
            <a:endParaRPr lang="en-US" dirty="0"/>
          </a:p>
        </p:txBody>
      </p:sp>
    </p:spTree>
    <p:extLst>
      <p:ext uri="{BB962C8B-B14F-4D97-AF65-F5344CB8AC3E}">
        <p14:creationId xmlns:p14="http://schemas.microsoft.com/office/powerpoint/2010/main" val="120807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25" name="Picture 2" descr="Q:\Design Catalog\Corporate Templates\Covers\abstract1.jpg"/>
          <p:cNvPicPr>
            <a:picLocks noChangeAspect="1" noChangeArrowheads="1"/>
          </p:cNvPicPr>
          <p:nvPr userDrawn="1"/>
        </p:nvPicPr>
        <p:blipFill>
          <a:blip r:embed="rId2" cstate="email"/>
          <a:stretch>
            <a:fillRect/>
          </a:stretch>
        </p:blipFill>
        <p:spPr bwMode="auto">
          <a:xfrm>
            <a:off x="-259306" y="1"/>
            <a:ext cx="9403306" cy="6857999"/>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9144000" cy="6858000"/>
          </a:xfrm>
          <a:prstGeom prst="rect">
            <a:avLst/>
          </a:prstGeom>
          <a:solidFill>
            <a:srgbClr val="0083E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0" y="0"/>
            <a:ext cx="9144000" cy="1828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Pie 19"/>
          <p:cNvSpPr/>
          <p:nvPr userDrawn="1"/>
        </p:nvSpPr>
        <p:spPr>
          <a:xfrm rot="16200000">
            <a:off x="4674425"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6" name="Rectangle 25"/>
          <p:cNvSpPr/>
          <p:nvPr userDrawn="1"/>
        </p:nvSpPr>
        <p:spPr>
          <a:xfrm flipH="1">
            <a:off x="0" y="1828800"/>
            <a:ext cx="6702424" cy="5029200"/>
          </a:xfrm>
          <a:prstGeom prst="rect">
            <a:avLst/>
          </a:prstGeom>
          <a:gradFill>
            <a:gsLst>
              <a:gs pos="0">
                <a:srgbClr val="0081C6">
                  <a:alpha val="0"/>
                </a:srgbClr>
              </a:gs>
              <a:gs pos="100000">
                <a:srgbClr val="00539B">
                  <a:alpha val="5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Pie 20"/>
          <p:cNvSpPr/>
          <p:nvPr userDrawn="1"/>
        </p:nvSpPr>
        <p:spPr>
          <a:xfrm>
            <a:off x="5181600" y="295275"/>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tx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tx1">
                    <a:lumMod val="40000"/>
                    <a:lumOff val="60000"/>
                  </a:schemeClr>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27" name="Rectangle 26"/>
          <p:cNvSpPr/>
          <p:nvPr userDrawn="1"/>
        </p:nvSpPr>
        <p:spPr>
          <a:xfrm>
            <a:off x="6697684" y="1828800"/>
            <a:ext cx="2446316" cy="5029200"/>
          </a:xfrm>
          <a:prstGeom prst="rect">
            <a:avLst/>
          </a:prstGeom>
          <a:gradFill>
            <a:gsLst>
              <a:gs pos="0">
                <a:srgbClr val="808081">
                  <a:alpha val="0"/>
                </a:srgbClr>
              </a:gs>
              <a:gs pos="100000">
                <a:srgbClr val="DCDDDE">
                  <a:alpha val="74902"/>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kern="1200" dirty="0">
              <a:solidFill>
                <a:schemeClr val="lt1"/>
              </a:solidFill>
              <a:latin typeface="+mn-lt"/>
              <a:ea typeface="+mn-ea"/>
              <a:cs typeface="+mn-cs"/>
            </a:endParaRPr>
          </a:p>
        </p:txBody>
      </p:sp>
      <p:sp>
        <p:nvSpPr>
          <p:cNvPr id="24"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tx1"/>
                </a:solidFill>
              </a:defRPr>
            </a:lvl1pPr>
          </a:lstStyle>
          <a:p>
            <a:pPr lvl="0"/>
            <a:r>
              <a:rPr lang="en-US" dirty="0" smtClean="0"/>
              <a:t>Click to add date</a:t>
            </a:r>
          </a:p>
        </p:txBody>
      </p:sp>
      <p:sp>
        <p:nvSpPr>
          <p:cNvPr id="19"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tx2"/>
                </a:solidFill>
              </a:defRPr>
            </a:lvl1pPr>
          </a:lstStyle>
          <a:p>
            <a:pPr lvl="0"/>
            <a:r>
              <a:rPr lang="en-US" dirty="0" smtClean="0"/>
              <a:t>Click to add presenter(s) name, title and presentation type</a:t>
            </a:r>
          </a:p>
        </p:txBody>
      </p:sp>
      <p:cxnSp>
        <p:nvCxnSpPr>
          <p:cNvPr id="15" name="Straight Connector 14"/>
          <p:cNvCxnSpPr/>
          <p:nvPr userDrawn="1"/>
        </p:nvCxnSpPr>
        <p:spPr>
          <a:xfrm>
            <a:off x="0" y="182562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3"/>
          <a:stretch>
            <a:fillRect/>
          </a:stretch>
        </p:blipFill>
        <p:spPr>
          <a:xfrm>
            <a:off x="6804632" y="5862135"/>
            <a:ext cx="1783499" cy="7305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67293"/>
            <a:ext cx="5568950" cy="465887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44550" y="1467293"/>
            <a:ext cx="3220964" cy="46588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44550" y="0"/>
            <a:ext cx="8899450" cy="1417638"/>
          </a:xfrm>
        </p:spPr>
        <p:txBody>
          <a:bodyPr/>
          <a:lstStyle/>
          <a:p>
            <a:r>
              <a:rPr lang="en-US" smtClean="0"/>
              <a:t>Click to edit Master title style</a:t>
            </a:r>
            <a:endParaRPr lang="en-US" dirty="0"/>
          </a:p>
        </p:txBody>
      </p:sp>
      <p:sp>
        <p:nvSpPr>
          <p:cNvPr id="9"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001B424D-1F3C-4CF0-A867-98D17DEE178B}" type="datetimeFigureOut">
              <a:rPr lang="en-US"/>
              <a:pPr>
                <a:defRPr/>
              </a:pPr>
              <a:t>1/28/2016</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44C8D31C-3891-4496-BFE7-8A6C5129CE6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37" y="5321603"/>
            <a:ext cx="5486400" cy="566738"/>
          </a:xfrm>
        </p:spPr>
        <p:txBody>
          <a:bodyPr anchor="b"/>
          <a:lstStyle>
            <a:lvl1pPr algn="l">
              <a:defRPr sz="2000" b="0">
                <a:solidFill>
                  <a:srgbClr val="003399"/>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81137" y="1562986"/>
            <a:ext cx="5486400" cy="37426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81137" y="5911702"/>
            <a:ext cx="5486400" cy="4518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0488D504-B9FD-45AF-BD58-C5C0B2A8FA56}" type="datetimeFigureOut">
              <a:rPr lang="en-US"/>
              <a:pPr>
                <a:defRPr/>
              </a:pPr>
              <a:t>1/28/2016</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065EC8A1-00AE-4B5B-8BE7-8C40EE2BD5C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E679C5F-9693-4050-84D9-A0D757FD257E}" type="datetimeFigureOut">
              <a:rPr lang="en-US" smtClean="0"/>
              <a:t>1/28/2016</a:t>
            </a:fld>
            <a:endParaRPr lang="en-US" dirty="0"/>
          </a:p>
        </p:txBody>
      </p:sp>
      <p:sp>
        <p:nvSpPr>
          <p:cNvPr id="5" name="Footer Placeholder 4"/>
          <p:cNvSpPr>
            <a:spLocks noGrp="1"/>
          </p:cNvSpPr>
          <p:nvPr>
            <p:ph type="ftr" sz="quarter" idx="11"/>
          </p:nvPr>
        </p:nvSpPr>
        <p:spPr>
          <a:xfrm rot="5400000">
            <a:off x="6231207" y="3263400"/>
            <a:ext cx="3859795" cy="2286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EE5C6A5-83D2-4A72-96F7-A7EB888D1BDC}" type="slidenum">
              <a:rPr lang="en-US" smtClean="0"/>
              <a:t>‹#›</a:t>
            </a:fld>
            <a:endParaRPr lang="en-US" dirty="0"/>
          </a:p>
        </p:txBody>
      </p:sp>
    </p:spTree>
    <p:extLst>
      <p:ext uri="{BB962C8B-B14F-4D97-AF65-F5344CB8AC3E}">
        <p14:creationId xmlns:p14="http://schemas.microsoft.com/office/powerpoint/2010/main" val="236766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5" name="Picture 2" descr="Q:\Design Catalog\Corporate Templates\Covers\abstract1.jpg"/>
          <p:cNvPicPr>
            <a:picLocks noChangeAspect="1" noChangeArrowheads="1"/>
          </p:cNvPicPr>
          <p:nvPr userDrawn="1"/>
        </p:nvPicPr>
        <p:blipFill>
          <a:blip r:embed="rId2" cstate="email"/>
          <a:stretch>
            <a:fillRect/>
          </a:stretch>
        </p:blipFill>
        <p:spPr bwMode="auto">
          <a:xfrm>
            <a:off x="-259306" y="0"/>
            <a:ext cx="9403306" cy="6857999"/>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9143999"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Pie 24"/>
          <p:cNvSpPr/>
          <p:nvPr userDrawn="1"/>
        </p:nvSpPr>
        <p:spPr>
          <a:xfrm>
            <a:off x="5181600" y="295275"/>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9" name="Rectangle 8"/>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Pie 20"/>
          <p:cNvSpPr/>
          <p:nvPr userDrawn="1"/>
        </p:nvSpPr>
        <p:spPr>
          <a:xfrm rot="16200000">
            <a:off x="4687488"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12" name="Rectangle 11"/>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cxnSp>
        <p:nvCxnSpPr>
          <p:cNvPr id="13" name="Straight Connector 12"/>
          <p:cNvCxnSpPr/>
          <p:nvPr userDrawn="1"/>
        </p:nvCxnSpPr>
        <p:spPr>
          <a:xfrm>
            <a:off x="0" y="1825625"/>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26"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bg1"/>
                </a:solidFill>
              </a:defRPr>
            </a:lvl1pPr>
          </a:lstStyle>
          <a:p>
            <a:pPr lvl="0"/>
            <a:r>
              <a:rPr lang="en-US" dirty="0" smtClean="0"/>
              <a:t>Click to add presenter(s) name, title and presentation type</a:t>
            </a:r>
          </a:p>
        </p:txBody>
      </p:sp>
      <p:pic>
        <p:nvPicPr>
          <p:cNvPr id="35" name="Picture 34"/>
          <p:cNvPicPr>
            <a:picLocks noChangeAspect="1"/>
          </p:cNvPicPr>
          <p:nvPr userDrawn="1"/>
        </p:nvPicPr>
        <p:blipFill>
          <a:blip r:embed="rId3"/>
          <a:stretch>
            <a:fillRect/>
          </a:stretch>
        </p:blipFill>
        <p:spPr>
          <a:xfrm>
            <a:off x="6857179" y="5902055"/>
            <a:ext cx="1728511" cy="7080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pic>
        <p:nvPicPr>
          <p:cNvPr id="26" name="Picture 2" descr="Q:\Design Catalog\Corporate Templates\Covers\abstract1.jpg"/>
          <p:cNvPicPr>
            <a:picLocks noChangeAspect="1" noChangeArrowheads="1"/>
          </p:cNvPicPr>
          <p:nvPr userDrawn="1"/>
        </p:nvPicPr>
        <p:blipFill>
          <a:blip r:embed="rId2" cstate="email"/>
          <a:stretch>
            <a:fillRect/>
          </a:stretch>
        </p:blipFill>
        <p:spPr bwMode="auto">
          <a:xfrm>
            <a:off x="-103354" y="0"/>
            <a:ext cx="9247354"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9143999"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Pie 24"/>
          <p:cNvSpPr/>
          <p:nvPr userDrawn="1"/>
        </p:nvSpPr>
        <p:spPr>
          <a:xfrm>
            <a:off x="5181600" y="295275"/>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9" name="Rectangle 8"/>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Pie 20"/>
          <p:cNvSpPr/>
          <p:nvPr userDrawn="1"/>
        </p:nvSpPr>
        <p:spPr>
          <a:xfrm rot="16200000">
            <a:off x="4687488"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12" name="Rectangle 11"/>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pic>
        <p:nvPicPr>
          <p:cNvPr id="20" name="Picture 2" descr="Q:\Design Catalog\Corporate Templates\Covers\DENVER_cof copy.jpg"/>
          <p:cNvPicPr>
            <a:picLocks noChangeAspect="1" noChangeArrowheads="1"/>
          </p:cNvPicPr>
          <p:nvPr userDrawn="1"/>
        </p:nvPicPr>
        <p:blipFill>
          <a:blip r:embed="rId3" cstate="email"/>
          <a:stretch>
            <a:fillRect/>
          </a:stretch>
        </p:blipFill>
        <p:spPr bwMode="auto">
          <a:xfrm>
            <a:off x="6707840" y="418"/>
            <a:ext cx="2436159" cy="1827963"/>
          </a:xfrm>
          <a:prstGeom prst="rect">
            <a:avLst/>
          </a:prstGeom>
          <a:noFill/>
        </p:spPr>
      </p:pic>
      <p:cxnSp>
        <p:nvCxnSpPr>
          <p:cNvPr id="14" name="Straight Connector 13"/>
          <p:cNvCxnSpPr/>
          <p:nvPr userDrawn="1"/>
        </p:nvCxnSpPr>
        <p:spPr>
          <a:xfrm rot="5400000">
            <a:off x="3274219" y="3429794"/>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1825625"/>
            <a:ext cx="9144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31"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bg1"/>
                </a:solidFill>
              </a:defRPr>
            </a:lvl1pPr>
          </a:lstStyle>
          <a:p>
            <a:pPr lvl="0"/>
            <a:r>
              <a:rPr lang="en-US" dirty="0" smtClean="0"/>
              <a:t>Click to add presenter(s) name, title and presentation type</a:t>
            </a:r>
          </a:p>
        </p:txBody>
      </p:sp>
      <p:pic>
        <p:nvPicPr>
          <p:cNvPr id="27" name="Picture 26"/>
          <p:cNvPicPr>
            <a:picLocks noChangeAspect="1"/>
          </p:cNvPicPr>
          <p:nvPr userDrawn="1"/>
        </p:nvPicPr>
        <p:blipFill>
          <a:blip r:embed="rId4"/>
          <a:stretch>
            <a:fillRect/>
          </a:stretch>
        </p:blipFill>
        <p:spPr>
          <a:xfrm>
            <a:off x="6857179" y="5902055"/>
            <a:ext cx="1728511" cy="70806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pic>
        <p:nvPicPr>
          <p:cNvPr id="26" name="Picture 2" descr="Q:\Design Catalog\Corporate Templates\Covers\abstract1.jpg"/>
          <p:cNvPicPr>
            <a:picLocks noChangeAspect="1" noChangeArrowheads="1"/>
          </p:cNvPicPr>
          <p:nvPr userDrawn="1"/>
        </p:nvPicPr>
        <p:blipFill>
          <a:blip r:embed="rId2" cstate="email"/>
          <a:stretch>
            <a:fillRect/>
          </a:stretch>
        </p:blipFill>
        <p:spPr bwMode="auto">
          <a:xfrm>
            <a:off x="-113987" y="0"/>
            <a:ext cx="9257987"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9143999"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7" name="Picture 2" descr="Q:\Design Catalog\Corporate Templates\Covers\Photo7 copy_LR.jpg"/>
          <p:cNvPicPr>
            <a:picLocks noChangeAspect="1" noChangeArrowheads="1"/>
          </p:cNvPicPr>
          <p:nvPr userDrawn="1"/>
        </p:nvPicPr>
        <p:blipFill>
          <a:blip r:embed="rId3"/>
          <a:srcRect t="-122"/>
          <a:stretch>
            <a:fillRect/>
          </a:stretch>
        </p:blipFill>
        <p:spPr bwMode="auto">
          <a:xfrm>
            <a:off x="2504810" y="-2381712"/>
            <a:ext cx="8406836" cy="8401512"/>
          </a:xfrm>
          <a:prstGeom prst="pie">
            <a:avLst>
              <a:gd name="adj1" fmla="val 5418540"/>
              <a:gd name="adj2" fmla="val 10788356"/>
            </a:avLst>
          </a:prstGeom>
          <a:noFill/>
          <a:ln w="9525">
            <a:noFill/>
            <a:miter lim="800000"/>
            <a:headEnd/>
            <a:tailEnd/>
          </a:ln>
        </p:spPr>
      </p:pic>
      <p:sp>
        <p:nvSpPr>
          <p:cNvPr id="25" name="Pie 24"/>
          <p:cNvSpPr/>
          <p:nvPr userDrawn="1"/>
        </p:nvSpPr>
        <p:spPr>
          <a:xfrm>
            <a:off x="5181600" y="295275"/>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9" name="Rectangle 8"/>
          <p:cNvSpPr/>
          <p:nvPr userDrawn="1"/>
        </p:nvSpPr>
        <p:spPr>
          <a:xfrm>
            <a:off x="6702425" y="0"/>
            <a:ext cx="2441575" cy="685800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Pie 20"/>
          <p:cNvSpPr/>
          <p:nvPr userDrawn="1"/>
        </p:nvSpPr>
        <p:spPr>
          <a:xfrm rot="16200000">
            <a:off x="4687488"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12" name="Rectangle 11"/>
          <p:cNvSpPr/>
          <p:nvPr userDrawn="1"/>
        </p:nvSpPr>
        <p:spPr>
          <a:xfrm>
            <a:off x="0" y="0"/>
            <a:ext cx="9144000" cy="18288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bg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pic>
        <p:nvPicPr>
          <p:cNvPr id="20" name="Picture 2" descr="Q:\Design Catalog\Corporate Templates\Covers\DENVER_cof copy.jpg"/>
          <p:cNvPicPr>
            <a:picLocks noChangeAspect="1" noChangeArrowheads="1"/>
          </p:cNvPicPr>
          <p:nvPr userDrawn="1"/>
        </p:nvPicPr>
        <p:blipFill>
          <a:blip r:embed="rId4" cstate="email"/>
          <a:stretch>
            <a:fillRect/>
          </a:stretch>
        </p:blipFill>
        <p:spPr bwMode="auto">
          <a:xfrm>
            <a:off x="6707840" y="418"/>
            <a:ext cx="2436159" cy="1827963"/>
          </a:xfrm>
          <a:prstGeom prst="rect">
            <a:avLst/>
          </a:prstGeom>
          <a:noFill/>
        </p:spPr>
      </p:pic>
      <p:cxnSp>
        <p:nvCxnSpPr>
          <p:cNvPr id="14" name="Straight Connector 13"/>
          <p:cNvCxnSpPr/>
          <p:nvPr userDrawn="1"/>
        </p:nvCxnSpPr>
        <p:spPr>
          <a:xfrm rot="5400000">
            <a:off x="3274219" y="3429794"/>
            <a:ext cx="68580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1825625"/>
            <a:ext cx="91440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bg1"/>
                </a:solidFill>
              </a:defRPr>
            </a:lvl1pPr>
          </a:lstStyle>
          <a:p>
            <a:pPr lvl="0"/>
            <a:r>
              <a:rPr lang="en-US" dirty="0" smtClean="0"/>
              <a:t>Click to add date</a:t>
            </a:r>
          </a:p>
        </p:txBody>
      </p:sp>
      <p:sp>
        <p:nvSpPr>
          <p:cNvPr id="32"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bg1"/>
                </a:solidFill>
              </a:defRPr>
            </a:lvl1pPr>
          </a:lstStyle>
          <a:p>
            <a:pPr lvl="0"/>
            <a:r>
              <a:rPr lang="en-US" dirty="0" smtClean="0"/>
              <a:t>Click to add presenter(s) name, title and presentation type</a:t>
            </a:r>
          </a:p>
        </p:txBody>
      </p:sp>
      <p:pic>
        <p:nvPicPr>
          <p:cNvPr id="28" name="Picture 27"/>
          <p:cNvPicPr>
            <a:picLocks noChangeAspect="1"/>
          </p:cNvPicPr>
          <p:nvPr userDrawn="1"/>
        </p:nvPicPr>
        <p:blipFill>
          <a:blip r:embed="rId5"/>
          <a:stretch>
            <a:fillRect/>
          </a:stretch>
        </p:blipFill>
        <p:spPr>
          <a:xfrm>
            <a:off x="6857179" y="5902055"/>
            <a:ext cx="1728511" cy="70806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652" y="0"/>
            <a:ext cx="8931348" cy="14176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BE02"/>
              </a:buClr>
              <a:defRPr/>
            </a:lvl1pPr>
            <a:lvl2pPr>
              <a:buClr>
                <a:srgbClr val="FFBE02"/>
              </a:buClr>
              <a:defRPr/>
            </a:lvl2pPr>
            <a:lvl3pPr>
              <a:buClr>
                <a:srgbClr val="FFBE02"/>
              </a:buClr>
              <a:defRPr/>
            </a:lvl3pPr>
            <a:lvl4pPr>
              <a:buClr>
                <a:srgbClr val="FFBE02"/>
              </a:buClr>
              <a:defRPr/>
            </a:lvl4pPr>
            <a:lvl5pPr>
              <a:buClr>
                <a:srgbClr val="FFBE0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3518BB16-C526-48B3-81A0-A86CF37FF240}" type="datetimeFigureOut">
              <a:rPr lang="en-US"/>
              <a:pPr>
                <a:defRPr/>
              </a:pPr>
              <a:t>1/28/2016</a:t>
            </a:fld>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A254EAD-C5D9-4878-A28A-731A24533508}"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5" name="Picture 2" descr="Q:\Design Catalog\Corporate Templates\Covers\abstract1.jpg"/>
          <p:cNvPicPr>
            <a:picLocks noChangeAspect="1" noChangeArrowheads="1"/>
          </p:cNvPicPr>
          <p:nvPr userDrawn="1"/>
        </p:nvPicPr>
        <p:blipFill>
          <a:blip r:embed="rId2" cstate="email"/>
          <a:stretch>
            <a:fillRect/>
          </a:stretch>
        </p:blipFill>
        <p:spPr bwMode="auto">
          <a:xfrm>
            <a:off x="-286603" y="0"/>
            <a:ext cx="9430603" cy="6857999"/>
          </a:xfrm>
          <a:prstGeom prst="rect">
            <a:avLst/>
          </a:prstGeom>
          <a:noFill/>
          <a:ln w="9525">
            <a:noFill/>
            <a:miter lim="800000"/>
            <a:headEnd/>
            <a:tailEnd/>
          </a:ln>
        </p:spPr>
      </p:pic>
      <p:sp>
        <p:nvSpPr>
          <p:cNvPr id="5" name="Rectangle 4"/>
          <p:cNvSpPr/>
          <p:nvPr userDrawn="1"/>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44000" cy="685800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Pie 13"/>
          <p:cNvSpPr/>
          <p:nvPr userDrawn="1"/>
        </p:nvSpPr>
        <p:spPr>
          <a:xfrm>
            <a:off x="6808519" y="1316552"/>
            <a:ext cx="3048000" cy="3048000"/>
          </a:xfrm>
          <a:prstGeom prst="pi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8" name="Rectangle 7"/>
          <p:cNvSpPr/>
          <p:nvPr userDrawn="1"/>
        </p:nvSpPr>
        <p:spPr>
          <a:xfrm flipV="1">
            <a:off x="8324850" y="0"/>
            <a:ext cx="819150" cy="2838450"/>
          </a:xfrm>
          <a:prstGeom prst="rect">
            <a:avLst/>
          </a:prstGeom>
          <a:solidFill>
            <a:srgbClr val="0081C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itle 1"/>
          <p:cNvSpPr>
            <a:spLocks noGrp="1"/>
          </p:cNvSpPr>
          <p:nvPr>
            <p:ph type="title"/>
          </p:nvPr>
        </p:nvSpPr>
        <p:spPr>
          <a:xfrm>
            <a:off x="0" y="2844022"/>
            <a:ext cx="6823881" cy="722376"/>
          </a:xfrm>
        </p:spPr>
        <p:txBody>
          <a:bodyPr anchor="t">
            <a:normAutofit/>
          </a:bodyPr>
          <a:lstStyle>
            <a:lvl1pPr algn="ctr">
              <a:defRPr sz="3400" b="0" cap="all">
                <a:solidFill>
                  <a:schemeClr val="bg1"/>
                </a:solidFill>
              </a:defRPr>
            </a:lvl1pPr>
          </a:lstStyle>
          <a:p>
            <a:r>
              <a:rPr lang="en-US" dirty="0" smtClean="0"/>
              <a:t>Click to edit Master title style</a:t>
            </a:r>
            <a:endParaRPr lang="en-US" dirty="0"/>
          </a:p>
        </p:txBody>
      </p:sp>
      <p:sp>
        <p:nvSpPr>
          <p:cNvPr id="20" name="Text Placeholder 2"/>
          <p:cNvSpPr>
            <a:spLocks noGrp="1"/>
          </p:cNvSpPr>
          <p:nvPr>
            <p:ph type="body" idx="1"/>
          </p:nvPr>
        </p:nvSpPr>
        <p:spPr>
          <a:xfrm>
            <a:off x="0" y="2375193"/>
            <a:ext cx="6837528" cy="466344"/>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Date Placeholder 3"/>
          <p:cNvSpPr>
            <a:spLocks noGrp="1"/>
          </p:cNvSpPr>
          <p:nvPr>
            <p:ph type="dt" sz="half" idx="10"/>
          </p:nvPr>
        </p:nvSpPr>
        <p:spPr>
          <a:xfrm>
            <a:off x="0" y="6356350"/>
            <a:ext cx="1246188" cy="365125"/>
          </a:xfrm>
        </p:spPr>
        <p:txBody>
          <a:bodyPr/>
          <a:lstStyle>
            <a:lvl1pPr algn="ctr">
              <a:defRPr smtClean="0">
                <a:solidFill>
                  <a:schemeClr val="tx2">
                    <a:lumMod val="75000"/>
                  </a:schemeClr>
                </a:solidFill>
              </a:defRPr>
            </a:lvl1pPr>
          </a:lstStyle>
          <a:p>
            <a:pPr>
              <a:defRPr/>
            </a:pPr>
            <a:fld id="{B67A9D36-18A0-4827-99B4-B0A146BAF85F}" type="datetimeFigureOut">
              <a:rPr lang="en-US"/>
              <a:pPr>
                <a:defRPr/>
              </a:pPr>
              <a:t>1/28/2016</a:t>
            </a:fld>
            <a:endParaRPr lang="en-US" dirty="0"/>
          </a:p>
        </p:txBody>
      </p:sp>
      <p:sp>
        <p:nvSpPr>
          <p:cNvPr id="12" name="Slide Number Placeholder 5"/>
          <p:cNvSpPr>
            <a:spLocks noGrp="1"/>
          </p:cNvSpPr>
          <p:nvPr>
            <p:ph type="sldNum" sz="quarter" idx="11"/>
          </p:nvPr>
        </p:nvSpPr>
        <p:spPr>
          <a:xfrm>
            <a:off x="8315325" y="6356350"/>
            <a:ext cx="828675" cy="365125"/>
          </a:xfrm>
        </p:spPr>
        <p:txBody>
          <a:bodyPr/>
          <a:lstStyle>
            <a:lvl1pPr algn="ctr">
              <a:defRPr>
                <a:solidFill>
                  <a:schemeClr val="tx2">
                    <a:lumMod val="75000"/>
                  </a:schemeClr>
                </a:solidFill>
              </a:defRPr>
            </a:lvl1pPr>
          </a:lstStyle>
          <a:p>
            <a:pPr>
              <a:defRPr/>
            </a:pPr>
            <a:fld id="{ADA12FDC-A9F2-4D90-B60F-9748641C7FD5}" type="slidenum">
              <a:rPr lang="en-US"/>
              <a:pPr>
                <a:defRPr/>
              </a:pPr>
              <a:t>‹#›</a:t>
            </a:fld>
            <a:endParaRPr lang="en-US" dirty="0"/>
          </a:p>
        </p:txBody>
      </p:sp>
      <p:sp>
        <p:nvSpPr>
          <p:cNvPr id="13" name="Pie 12"/>
          <p:cNvSpPr/>
          <p:nvPr userDrawn="1"/>
        </p:nvSpPr>
        <p:spPr>
          <a:xfrm rot="16200000">
            <a:off x="6301344" y="809377"/>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cxnSp>
        <p:nvCxnSpPr>
          <p:cNvPr id="9" name="Straight Connector 8"/>
          <p:cNvCxnSpPr/>
          <p:nvPr userDrawn="1"/>
        </p:nvCxnSpPr>
        <p:spPr>
          <a:xfrm rot="5400000">
            <a:off x="4898232" y="3429794"/>
            <a:ext cx="6858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2833688"/>
            <a:ext cx="9144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4549" y="0"/>
            <a:ext cx="8899451" cy="14176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44549"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95500"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8A07B2BF-0DD7-4210-91B9-888EE6B17D69}" type="datetimeFigureOut">
              <a:rPr lang="en-US"/>
              <a:pPr>
                <a:defRPr/>
              </a:pPr>
              <a:t>1/28/2016</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7EB6D352-1EF1-4E67-BFEA-63702D40EA9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4548" y="0"/>
            <a:ext cx="8899452" cy="1417638"/>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55181"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5181"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03562"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3562"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18990F59-4AC4-4B34-B9B1-97EF743C9565}" type="datetimeFigureOut">
              <a:rPr lang="en-US"/>
              <a:pPr>
                <a:defRPr/>
              </a:pPr>
              <a:t>1/28/2016</a:t>
            </a:fld>
            <a:endParaRPr lang="en-US" dirty="0"/>
          </a:p>
        </p:txBody>
      </p:sp>
      <p:sp>
        <p:nvSpPr>
          <p:cNvPr id="9" name="Slide Number Placeholder 5"/>
          <p:cNvSpPr>
            <a:spLocks noGrp="1"/>
          </p:cNvSpPr>
          <p:nvPr>
            <p:ph type="sldNum" sz="quarter" idx="15"/>
          </p:nvPr>
        </p:nvSpPr>
        <p:spPr/>
        <p:txBody>
          <a:bodyPr/>
          <a:lstStyle>
            <a:lvl1pPr>
              <a:defRPr/>
            </a:lvl1pPr>
          </a:lstStyle>
          <a:p>
            <a:pPr>
              <a:defRPr/>
            </a:pPr>
            <a:fld id="{FE97AA81-EF98-4BFD-8B5B-BECCA9EC9D6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pic>
        <p:nvPicPr>
          <p:cNvPr id="19" name="Picture 2" descr="Q:\Design Catalog\Corporate Templates\Covers\abstract1.jpg"/>
          <p:cNvPicPr>
            <a:picLocks noChangeAspect="1" noChangeArrowheads="1"/>
          </p:cNvPicPr>
          <p:nvPr userDrawn="1"/>
        </p:nvPicPr>
        <p:blipFill>
          <a:blip r:embed="rId2" cstate="email"/>
          <a:stretch>
            <a:fillRect/>
          </a:stretch>
        </p:blipFill>
        <p:spPr bwMode="auto">
          <a:xfrm>
            <a:off x="-124620" y="0"/>
            <a:ext cx="9268620"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9144000" cy="6858000"/>
          </a:xfrm>
          <a:prstGeom prst="rect">
            <a:avLst/>
          </a:prstGeom>
          <a:solidFill>
            <a:srgbClr val="0083E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0" y="0"/>
            <a:ext cx="9144000" cy="1828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flipH="1">
            <a:off x="0" y="1828800"/>
            <a:ext cx="6702424" cy="5029200"/>
          </a:xfrm>
          <a:prstGeom prst="rect">
            <a:avLst/>
          </a:prstGeom>
          <a:gradFill>
            <a:gsLst>
              <a:gs pos="0">
                <a:srgbClr val="0081C6">
                  <a:alpha val="0"/>
                </a:srgbClr>
              </a:gs>
              <a:gs pos="100000">
                <a:srgbClr val="00539B">
                  <a:alpha val="5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Pie 19"/>
          <p:cNvSpPr/>
          <p:nvPr userDrawn="1"/>
        </p:nvSpPr>
        <p:spPr>
          <a:xfrm rot="16200000">
            <a:off x="4674425"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1" name="Pie 20"/>
          <p:cNvSpPr/>
          <p:nvPr userDrawn="1"/>
        </p:nvSpPr>
        <p:spPr>
          <a:xfrm>
            <a:off x="5181600" y="295275"/>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tx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tx1">
                    <a:lumMod val="40000"/>
                    <a:lumOff val="60000"/>
                  </a:schemeClr>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27" name="Rectangle 26"/>
          <p:cNvSpPr/>
          <p:nvPr userDrawn="1"/>
        </p:nvSpPr>
        <p:spPr>
          <a:xfrm>
            <a:off x="6697684" y="1828800"/>
            <a:ext cx="2446316" cy="5029200"/>
          </a:xfrm>
          <a:prstGeom prst="rect">
            <a:avLst/>
          </a:prstGeom>
          <a:gradFill>
            <a:gsLst>
              <a:gs pos="0">
                <a:srgbClr val="808081">
                  <a:alpha val="0"/>
                </a:srgbClr>
              </a:gs>
              <a:gs pos="100000">
                <a:srgbClr val="DCDDDE">
                  <a:alpha val="74902"/>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8" name="Picture 2" descr="Q:\Design Catalog\Corporate Templates\Covers\DENVER_cof copy.jpg"/>
          <p:cNvPicPr>
            <a:picLocks noChangeAspect="1" noChangeArrowheads="1"/>
          </p:cNvPicPr>
          <p:nvPr userDrawn="1"/>
        </p:nvPicPr>
        <p:blipFill>
          <a:blip r:embed="rId3" cstate="email"/>
          <a:stretch>
            <a:fillRect/>
          </a:stretch>
        </p:blipFill>
        <p:spPr bwMode="auto">
          <a:xfrm>
            <a:off x="6707840" y="418"/>
            <a:ext cx="2436159" cy="1827963"/>
          </a:xfrm>
          <a:prstGeom prst="rect">
            <a:avLst/>
          </a:prstGeom>
          <a:noFill/>
        </p:spPr>
      </p:pic>
      <p:cxnSp>
        <p:nvCxnSpPr>
          <p:cNvPr id="15" name="Straight Connector 14"/>
          <p:cNvCxnSpPr/>
          <p:nvPr userDrawn="1"/>
        </p:nvCxnSpPr>
        <p:spPr>
          <a:xfrm>
            <a:off x="0" y="182562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31"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tx1"/>
                </a:solidFill>
              </a:defRPr>
            </a:lvl1pPr>
          </a:lstStyle>
          <a:p>
            <a:pPr lvl="0"/>
            <a:r>
              <a:rPr lang="en-US" dirty="0" smtClean="0"/>
              <a:t>Click to add date</a:t>
            </a:r>
          </a:p>
        </p:txBody>
      </p:sp>
      <p:sp>
        <p:nvSpPr>
          <p:cNvPr id="32"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tx2"/>
                </a:solidFill>
              </a:defRPr>
            </a:lvl1pPr>
          </a:lstStyle>
          <a:p>
            <a:pPr lvl="0"/>
            <a:r>
              <a:rPr lang="en-US" dirty="0" smtClean="0"/>
              <a:t>Click to add presenter(s) name, title and presentation type</a:t>
            </a:r>
          </a:p>
        </p:txBody>
      </p:sp>
      <p:pic>
        <p:nvPicPr>
          <p:cNvPr id="29" name="Picture 28"/>
          <p:cNvPicPr>
            <a:picLocks noChangeAspect="1"/>
          </p:cNvPicPr>
          <p:nvPr userDrawn="1"/>
        </p:nvPicPr>
        <p:blipFill>
          <a:blip r:embed="rId4"/>
          <a:stretch>
            <a:fillRect/>
          </a:stretch>
        </p:blipFill>
        <p:spPr>
          <a:xfrm>
            <a:off x="6856820" y="5862135"/>
            <a:ext cx="1783499" cy="7305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283" y="0"/>
            <a:ext cx="8920717" cy="1417638"/>
          </a:xfrm>
          <a:prstGeom prst="rect">
            <a:avLst/>
          </a:prstGeom>
        </p:spPr>
        <p:txBody>
          <a:bodyPr/>
          <a:lstStyle/>
          <a:p>
            <a:r>
              <a:rPr lang="en-US" dirty="0" smtClean="0"/>
              <a:t>Click to edit Master title style</a:t>
            </a:r>
            <a:endParaRPr lang="en-US" dirty="0"/>
          </a:p>
        </p:txBody>
      </p:sp>
      <p:sp>
        <p:nvSpPr>
          <p:cNvPr id="6"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94B0FD3A-B47B-4C6B-8244-9F06DEF9312B}" type="datetimeFigureOut">
              <a:rPr lang="en-US"/>
              <a:pPr>
                <a:defRPr/>
              </a:pPr>
              <a:t>1/28/2016</a:t>
            </a:fld>
            <a:endParaRPr lang="en-US" dirty="0"/>
          </a:p>
        </p:txBody>
      </p:sp>
      <p:sp>
        <p:nvSpPr>
          <p:cNvPr id="5" name="Slide Number Placeholder 5"/>
          <p:cNvSpPr>
            <a:spLocks noGrp="1"/>
          </p:cNvSpPr>
          <p:nvPr>
            <p:ph type="sldNum" sz="quarter" idx="15"/>
          </p:nvPr>
        </p:nvSpPr>
        <p:spPr/>
        <p:txBody>
          <a:bodyPr/>
          <a:lstStyle>
            <a:lvl1pPr>
              <a:defRPr/>
            </a:lvl1pPr>
          </a:lstStyle>
          <a:p>
            <a:pPr>
              <a:defRPr/>
            </a:pPr>
            <a:fld id="{A9DCEFB6-3340-419C-ADD8-13D761A68CF9}"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3" name="Rectangle 22"/>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flipV="1">
            <a:off x="0" y="-2"/>
            <a:ext cx="9144000" cy="6858001"/>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 name="Picture 2" descr="Q:\Design Catalog\Corporate Templates\Covers\abstract1.jpg"/>
          <p:cNvPicPr>
            <a:picLocks noChangeAspect="1" noChangeArrowheads="1"/>
          </p:cNvPicPr>
          <p:nvPr userDrawn="1"/>
        </p:nvPicPr>
        <p:blipFill>
          <a:blip r:embed="rId2"/>
          <a:stretch>
            <a:fillRect/>
          </a:stretch>
        </p:blipFill>
        <p:spPr bwMode="auto">
          <a:xfrm>
            <a:off x="-177421" y="6410696"/>
            <a:ext cx="9321420" cy="447304"/>
          </a:xfrm>
          <a:prstGeom prst="rect">
            <a:avLst/>
          </a:prstGeom>
          <a:noFill/>
          <a:ln w="9525">
            <a:noFill/>
            <a:miter lim="800000"/>
            <a:headEnd/>
            <a:tailEnd/>
          </a:ln>
        </p:spPr>
      </p:pic>
      <p:sp>
        <p:nvSpPr>
          <p:cNvPr id="27" name="Rectangle 26"/>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userDrawn="1"/>
        </p:nvSpPr>
        <p:spPr>
          <a:xfrm flipV="1">
            <a:off x="0" y="0"/>
            <a:ext cx="9144000" cy="6857997"/>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userDrawn="1"/>
        </p:nvSpPr>
        <p:spPr>
          <a:xfrm flipV="1">
            <a:off x="0" y="6389688"/>
            <a:ext cx="8339138" cy="468312"/>
          </a:xfrm>
          <a:prstGeom prst="rect">
            <a:avLst/>
          </a:prstGeom>
          <a:gradFill>
            <a:gsLst>
              <a:gs pos="0">
                <a:srgbClr val="10253F">
                  <a:alpha val="69804"/>
                </a:srgbClr>
              </a:gs>
              <a:gs pos="100000">
                <a:srgbClr val="17375E">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userDrawn="1"/>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Rectangle 32"/>
          <p:cNvSpPr/>
          <p:nvPr userDrawn="1"/>
        </p:nvSpPr>
        <p:spPr>
          <a:xfrm>
            <a:off x="8343900" y="6391275"/>
            <a:ext cx="800100" cy="466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4" name="Straight Connector 33"/>
          <p:cNvCxnSpPr/>
          <p:nvPr userDrawn="1"/>
        </p:nvCxnSpPr>
        <p:spPr>
          <a:xfrm>
            <a:off x="0" y="6386513"/>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35"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E8A97F42-5673-46E8-861D-94F58C2F84B9}" type="datetimeFigureOut">
              <a:rPr lang="en-US" smtClean="0"/>
              <a:pPr>
                <a:defRPr/>
              </a:pPr>
              <a:t>1/28/2016</a:t>
            </a:fld>
            <a:endParaRPr lang="en-US" dirty="0"/>
          </a:p>
        </p:txBody>
      </p:sp>
      <p:sp>
        <p:nvSpPr>
          <p:cNvPr id="36"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6F338507-6B8F-48DF-862F-C00A1AA9D2C4}" type="slidenum">
              <a:rPr lang="en-US" smtClean="0"/>
              <a:pPr>
                <a:defRPr/>
              </a:pPr>
              <a:t>‹#›</a:t>
            </a:fld>
            <a:endParaRPr lang="en-US" dirty="0"/>
          </a:p>
        </p:txBody>
      </p:sp>
      <p:cxnSp>
        <p:nvCxnSpPr>
          <p:cNvPr id="37" name="Straight Connector 36"/>
          <p:cNvCxnSpPr/>
          <p:nvPr userDrawn="1"/>
        </p:nvCxnSpPr>
        <p:spPr>
          <a:xfrm>
            <a:off x="4932363" y="6635750"/>
            <a:ext cx="3406775"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rot="5400000" flipH="1" flipV="1">
            <a:off x="4696619" y="6623844"/>
            <a:ext cx="468312" cy="0"/>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rot="5400000">
            <a:off x="8102601" y="6626225"/>
            <a:ext cx="468312"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a:off x="7224389" y="6510550"/>
            <a:ext cx="251534"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2"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pic>
        <p:nvPicPr>
          <p:cNvPr id="21" name="Picture 20" descr="CDMSmith_logo_white.wmf"/>
          <p:cNvPicPr>
            <a:picLocks noChangeAspect="1"/>
          </p:cNvPicPr>
          <p:nvPr userDrawn="1"/>
        </p:nvPicPr>
        <p:blipFill>
          <a:blip r:embed="rId3"/>
          <a:stretch>
            <a:fillRect/>
          </a:stretch>
        </p:blipFill>
        <p:spPr>
          <a:xfrm>
            <a:off x="8411058" y="6479176"/>
            <a:ext cx="680690" cy="30044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67293"/>
            <a:ext cx="5568950" cy="465887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12652" y="1467293"/>
            <a:ext cx="3252862" cy="46588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223283" y="0"/>
            <a:ext cx="8920717" cy="1417638"/>
          </a:xfrm>
          <a:prstGeom prst="rect">
            <a:avLst/>
          </a:prstGeom>
        </p:spPr>
        <p:txBody>
          <a:body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A366CB84-A67B-4833-82DA-5B8199C86A65}" type="datetimeFigureOut">
              <a:rPr lang="en-US"/>
              <a:pPr>
                <a:defRPr/>
              </a:pPr>
              <a:t>1/28/2016</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48780F67-0964-4FB8-80FD-8152B4B9D8F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433" y="5247168"/>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433" y="1499191"/>
            <a:ext cx="5486400" cy="3674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433" y="5813906"/>
            <a:ext cx="5486400" cy="5549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p:nvPr>
        </p:nvSpPr>
        <p:spPr>
          <a:xfrm>
            <a:off x="241300" y="6400800"/>
            <a:ext cx="4702175" cy="446088"/>
          </a:xfrm>
        </p:spPr>
        <p:txBody>
          <a:bodyPr anchor="ctr"/>
          <a:lstStyle>
            <a:lvl1pPr>
              <a:buNone/>
              <a:defRPr sz="1400" b="1" i="1">
                <a:solidFill>
                  <a:srgbClr val="B2BB1E"/>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B0EC9B68-9D0D-4586-8AB4-10AEA784CC9F}" type="datetimeFigureOut">
              <a:rPr lang="en-US"/>
              <a:pPr>
                <a:defRPr/>
              </a:pPr>
              <a:t>1/28/2016</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2505DCE5-4E95-4F58-AF86-68066B1D65A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E679C5F-9693-4050-84D9-A0D757FD257E}" type="datetimeFigureOut">
              <a:rPr lang="en-US" smtClean="0"/>
              <a:t>1/28/2016</a:t>
            </a:fld>
            <a:endParaRPr lang="en-US" dirty="0"/>
          </a:p>
        </p:txBody>
      </p:sp>
      <p:sp>
        <p:nvSpPr>
          <p:cNvPr id="5" name="Footer Placeholder 4"/>
          <p:cNvSpPr>
            <a:spLocks noGrp="1"/>
          </p:cNvSpPr>
          <p:nvPr>
            <p:ph type="ftr" sz="quarter" idx="11"/>
          </p:nvPr>
        </p:nvSpPr>
        <p:spPr>
          <a:xfrm rot="5400000">
            <a:off x="6231207" y="3263400"/>
            <a:ext cx="3859795" cy="2286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EE5C6A5-83D2-4A72-96F7-A7EB888D1BDC}" type="slidenum">
              <a:rPr lang="en-US" smtClean="0"/>
              <a:t>‹#›</a:t>
            </a:fld>
            <a:endParaRPr lang="en-US" dirty="0"/>
          </a:p>
        </p:txBody>
      </p:sp>
    </p:spTree>
    <p:extLst>
      <p:ext uri="{BB962C8B-B14F-4D97-AF65-F5344CB8AC3E}">
        <p14:creationId xmlns:p14="http://schemas.microsoft.com/office/powerpoint/2010/main" val="3399403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Greater Charlotte Regional Freight Mobility Plan</a:t>
            </a:r>
          </a:p>
        </p:txBody>
      </p:sp>
      <p:sp>
        <p:nvSpPr>
          <p:cNvPr id="6" name="Slide Number Placeholder 5"/>
          <p:cNvSpPr>
            <a:spLocks noGrp="1"/>
          </p:cNvSpPr>
          <p:nvPr>
            <p:ph type="sldNum" sz="quarter" idx="15"/>
          </p:nvPr>
        </p:nvSpPr>
        <p:spPr>
          <a:xfrm>
            <a:off x="7589262" y="6412707"/>
            <a:ext cx="744538" cy="211137"/>
          </a:xfrm>
        </p:spPr>
        <p:txBody>
          <a:bodyPr/>
          <a:lstStyle>
            <a:lvl1pPr>
              <a:defRPr/>
            </a:lvl1pPr>
          </a:lstStyle>
          <a:p>
            <a:pPr>
              <a:defRPr/>
            </a:pPr>
            <a:fld id="{68BF2B6D-3816-4426-A6C8-374A20C8005A}" type="slidenum">
              <a:rPr lang="en-US" smtClean="0"/>
              <a:pPr>
                <a:defRPr/>
              </a:pPr>
              <a:t>‹#›</a:t>
            </a:fld>
            <a:endParaRPr lang="en-US" dirty="0"/>
          </a:p>
        </p:txBody>
      </p:sp>
    </p:spTree>
    <p:extLst>
      <p:ext uri="{BB962C8B-B14F-4D97-AF65-F5344CB8AC3E}">
        <p14:creationId xmlns:p14="http://schemas.microsoft.com/office/powerpoint/2010/main" val="25579589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8025"/>
          </a:xfrm>
          <a:solidFill>
            <a:schemeClr val="accent1">
              <a:lumMod val="90000"/>
              <a:lumOff val="10000"/>
            </a:schemeClr>
          </a:solidFill>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6490" y="946205"/>
            <a:ext cx="8690776" cy="5319658"/>
          </a:xfrm>
        </p:spPr>
        <p:txBody>
          <a:bodyPr/>
          <a:lstStyle>
            <a:lvl1pPr>
              <a:defRPr sz="2600" baseline="0"/>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txBox="1">
            <a:spLocks/>
          </p:cNvSpPr>
          <p:nvPr userDrawn="1"/>
        </p:nvSpPr>
        <p:spPr>
          <a:xfrm>
            <a:off x="6434578" y="6328063"/>
            <a:ext cx="938104"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969696"/>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Tree>
    <p:extLst>
      <p:ext uri="{BB962C8B-B14F-4D97-AF65-F5344CB8AC3E}">
        <p14:creationId xmlns:p14="http://schemas.microsoft.com/office/powerpoint/2010/main" val="35829435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8025"/>
          </a:xfrm>
          <a:solidFill>
            <a:schemeClr val="accent1">
              <a:lumMod val="90000"/>
              <a:lumOff val="10000"/>
            </a:schemeClr>
          </a:solidFill>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6490" y="946205"/>
            <a:ext cx="8690776" cy="5319658"/>
          </a:xfrm>
        </p:spPr>
        <p:txBody>
          <a:bodyPr/>
          <a:lstStyle>
            <a:lvl1pPr>
              <a:defRPr sz="2600" baseline="0"/>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txBox="1">
            <a:spLocks/>
          </p:cNvSpPr>
          <p:nvPr userDrawn="1"/>
        </p:nvSpPr>
        <p:spPr>
          <a:xfrm>
            <a:off x="6434578" y="6328063"/>
            <a:ext cx="938104"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969696"/>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Tree>
    <p:extLst>
      <p:ext uri="{BB962C8B-B14F-4D97-AF65-F5344CB8AC3E}">
        <p14:creationId xmlns:p14="http://schemas.microsoft.com/office/powerpoint/2010/main" val="30780725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8025"/>
          </a:xfrm>
          <a:solidFill>
            <a:schemeClr val="accent1">
              <a:lumMod val="90000"/>
              <a:lumOff val="10000"/>
            </a:schemeClr>
          </a:solidFill>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6490" y="946205"/>
            <a:ext cx="8690776" cy="5319658"/>
          </a:xfrm>
        </p:spPr>
        <p:txBody>
          <a:bodyPr/>
          <a:lstStyle>
            <a:lvl1pPr>
              <a:defRPr sz="2600" baseline="0"/>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txBox="1">
            <a:spLocks/>
          </p:cNvSpPr>
          <p:nvPr userDrawn="1"/>
        </p:nvSpPr>
        <p:spPr>
          <a:xfrm>
            <a:off x="6434578" y="6328063"/>
            <a:ext cx="938104"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969696"/>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Tree>
    <p:extLst>
      <p:ext uri="{BB962C8B-B14F-4D97-AF65-F5344CB8AC3E}">
        <p14:creationId xmlns:p14="http://schemas.microsoft.com/office/powerpoint/2010/main" val="29268050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8025"/>
          </a:xfrm>
          <a:solidFill>
            <a:schemeClr val="accent1">
              <a:lumMod val="90000"/>
              <a:lumOff val="10000"/>
            </a:schemeClr>
          </a:solidFill>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6490" y="946205"/>
            <a:ext cx="8690776" cy="5319658"/>
          </a:xfrm>
        </p:spPr>
        <p:txBody>
          <a:bodyPr/>
          <a:lstStyle>
            <a:lvl1pPr>
              <a:defRPr sz="2600" baseline="0"/>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txBox="1">
            <a:spLocks/>
          </p:cNvSpPr>
          <p:nvPr userDrawn="1"/>
        </p:nvSpPr>
        <p:spPr>
          <a:xfrm>
            <a:off x="6434578" y="6328063"/>
            <a:ext cx="938104"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969696"/>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Tree>
    <p:extLst>
      <p:ext uri="{BB962C8B-B14F-4D97-AF65-F5344CB8AC3E}">
        <p14:creationId xmlns:p14="http://schemas.microsoft.com/office/powerpoint/2010/main" val="3009735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pic>
        <p:nvPicPr>
          <p:cNvPr id="28" name="Picture 2" descr="Q:\Design Catalog\Corporate Templates\Covers\abstract1.jpg"/>
          <p:cNvPicPr>
            <a:picLocks noChangeAspect="1" noChangeArrowheads="1"/>
          </p:cNvPicPr>
          <p:nvPr userDrawn="1"/>
        </p:nvPicPr>
        <p:blipFill>
          <a:blip r:embed="rId2" cstate="email"/>
          <a:stretch>
            <a:fillRect/>
          </a:stretch>
        </p:blipFill>
        <p:spPr bwMode="auto">
          <a:xfrm>
            <a:off x="-158388" y="0"/>
            <a:ext cx="9302388" cy="6858000"/>
          </a:xfrm>
          <a:prstGeom prst="rect">
            <a:avLst/>
          </a:prstGeom>
          <a:noFill/>
          <a:ln w="9525">
            <a:noFill/>
            <a:miter lim="800000"/>
            <a:headEnd/>
            <a:tailEnd/>
          </a:ln>
        </p:spPr>
      </p:pic>
      <p:sp>
        <p:nvSpPr>
          <p:cNvPr id="6" name="Rectangle 5"/>
          <p:cNvSpPr/>
          <p:nvPr userDrawn="1"/>
        </p:nvSpPr>
        <p:spPr>
          <a:xfrm>
            <a:off x="0" y="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0"/>
            <a:ext cx="9144000" cy="6858000"/>
          </a:xfrm>
          <a:prstGeom prst="rect">
            <a:avLst/>
          </a:prstGeom>
          <a:solidFill>
            <a:srgbClr val="0083E6">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0" y="0"/>
            <a:ext cx="9144000" cy="18288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ectangle 25"/>
          <p:cNvSpPr/>
          <p:nvPr userDrawn="1"/>
        </p:nvSpPr>
        <p:spPr>
          <a:xfrm flipH="1">
            <a:off x="0" y="1828800"/>
            <a:ext cx="6702424" cy="5029200"/>
          </a:xfrm>
          <a:prstGeom prst="rect">
            <a:avLst/>
          </a:prstGeom>
          <a:gradFill>
            <a:gsLst>
              <a:gs pos="0">
                <a:srgbClr val="0081C6">
                  <a:alpha val="0"/>
                </a:srgbClr>
              </a:gs>
              <a:gs pos="100000">
                <a:srgbClr val="00539B">
                  <a:alpha val="5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Pie 19"/>
          <p:cNvSpPr/>
          <p:nvPr userDrawn="1"/>
        </p:nvSpPr>
        <p:spPr>
          <a:xfrm rot="16200000">
            <a:off x="4674425" y="-200025"/>
            <a:ext cx="4038600" cy="4038600"/>
          </a:xfrm>
          <a:prstGeom prst="pie">
            <a:avLst>
              <a:gd name="adj1" fmla="val 0"/>
              <a:gd name="adj2" fmla="val 1080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2" name="Text Placeholder 17"/>
          <p:cNvSpPr>
            <a:spLocks noGrp="1"/>
          </p:cNvSpPr>
          <p:nvPr>
            <p:ph type="body" sz="quarter" idx="13" hasCustomPrompt="1"/>
          </p:nvPr>
        </p:nvSpPr>
        <p:spPr>
          <a:xfrm>
            <a:off x="165820" y="0"/>
            <a:ext cx="6537960" cy="1380744"/>
          </a:xfrm>
        </p:spPr>
        <p:txBody>
          <a:bodyPr anchor="b">
            <a:normAutofit/>
          </a:bodyPr>
          <a:lstStyle>
            <a:lvl1pPr marL="0" indent="0">
              <a:lnSpc>
                <a:spcPts val="3000"/>
              </a:lnSpc>
              <a:buNone/>
              <a:defRPr sz="3600">
                <a:solidFill>
                  <a:schemeClr val="tx1"/>
                </a:solidFill>
              </a:defRPr>
            </a:lvl1pPr>
          </a:lstStyle>
          <a:p>
            <a:pPr lvl="0"/>
            <a:r>
              <a:rPr lang="en-US" dirty="0" smtClean="0"/>
              <a:t>Click to add title</a:t>
            </a:r>
          </a:p>
        </p:txBody>
      </p:sp>
      <p:sp>
        <p:nvSpPr>
          <p:cNvPr id="23" name="Text Placeholder 19"/>
          <p:cNvSpPr>
            <a:spLocks noGrp="1"/>
          </p:cNvSpPr>
          <p:nvPr>
            <p:ph type="body" sz="quarter" idx="14" hasCustomPrompt="1"/>
          </p:nvPr>
        </p:nvSpPr>
        <p:spPr>
          <a:xfrm>
            <a:off x="166688" y="1265388"/>
            <a:ext cx="6548437" cy="508000"/>
          </a:xfrm>
        </p:spPr>
        <p:txBody>
          <a:bodyPr anchor="b">
            <a:noAutofit/>
          </a:bodyPr>
          <a:lstStyle>
            <a:lvl1pPr marL="0" indent="0">
              <a:buNone/>
              <a:defRPr sz="2400">
                <a:solidFill>
                  <a:schemeClr val="tx1">
                    <a:lumMod val="40000"/>
                    <a:lumOff val="60000"/>
                  </a:schemeClr>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smtClean="0"/>
              <a:t>Click to add subtitle</a:t>
            </a:r>
          </a:p>
        </p:txBody>
      </p:sp>
      <p:sp>
        <p:nvSpPr>
          <p:cNvPr id="27" name="Rectangle 26"/>
          <p:cNvSpPr/>
          <p:nvPr userDrawn="1"/>
        </p:nvSpPr>
        <p:spPr>
          <a:xfrm>
            <a:off x="6697684" y="1828800"/>
            <a:ext cx="2446316" cy="5029200"/>
          </a:xfrm>
          <a:prstGeom prst="rect">
            <a:avLst/>
          </a:prstGeom>
          <a:gradFill>
            <a:gsLst>
              <a:gs pos="0">
                <a:srgbClr val="808081">
                  <a:alpha val="0"/>
                </a:srgbClr>
              </a:gs>
              <a:gs pos="100000">
                <a:srgbClr val="DCDDDE">
                  <a:alpha val="74902"/>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 name="Picture 2" descr="Q:\Design Catalog\Corporate Templates\Covers\Photo7 copy_LR.jpg"/>
          <p:cNvPicPr>
            <a:picLocks noChangeAspect="1" noChangeArrowheads="1"/>
          </p:cNvPicPr>
          <p:nvPr userDrawn="1"/>
        </p:nvPicPr>
        <p:blipFill>
          <a:blip r:embed="rId3"/>
          <a:srcRect t="-122"/>
          <a:stretch>
            <a:fillRect/>
          </a:stretch>
        </p:blipFill>
        <p:spPr bwMode="auto">
          <a:xfrm>
            <a:off x="2504810" y="-2381712"/>
            <a:ext cx="8406836" cy="8401512"/>
          </a:xfrm>
          <a:prstGeom prst="pie">
            <a:avLst>
              <a:gd name="adj1" fmla="val 5418540"/>
              <a:gd name="adj2" fmla="val 10788356"/>
            </a:avLst>
          </a:prstGeom>
          <a:noFill/>
          <a:ln w="9525">
            <a:noFill/>
            <a:miter lim="800000"/>
            <a:headEnd/>
            <a:tailEnd/>
          </a:ln>
        </p:spPr>
      </p:pic>
      <p:sp>
        <p:nvSpPr>
          <p:cNvPr id="21" name="Pie 20"/>
          <p:cNvSpPr/>
          <p:nvPr userDrawn="1"/>
        </p:nvSpPr>
        <p:spPr>
          <a:xfrm>
            <a:off x="5181600" y="295275"/>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pic>
        <p:nvPicPr>
          <p:cNvPr id="25" name="Picture 2" descr="Q:\Design Catalog\Corporate Templates\Covers\DENVER_cof copy.jpg"/>
          <p:cNvPicPr>
            <a:picLocks noChangeAspect="1" noChangeArrowheads="1"/>
          </p:cNvPicPr>
          <p:nvPr userDrawn="1"/>
        </p:nvPicPr>
        <p:blipFill>
          <a:blip r:embed="rId4" cstate="email"/>
          <a:stretch>
            <a:fillRect/>
          </a:stretch>
        </p:blipFill>
        <p:spPr bwMode="auto">
          <a:xfrm>
            <a:off x="6707840" y="418"/>
            <a:ext cx="2436159" cy="1827963"/>
          </a:xfrm>
          <a:prstGeom prst="rect">
            <a:avLst/>
          </a:prstGeom>
          <a:noFill/>
        </p:spPr>
      </p:pic>
      <p:cxnSp>
        <p:nvCxnSpPr>
          <p:cNvPr id="15" name="Straight Connector 14"/>
          <p:cNvCxnSpPr/>
          <p:nvPr userDrawn="1"/>
        </p:nvCxnSpPr>
        <p:spPr>
          <a:xfrm>
            <a:off x="0" y="1825625"/>
            <a:ext cx="9144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3274219" y="3429794"/>
            <a:ext cx="6858000"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33" name="Text Placeholder 21"/>
          <p:cNvSpPr>
            <a:spLocks noGrp="1"/>
          </p:cNvSpPr>
          <p:nvPr>
            <p:ph type="body" sz="quarter" idx="15" hasCustomPrompt="1"/>
          </p:nvPr>
        </p:nvSpPr>
        <p:spPr>
          <a:xfrm>
            <a:off x="6743700" y="3955024"/>
            <a:ext cx="2317750" cy="267855"/>
          </a:xfrm>
        </p:spPr>
        <p:txBody>
          <a:bodyPr>
            <a:normAutofit/>
          </a:bodyPr>
          <a:lstStyle>
            <a:lvl1pPr>
              <a:buNone/>
              <a:defRPr sz="1200">
                <a:solidFill>
                  <a:schemeClr val="tx1"/>
                </a:solidFill>
              </a:defRPr>
            </a:lvl1pPr>
          </a:lstStyle>
          <a:p>
            <a:pPr lvl="0"/>
            <a:r>
              <a:rPr lang="en-US" dirty="0" smtClean="0"/>
              <a:t>Click to add date</a:t>
            </a:r>
          </a:p>
        </p:txBody>
      </p:sp>
      <p:sp>
        <p:nvSpPr>
          <p:cNvPr id="34" name="Text Placeholder 21"/>
          <p:cNvSpPr>
            <a:spLocks noGrp="1"/>
          </p:cNvSpPr>
          <p:nvPr>
            <p:ph type="body" sz="quarter" idx="16" hasCustomPrompt="1"/>
          </p:nvPr>
        </p:nvSpPr>
        <p:spPr>
          <a:xfrm>
            <a:off x="6743700" y="1912864"/>
            <a:ext cx="2317750" cy="2005993"/>
          </a:xfrm>
        </p:spPr>
        <p:txBody>
          <a:bodyPr>
            <a:normAutofit/>
          </a:bodyPr>
          <a:lstStyle>
            <a:lvl1pPr marL="0" indent="0">
              <a:buNone/>
              <a:defRPr sz="1500" b="1">
                <a:solidFill>
                  <a:schemeClr val="tx2"/>
                </a:solidFill>
              </a:defRPr>
            </a:lvl1pPr>
          </a:lstStyle>
          <a:p>
            <a:pPr lvl="0"/>
            <a:r>
              <a:rPr lang="en-US" dirty="0" smtClean="0"/>
              <a:t>Click to add presenter(s) name, title and presentation type</a:t>
            </a:r>
          </a:p>
        </p:txBody>
      </p:sp>
      <p:pic>
        <p:nvPicPr>
          <p:cNvPr id="2" name="Picture 1"/>
          <p:cNvPicPr>
            <a:picLocks noChangeAspect="1"/>
          </p:cNvPicPr>
          <p:nvPr userDrawn="1"/>
        </p:nvPicPr>
        <p:blipFill>
          <a:blip r:embed="rId5"/>
          <a:stretch>
            <a:fillRect/>
          </a:stretch>
        </p:blipFill>
        <p:spPr>
          <a:xfrm>
            <a:off x="6804632" y="5862135"/>
            <a:ext cx="1783499" cy="73059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8025"/>
          </a:xfrm>
          <a:solidFill>
            <a:schemeClr val="accent1">
              <a:lumMod val="90000"/>
              <a:lumOff val="10000"/>
            </a:schemeClr>
          </a:solidFill>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6490" y="946205"/>
            <a:ext cx="8690776" cy="5319658"/>
          </a:xfrm>
        </p:spPr>
        <p:txBody>
          <a:bodyPr/>
          <a:lstStyle>
            <a:lvl1pPr>
              <a:defRPr sz="2600" baseline="0"/>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txBox="1">
            <a:spLocks/>
          </p:cNvSpPr>
          <p:nvPr userDrawn="1"/>
        </p:nvSpPr>
        <p:spPr>
          <a:xfrm>
            <a:off x="6434578" y="6328063"/>
            <a:ext cx="938104"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969696"/>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Tree>
    <p:extLst>
      <p:ext uri="{BB962C8B-B14F-4D97-AF65-F5344CB8AC3E}">
        <p14:creationId xmlns:p14="http://schemas.microsoft.com/office/powerpoint/2010/main" val="34565995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8025"/>
          </a:xfrm>
          <a:solidFill>
            <a:schemeClr val="accent1">
              <a:lumMod val="90000"/>
              <a:lumOff val="10000"/>
            </a:schemeClr>
          </a:solidFill>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6490" y="946205"/>
            <a:ext cx="8690776" cy="5319658"/>
          </a:xfrm>
        </p:spPr>
        <p:txBody>
          <a:bodyPr/>
          <a:lstStyle>
            <a:lvl1pPr>
              <a:defRPr sz="2600" baseline="0"/>
            </a:lvl1pPr>
            <a:lvl2pPr>
              <a:defRPr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txBox="1">
            <a:spLocks/>
          </p:cNvSpPr>
          <p:nvPr userDrawn="1"/>
        </p:nvSpPr>
        <p:spPr>
          <a:xfrm>
            <a:off x="6434578" y="6328063"/>
            <a:ext cx="938104"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969696"/>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Tree>
    <p:extLst>
      <p:ext uri="{BB962C8B-B14F-4D97-AF65-F5344CB8AC3E}">
        <p14:creationId xmlns:p14="http://schemas.microsoft.com/office/powerpoint/2010/main" val="24908596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hasCustomPrompt="1"/>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Greater Charlotte Regional Freight Mobility Plan</a:t>
            </a:r>
          </a:p>
        </p:txBody>
      </p:sp>
      <p:sp>
        <p:nvSpPr>
          <p:cNvPr id="6" name="Slide Number Placeholder 5"/>
          <p:cNvSpPr>
            <a:spLocks noGrp="1"/>
          </p:cNvSpPr>
          <p:nvPr>
            <p:ph type="sldNum" sz="quarter" idx="15"/>
          </p:nvPr>
        </p:nvSpPr>
        <p:spPr>
          <a:xfrm>
            <a:off x="7589262" y="6412707"/>
            <a:ext cx="744538" cy="211137"/>
          </a:xfrm>
        </p:spPr>
        <p:txBody>
          <a:bodyPr/>
          <a:lstStyle>
            <a:lvl1pPr>
              <a:defRPr/>
            </a:lvl1pPr>
          </a:lstStyle>
          <a:p>
            <a:pPr>
              <a:defRPr/>
            </a:pPr>
            <a:fld id="{68BF2B6D-3816-4426-A6C8-374A20C800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3" name="Picture 2" descr="Q:\Design Catalog\Corporate Templates\Covers\abstract1.jpg"/>
          <p:cNvPicPr>
            <a:picLocks noChangeAspect="1" noChangeArrowheads="1"/>
          </p:cNvPicPr>
          <p:nvPr userDrawn="1"/>
        </p:nvPicPr>
        <p:blipFill>
          <a:blip r:embed="rId2" cstate="email"/>
          <a:stretch>
            <a:fillRect/>
          </a:stretch>
        </p:blipFill>
        <p:spPr bwMode="auto">
          <a:xfrm>
            <a:off x="-177421" y="0"/>
            <a:ext cx="9321421" cy="6857999"/>
          </a:xfrm>
          <a:prstGeom prst="rect">
            <a:avLst/>
          </a:prstGeom>
          <a:noFill/>
          <a:ln w="9525">
            <a:noFill/>
            <a:miter lim="800000"/>
            <a:headEnd/>
            <a:tailEnd/>
          </a:ln>
        </p:spPr>
      </p:pic>
      <p:sp>
        <p:nvSpPr>
          <p:cNvPr id="5" name="Rectangle 4"/>
          <p:cNvSpPr/>
          <p:nvPr userDrawn="1"/>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flipV="1">
            <a:off x="0" y="-1"/>
            <a:ext cx="9144000" cy="6857999"/>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flipV="1">
            <a:off x="8324850" y="0"/>
            <a:ext cx="819150" cy="283845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userDrawn="1"/>
        </p:nvCxnSpPr>
        <p:spPr>
          <a:xfrm>
            <a:off x="0" y="2833688"/>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0" y="2845085"/>
            <a:ext cx="6792686" cy="722376"/>
          </a:xfrm>
        </p:spPr>
        <p:txBody>
          <a:bodyPr anchor="t">
            <a:normAutofit/>
          </a:bodyPr>
          <a:lstStyle>
            <a:lvl1pPr algn="ctr">
              <a:defRPr sz="3400" b="0" cap="all">
                <a:solidFill>
                  <a:schemeClr val="bg1"/>
                </a:solidFill>
              </a:defRPr>
            </a:lvl1pPr>
          </a:lstStyle>
          <a:p>
            <a:r>
              <a:rPr lang="en-US" smtClean="0"/>
              <a:t>Click to edit Master title style</a:t>
            </a:r>
            <a:endParaRPr lang="en-US" dirty="0"/>
          </a:p>
        </p:txBody>
      </p:sp>
      <p:sp>
        <p:nvSpPr>
          <p:cNvPr id="18" name="Text Placeholder 2"/>
          <p:cNvSpPr>
            <a:spLocks noGrp="1"/>
          </p:cNvSpPr>
          <p:nvPr>
            <p:ph type="body" idx="1"/>
          </p:nvPr>
        </p:nvSpPr>
        <p:spPr>
          <a:xfrm>
            <a:off x="0" y="2376256"/>
            <a:ext cx="6804561" cy="466344"/>
          </a:xfrm>
        </p:spPr>
        <p:txBody>
          <a:bodyPr anchor="b"/>
          <a:lstStyle>
            <a:lvl1pPr marL="0" indent="0" algn="ctr">
              <a:buNone/>
              <a:defRPr sz="2000">
                <a:solidFill>
                  <a:srgbClr val="B2BB1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a:xfrm>
            <a:off x="0" y="6356350"/>
            <a:ext cx="1246188" cy="365125"/>
          </a:xfrm>
        </p:spPr>
        <p:txBody>
          <a:bodyPr/>
          <a:lstStyle>
            <a:lvl1pPr algn="ctr">
              <a:defRPr smtClean="0">
                <a:solidFill>
                  <a:schemeClr val="tx2">
                    <a:lumMod val="75000"/>
                  </a:schemeClr>
                </a:solidFill>
              </a:defRPr>
            </a:lvl1pPr>
          </a:lstStyle>
          <a:p>
            <a:pPr>
              <a:defRPr/>
            </a:pPr>
            <a:fld id="{B20D5C56-6C54-42FE-ADC4-70FA5FCEFD37}" type="datetimeFigureOut">
              <a:rPr lang="en-US"/>
              <a:pPr>
                <a:defRPr/>
              </a:pPr>
              <a:t>1/28/2016</a:t>
            </a:fld>
            <a:endParaRPr lang="en-US" dirty="0"/>
          </a:p>
        </p:txBody>
      </p:sp>
      <p:sp>
        <p:nvSpPr>
          <p:cNvPr id="12" name="Slide Number Placeholder 5"/>
          <p:cNvSpPr>
            <a:spLocks noGrp="1"/>
          </p:cNvSpPr>
          <p:nvPr>
            <p:ph type="sldNum" sz="quarter" idx="11"/>
          </p:nvPr>
        </p:nvSpPr>
        <p:spPr>
          <a:xfrm>
            <a:off x="8324850" y="6356350"/>
            <a:ext cx="819150" cy="365125"/>
          </a:xfrm>
        </p:spPr>
        <p:txBody>
          <a:bodyPr/>
          <a:lstStyle>
            <a:lvl1pPr algn="ctr">
              <a:defRPr>
                <a:solidFill>
                  <a:schemeClr val="tx2">
                    <a:lumMod val="75000"/>
                  </a:schemeClr>
                </a:solidFill>
              </a:defRPr>
            </a:lvl1pPr>
          </a:lstStyle>
          <a:p>
            <a:pPr>
              <a:defRPr/>
            </a:pPr>
            <a:fld id="{1CDF191B-FDF7-4824-9BEA-DD0B0FF42F3D}" type="slidenum">
              <a:rPr lang="en-US"/>
              <a:pPr>
                <a:defRPr/>
              </a:pPr>
              <a:t>‹#›</a:t>
            </a:fld>
            <a:endParaRPr lang="en-US" dirty="0"/>
          </a:p>
        </p:txBody>
      </p:sp>
      <p:sp>
        <p:nvSpPr>
          <p:cNvPr id="14" name="Pie 13"/>
          <p:cNvSpPr/>
          <p:nvPr userDrawn="1"/>
        </p:nvSpPr>
        <p:spPr>
          <a:xfrm rot="16200000">
            <a:off x="6301344" y="809377"/>
            <a:ext cx="4038600" cy="4038600"/>
          </a:xfrm>
          <a:prstGeom prst="pie">
            <a:avLst>
              <a:gd name="adj1" fmla="val 0"/>
              <a:gd name="adj2" fmla="val 10800000"/>
            </a:avLst>
          </a:prstGeom>
          <a:ln>
            <a:solidFill>
              <a:srgbClr val="1025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15" name="Pie 14"/>
          <p:cNvSpPr/>
          <p:nvPr userDrawn="1"/>
        </p:nvSpPr>
        <p:spPr>
          <a:xfrm>
            <a:off x="6808519" y="1316552"/>
            <a:ext cx="3048000" cy="3048000"/>
          </a:xfrm>
          <a:prstGeom prst="pie">
            <a:avLst/>
          </a:prstGeom>
          <a:ln>
            <a:solidFill>
              <a:srgbClr val="B2BB1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cxnSp>
        <p:nvCxnSpPr>
          <p:cNvPr id="9" name="Straight Connector 8"/>
          <p:cNvCxnSpPr/>
          <p:nvPr userDrawn="1"/>
        </p:nvCxnSpPr>
        <p:spPr>
          <a:xfrm rot="5400000">
            <a:off x="4898232" y="3429794"/>
            <a:ext cx="6858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44549"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4110" y="1600200"/>
            <a:ext cx="43434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D7B0A0F9-F0A7-435C-88AF-B440AB8EDD1A}" type="datetimeFigureOut">
              <a:rPr lang="en-US"/>
              <a:pPr>
                <a:defRPr/>
              </a:pPr>
              <a:t>1/28/2016</a:t>
            </a:fld>
            <a:endParaRPr lang="en-US" dirty="0"/>
          </a:p>
        </p:txBody>
      </p:sp>
      <p:sp>
        <p:nvSpPr>
          <p:cNvPr id="7" name="Slide Number Placeholder 5"/>
          <p:cNvSpPr>
            <a:spLocks noGrp="1"/>
          </p:cNvSpPr>
          <p:nvPr>
            <p:ph type="sldNum" sz="quarter" idx="15"/>
          </p:nvPr>
        </p:nvSpPr>
        <p:spPr/>
        <p:txBody>
          <a:bodyPr/>
          <a:lstStyle>
            <a:lvl1pPr>
              <a:defRPr/>
            </a:lvl1pPr>
          </a:lstStyle>
          <a:p>
            <a:pPr>
              <a:defRPr/>
            </a:pPr>
            <a:fld id="{8E7692FE-8FC5-4F9E-86AC-52CB9365E01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65814"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65814"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1895" y="1535113"/>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1895" y="2174875"/>
            <a:ext cx="434340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3"/>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706C57D7-E3AA-474C-A525-C942A776A2B8}" type="datetimeFigureOut">
              <a:rPr lang="en-US"/>
              <a:pPr>
                <a:defRPr/>
              </a:pPr>
              <a:t>1/28/2016</a:t>
            </a:fld>
            <a:endParaRPr lang="en-US" dirty="0"/>
          </a:p>
        </p:txBody>
      </p:sp>
      <p:sp>
        <p:nvSpPr>
          <p:cNvPr id="9" name="Slide Number Placeholder 5"/>
          <p:cNvSpPr>
            <a:spLocks noGrp="1"/>
          </p:cNvSpPr>
          <p:nvPr>
            <p:ph type="sldNum" sz="quarter" idx="15"/>
          </p:nvPr>
        </p:nvSpPr>
        <p:spPr/>
        <p:txBody>
          <a:bodyPr/>
          <a:lstStyle>
            <a:lvl1pPr>
              <a:defRPr/>
            </a:lvl1pPr>
          </a:lstStyle>
          <a:p>
            <a:pPr>
              <a:defRPr/>
            </a:pPr>
            <a:fld id="{5109C9FA-4BBF-4F99-BD7E-2A2BA65D39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hasCustomPrompt="1"/>
          </p:nvPr>
        </p:nvSpPr>
        <p:spPr>
          <a:xfrm>
            <a:off x="241301" y="6400800"/>
            <a:ext cx="4682392" cy="446088"/>
          </a:xfrm>
        </p:spPr>
        <p:txBody>
          <a:bodyPr anchor="ctr"/>
          <a:lstStyle>
            <a:lvl1pPr>
              <a:buNone/>
              <a:defRPr sz="1400" b="1" i="1" baseline="0">
                <a:solidFill>
                  <a:schemeClr val="tx1"/>
                </a:solidFill>
              </a:defRPr>
            </a:lvl1pPr>
            <a:lvl2pPr>
              <a:buNone/>
              <a:defRPr sz="1400" b="1" i="1">
                <a:solidFill>
                  <a:schemeClr val="accent2"/>
                </a:solidFill>
              </a:defRPr>
            </a:lvl2pPr>
            <a:lvl3pPr>
              <a:buNone/>
              <a:defRPr sz="1400" b="1" i="1">
                <a:solidFill>
                  <a:schemeClr val="accent2"/>
                </a:solidFill>
              </a:defRPr>
            </a:lvl3pPr>
            <a:lvl4pPr>
              <a:buNone/>
              <a:defRPr sz="1400" b="1" i="1">
                <a:solidFill>
                  <a:schemeClr val="accent2"/>
                </a:solidFill>
              </a:defRPr>
            </a:lvl4pPr>
            <a:lvl5pPr>
              <a:buNone/>
              <a:defRPr sz="1400" b="1" i="1">
                <a:solidFill>
                  <a:schemeClr val="accent2"/>
                </a:solidFill>
              </a:defRPr>
            </a:lvl5pPr>
          </a:lstStyle>
          <a:p>
            <a:pPr lvl="0"/>
            <a:r>
              <a:rPr lang="en-US" dirty="0" smtClean="0"/>
              <a:t>Greater Charlotte Regional Freight Mobility Plan</a:t>
            </a:r>
          </a:p>
        </p:txBody>
      </p:sp>
      <p:sp>
        <p:nvSpPr>
          <p:cNvPr id="5" name="Slide Number Placeholder 5"/>
          <p:cNvSpPr>
            <a:spLocks noGrp="1"/>
          </p:cNvSpPr>
          <p:nvPr>
            <p:ph type="sldNum" sz="quarter" idx="15"/>
          </p:nvPr>
        </p:nvSpPr>
        <p:spPr>
          <a:xfrm>
            <a:off x="7569165" y="6400800"/>
            <a:ext cx="744538" cy="211137"/>
          </a:xfrm>
        </p:spPr>
        <p:txBody>
          <a:bodyPr/>
          <a:lstStyle>
            <a:lvl1pPr>
              <a:defRPr/>
            </a:lvl1pPr>
          </a:lstStyle>
          <a:p>
            <a:pPr>
              <a:defRPr/>
            </a:pPr>
            <a:fld id="{3015AEAE-AA07-441B-B6E6-04636626325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7" name="Picture 2" descr="Q:\Design Catalog\Corporate Templates\Covers\abstract1.jpg"/>
          <p:cNvPicPr>
            <a:picLocks noChangeAspect="1" noChangeArrowheads="1"/>
          </p:cNvPicPr>
          <p:nvPr userDrawn="1"/>
        </p:nvPicPr>
        <p:blipFill>
          <a:blip r:embed="rId2"/>
          <a:srcRect t="43652" b="44132"/>
          <a:stretch>
            <a:fillRect/>
          </a:stretch>
        </p:blipFill>
        <p:spPr bwMode="auto">
          <a:xfrm>
            <a:off x="-259307" y="6387152"/>
            <a:ext cx="9403307" cy="470848"/>
          </a:xfrm>
          <a:prstGeom prst="rect">
            <a:avLst/>
          </a:prstGeom>
          <a:noFill/>
          <a:ln w="9525">
            <a:noFill/>
            <a:miter lim="800000"/>
            <a:headEnd/>
            <a:tailEnd/>
          </a:ln>
        </p:spPr>
      </p:pic>
      <p:sp>
        <p:nvSpPr>
          <p:cNvPr id="18" name="Rectangle 17"/>
          <p:cNvSpPr/>
          <p:nvPr userDrawn="1"/>
        </p:nvSpPr>
        <p:spPr>
          <a:xfrm>
            <a:off x="0" y="6389688"/>
            <a:ext cx="9144000" cy="4683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userDrawn="1"/>
        </p:nvSpPr>
        <p:spPr>
          <a:xfrm>
            <a:off x="0" y="6389688"/>
            <a:ext cx="9144000" cy="468312"/>
          </a:xfrm>
          <a:prstGeom prst="rect">
            <a:avLst/>
          </a:prstGeom>
          <a:solidFill>
            <a:srgbClr val="0081C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ectangle 19"/>
          <p:cNvSpPr/>
          <p:nvPr userDrawn="1"/>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userDrawn="1"/>
        </p:nvSpPr>
        <p:spPr>
          <a:xfrm>
            <a:off x="8343900" y="6391275"/>
            <a:ext cx="800100" cy="466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2" name="Straight Connector 21"/>
          <p:cNvCxnSpPr/>
          <p:nvPr userDrawn="1"/>
        </p:nvCxnSpPr>
        <p:spPr>
          <a:xfrm>
            <a:off x="0" y="638651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1F152348-5FEE-43E7-A6C5-230A55E81C74}" type="datetimeFigureOut">
              <a:rPr lang="en-US" smtClean="0"/>
              <a:pPr>
                <a:defRPr/>
              </a:pPr>
              <a:t>1/28/2016</a:t>
            </a:fld>
            <a:endParaRPr lang="en-US" dirty="0"/>
          </a:p>
        </p:txBody>
      </p:sp>
      <p:sp>
        <p:nvSpPr>
          <p:cNvPr id="24"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CBCB6212-D479-4923-8A68-B52B0C96F352}" type="slidenum">
              <a:rPr lang="en-US" smtClean="0"/>
              <a:pPr>
                <a:defRPr/>
              </a:pPr>
              <a:t>‹#›</a:t>
            </a:fld>
            <a:endParaRPr lang="en-US" dirty="0"/>
          </a:p>
        </p:txBody>
      </p:sp>
      <p:cxnSp>
        <p:nvCxnSpPr>
          <p:cNvPr id="25" name="Straight Connector 24"/>
          <p:cNvCxnSpPr/>
          <p:nvPr userDrawn="1"/>
        </p:nvCxnSpPr>
        <p:spPr>
          <a:xfrm>
            <a:off x="4943475" y="6634163"/>
            <a:ext cx="34686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5400000" flipH="1" flipV="1">
            <a:off x="4696619" y="6623844"/>
            <a:ext cx="468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7224389" y="6510550"/>
            <a:ext cx="2515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2" name="Group 4"/>
          <p:cNvGrpSpPr>
            <a:grpSpLocks noChangeAspect="1"/>
          </p:cNvGrpSpPr>
          <p:nvPr userDrawn="1"/>
        </p:nvGrpSpPr>
        <p:grpSpPr bwMode="auto">
          <a:xfrm>
            <a:off x="8410575" y="6478588"/>
            <a:ext cx="681038" cy="301625"/>
            <a:chOff x="5298" y="4081"/>
            <a:chExt cx="429" cy="190"/>
          </a:xfrm>
        </p:grpSpPr>
        <p:sp>
          <p:nvSpPr>
            <p:cNvPr id="2051" name="AutoShape 3"/>
            <p:cNvSpPr>
              <a:spLocks noChangeAspect="1" noChangeArrowheads="1" noTextEdit="1"/>
            </p:cNvSpPr>
            <p:nvPr userDrawn="1"/>
          </p:nvSpPr>
          <p:spPr bwMode="auto">
            <a:xfrm>
              <a:off x="5298" y="4081"/>
              <a:ext cx="429" cy="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3" name="Freeform 5"/>
            <p:cNvSpPr>
              <a:spLocks noEditPoints="1"/>
            </p:cNvSpPr>
            <p:nvPr userDrawn="1"/>
          </p:nvSpPr>
          <p:spPr bwMode="auto">
            <a:xfrm>
              <a:off x="5298" y="4081"/>
              <a:ext cx="292" cy="94"/>
            </a:xfrm>
            <a:custGeom>
              <a:avLst/>
              <a:gdLst/>
              <a:ahLst/>
              <a:cxnLst>
                <a:cxn ang="0">
                  <a:pos x="854" y="136"/>
                </a:cxn>
                <a:cxn ang="0">
                  <a:pos x="1054" y="136"/>
                </a:cxn>
                <a:cxn ang="0">
                  <a:pos x="1005" y="9"/>
                </a:cxn>
                <a:cxn ang="0">
                  <a:pos x="740" y="9"/>
                </a:cxn>
                <a:cxn ang="0">
                  <a:pos x="519" y="100"/>
                </a:cxn>
                <a:cxn ang="0">
                  <a:pos x="566" y="111"/>
                </a:cxn>
                <a:cxn ang="0">
                  <a:pos x="591" y="134"/>
                </a:cxn>
                <a:cxn ang="0">
                  <a:pos x="605" y="175"/>
                </a:cxn>
                <a:cxn ang="0">
                  <a:pos x="602" y="213"/>
                </a:cxn>
                <a:cxn ang="0">
                  <a:pos x="588" y="249"/>
                </a:cxn>
                <a:cxn ang="0">
                  <a:pos x="560" y="269"/>
                </a:cxn>
                <a:cxn ang="0">
                  <a:pos x="484" y="275"/>
                </a:cxn>
                <a:cxn ang="0">
                  <a:pos x="533" y="366"/>
                </a:cxn>
                <a:cxn ang="0">
                  <a:pos x="614" y="354"/>
                </a:cxn>
                <a:cxn ang="0">
                  <a:pos x="671" y="317"/>
                </a:cxn>
                <a:cxn ang="0">
                  <a:pos x="704" y="261"/>
                </a:cxn>
                <a:cxn ang="0">
                  <a:pos x="715" y="187"/>
                </a:cxn>
                <a:cxn ang="0">
                  <a:pos x="710" y="136"/>
                </a:cxn>
                <a:cxn ang="0">
                  <a:pos x="688" y="77"/>
                </a:cxn>
                <a:cxn ang="0">
                  <a:pos x="645" y="32"/>
                </a:cxn>
                <a:cxn ang="0">
                  <a:pos x="576" y="10"/>
                </a:cxn>
                <a:cxn ang="0">
                  <a:pos x="343" y="141"/>
                </a:cxn>
                <a:cxn ang="0">
                  <a:pos x="333" y="95"/>
                </a:cxn>
                <a:cxn ang="0">
                  <a:pos x="305" y="46"/>
                </a:cxn>
                <a:cxn ang="0">
                  <a:pos x="261" y="15"/>
                </a:cxn>
                <a:cxn ang="0">
                  <a:pos x="199" y="0"/>
                </a:cxn>
                <a:cxn ang="0">
                  <a:pos x="142" y="4"/>
                </a:cxn>
                <a:cxn ang="0">
                  <a:pos x="76" y="29"/>
                </a:cxn>
                <a:cxn ang="0">
                  <a:pos x="29" y="78"/>
                </a:cxn>
                <a:cxn ang="0">
                  <a:pos x="4" y="147"/>
                </a:cxn>
                <a:cxn ang="0">
                  <a:pos x="1" y="207"/>
                </a:cxn>
                <a:cxn ang="0">
                  <a:pos x="19" y="277"/>
                </a:cxn>
                <a:cxn ang="0">
                  <a:pos x="59" y="333"/>
                </a:cxn>
                <a:cxn ang="0">
                  <a:pos x="121" y="366"/>
                </a:cxn>
                <a:cxn ang="0">
                  <a:pos x="182" y="375"/>
                </a:cxn>
                <a:cxn ang="0">
                  <a:pos x="251" y="361"/>
                </a:cxn>
                <a:cxn ang="0">
                  <a:pos x="302" y="327"/>
                </a:cxn>
                <a:cxn ang="0">
                  <a:pos x="333" y="280"/>
                </a:cxn>
                <a:cxn ang="0">
                  <a:pos x="344" y="226"/>
                </a:cxn>
                <a:cxn ang="0">
                  <a:pos x="230" y="249"/>
                </a:cxn>
                <a:cxn ang="0">
                  <a:pos x="202" y="281"/>
                </a:cxn>
                <a:cxn ang="0">
                  <a:pos x="170" y="285"/>
                </a:cxn>
                <a:cxn ang="0">
                  <a:pos x="139" y="272"/>
                </a:cxn>
                <a:cxn ang="0">
                  <a:pos x="121" y="247"/>
                </a:cxn>
                <a:cxn ang="0">
                  <a:pos x="110" y="187"/>
                </a:cxn>
                <a:cxn ang="0">
                  <a:pos x="119" y="135"/>
                </a:cxn>
                <a:cxn ang="0">
                  <a:pos x="135" y="107"/>
                </a:cxn>
                <a:cxn ang="0">
                  <a:pos x="161" y="91"/>
                </a:cxn>
                <a:cxn ang="0">
                  <a:pos x="187" y="90"/>
                </a:cxn>
                <a:cxn ang="0">
                  <a:pos x="212" y="98"/>
                </a:cxn>
                <a:cxn ang="0">
                  <a:pos x="233" y="128"/>
                </a:cxn>
              </a:cxnLst>
              <a:rect l="0" t="0" r="r" b="b"/>
              <a:pathLst>
                <a:path w="1167" h="375">
                  <a:moveTo>
                    <a:pt x="740" y="366"/>
                  </a:moveTo>
                  <a:lnTo>
                    <a:pt x="852" y="366"/>
                  </a:lnTo>
                  <a:lnTo>
                    <a:pt x="852" y="136"/>
                  </a:lnTo>
                  <a:lnTo>
                    <a:pt x="854" y="136"/>
                  </a:lnTo>
                  <a:lnTo>
                    <a:pt x="903" y="366"/>
                  </a:lnTo>
                  <a:lnTo>
                    <a:pt x="1000" y="366"/>
                  </a:lnTo>
                  <a:lnTo>
                    <a:pt x="1052" y="136"/>
                  </a:lnTo>
                  <a:lnTo>
                    <a:pt x="1054" y="136"/>
                  </a:lnTo>
                  <a:lnTo>
                    <a:pt x="1054" y="321"/>
                  </a:lnTo>
                  <a:lnTo>
                    <a:pt x="1167" y="321"/>
                  </a:lnTo>
                  <a:lnTo>
                    <a:pt x="1167" y="9"/>
                  </a:lnTo>
                  <a:lnTo>
                    <a:pt x="1005" y="9"/>
                  </a:lnTo>
                  <a:lnTo>
                    <a:pt x="954" y="219"/>
                  </a:lnTo>
                  <a:lnTo>
                    <a:pt x="953" y="219"/>
                  </a:lnTo>
                  <a:lnTo>
                    <a:pt x="902" y="9"/>
                  </a:lnTo>
                  <a:lnTo>
                    <a:pt x="740" y="9"/>
                  </a:lnTo>
                  <a:lnTo>
                    <a:pt x="740" y="366"/>
                  </a:lnTo>
                  <a:close/>
                  <a:moveTo>
                    <a:pt x="484" y="100"/>
                  </a:moveTo>
                  <a:lnTo>
                    <a:pt x="519" y="100"/>
                  </a:lnTo>
                  <a:lnTo>
                    <a:pt x="519" y="100"/>
                  </a:lnTo>
                  <a:lnTo>
                    <a:pt x="533" y="101"/>
                  </a:lnTo>
                  <a:lnTo>
                    <a:pt x="545" y="102"/>
                  </a:lnTo>
                  <a:lnTo>
                    <a:pt x="556" y="106"/>
                  </a:lnTo>
                  <a:lnTo>
                    <a:pt x="566" y="111"/>
                  </a:lnTo>
                  <a:lnTo>
                    <a:pt x="574" y="116"/>
                  </a:lnTo>
                  <a:lnTo>
                    <a:pt x="582" y="122"/>
                  </a:lnTo>
                  <a:lnTo>
                    <a:pt x="587" y="128"/>
                  </a:lnTo>
                  <a:lnTo>
                    <a:pt x="591" y="134"/>
                  </a:lnTo>
                  <a:lnTo>
                    <a:pt x="596" y="141"/>
                  </a:lnTo>
                  <a:lnTo>
                    <a:pt x="599" y="148"/>
                  </a:lnTo>
                  <a:lnTo>
                    <a:pt x="604" y="163"/>
                  </a:lnTo>
                  <a:lnTo>
                    <a:pt x="605" y="175"/>
                  </a:lnTo>
                  <a:lnTo>
                    <a:pt x="606" y="185"/>
                  </a:lnTo>
                  <a:lnTo>
                    <a:pt x="606" y="185"/>
                  </a:lnTo>
                  <a:lnTo>
                    <a:pt x="605" y="198"/>
                  </a:lnTo>
                  <a:lnTo>
                    <a:pt x="602" y="213"/>
                  </a:lnTo>
                  <a:lnTo>
                    <a:pt x="599" y="229"/>
                  </a:lnTo>
                  <a:lnTo>
                    <a:pt x="595" y="236"/>
                  </a:lnTo>
                  <a:lnTo>
                    <a:pt x="591" y="242"/>
                  </a:lnTo>
                  <a:lnTo>
                    <a:pt x="588" y="249"/>
                  </a:lnTo>
                  <a:lnTo>
                    <a:pt x="582" y="255"/>
                  </a:lnTo>
                  <a:lnTo>
                    <a:pt x="576" y="260"/>
                  </a:lnTo>
                  <a:lnTo>
                    <a:pt x="568" y="265"/>
                  </a:lnTo>
                  <a:lnTo>
                    <a:pt x="560" y="269"/>
                  </a:lnTo>
                  <a:lnTo>
                    <a:pt x="550" y="272"/>
                  </a:lnTo>
                  <a:lnTo>
                    <a:pt x="539" y="274"/>
                  </a:lnTo>
                  <a:lnTo>
                    <a:pt x="527" y="275"/>
                  </a:lnTo>
                  <a:lnTo>
                    <a:pt x="484" y="275"/>
                  </a:lnTo>
                  <a:lnTo>
                    <a:pt x="484" y="100"/>
                  </a:lnTo>
                  <a:close/>
                  <a:moveTo>
                    <a:pt x="373" y="366"/>
                  </a:moveTo>
                  <a:lnTo>
                    <a:pt x="533" y="366"/>
                  </a:lnTo>
                  <a:lnTo>
                    <a:pt x="533" y="366"/>
                  </a:lnTo>
                  <a:lnTo>
                    <a:pt x="555" y="366"/>
                  </a:lnTo>
                  <a:lnTo>
                    <a:pt x="577" y="364"/>
                  </a:lnTo>
                  <a:lnTo>
                    <a:pt x="596" y="359"/>
                  </a:lnTo>
                  <a:lnTo>
                    <a:pt x="614" y="354"/>
                  </a:lnTo>
                  <a:lnTo>
                    <a:pt x="630" y="347"/>
                  </a:lnTo>
                  <a:lnTo>
                    <a:pt x="646" y="338"/>
                  </a:lnTo>
                  <a:lnTo>
                    <a:pt x="659" y="328"/>
                  </a:lnTo>
                  <a:lnTo>
                    <a:pt x="671" y="317"/>
                  </a:lnTo>
                  <a:lnTo>
                    <a:pt x="681" y="305"/>
                  </a:lnTo>
                  <a:lnTo>
                    <a:pt x="691" y="292"/>
                  </a:lnTo>
                  <a:lnTo>
                    <a:pt x="698" y="277"/>
                  </a:lnTo>
                  <a:lnTo>
                    <a:pt x="704" y="261"/>
                  </a:lnTo>
                  <a:lnTo>
                    <a:pt x="709" y="244"/>
                  </a:lnTo>
                  <a:lnTo>
                    <a:pt x="713" y="226"/>
                  </a:lnTo>
                  <a:lnTo>
                    <a:pt x="715" y="207"/>
                  </a:lnTo>
                  <a:lnTo>
                    <a:pt x="715" y="187"/>
                  </a:lnTo>
                  <a:lnTo>
                    <a:pt x="715" y="187"/>
                  </a:lnTo>
                  <a:lnTo>
                    <a:pt x="715" y="170"/>
                  </a:lnTo>
                  <a:lnTo>
                    <a:pt x="714" y="153"/>
                  </a:lnTo>
                  <a:lnTo>
                    <a:pt x="710" y="136"/>
                  </a:lnTo>
                  <a:lnTo>
                    <a:pt x="707" y="120"/>
                  </a:lnTo>
                  <a:lnTo>
                    <a:pt x="702" y="106"/>
                  </a:lnTo>
                  <a:lnTo>
                    <a:pt x="696" y="90"/>
                  </a:lnTo>
                  <a:lnTo>
                    <a:pt x="688" y="77"/>
                  </a:lnTo>
                  <a:lnTo>
                    <a:pt x="680" y="63"/>
                  </a:lnTo>
                  <a:lnTo>
                    <a:pt x="669" y="51"/>
                  </a:lnTo>
                  <a:lnTo>
                    <a:pt x="658" y="41"/>
                  </a:lnTo>
                  <a:lnTo>
                    <a:pt x="645" y="32"/>
                  </a:lnTo>
                  <a:lnTo>
                    <a:pt x="630" y="23"/>
                  </a:lnTo>
                  <a:lnTo>
                    <a:pt x="613" y="17"/>
                  </a:lnTo>
                  <a:lnTo>
                    <a:pt x="595" y="12"/>
                  </a:lnTo>
                  <a:lnTo>
                    <a:pt x="576" y="10"/>
                  </a:lnTo>
                  <a:lnTo>
                    <a:pt x="554" y="9"/>
                  </a:lnTo>
                  <a:lnTo>
                    <a:pt x="373" y="9"/>
                  </a:lnTo>
                  <a:lnTo>
                    <a:pt x="373" y="366"/>
                  </a:lnTo>
                  <a:close/>
                  <a:moveTo>
                    <a:pt x="343" y="141"/>
                  </a:moveTo>
                  <a:lnTo>
                    <a:pt x="343" y="141"/>
                  </a:lnTo>
                  <a:lnTo>
                    <a:pt x="341" y="125"/>
                  </a:lnTo>
                  <a:lnTo>
                    <a:pt x="337" y="109"/>
                  </a:lnTo>
                  <a:lnTo>
                    <a:pt x="333" y="95"/>
                  </a:lnTo>
                  <a:lnTo>
                    <a:pt x="327" y="81"/>
                  </a:lnTo>
                  <a:lnTo>
                    <a:pt x="321" y="69"/>
                  </a:lnTo>
                  <a:lnTo>
                    <a:pt x="314" y="57"/>
                  </a:lnTo>
                  <a:lnTo>
                    <a:pt x="305" y="46"/>
                  </a:lnTo>
                  <a:lnTo>
                    <a:pt x="296" y="38"/>
                  </a:lnTo>
                  <a:lnTo>
                    <a:pt x="285" y="29"/>
                  </a:lnTo>
                  <a:lnTo>
                    <a:pt x="273" y="21"/>
                  </a:lnTo>
                  <a:lnTo>
                    <a:pt x="261" y="15"/>
                  </a:lnTo>
                  <a:lnTo>
                    <a:pt x="247" y="10"/>
                  </a:lnTo>
                  <a:lnTo>
                    <a:pt x="231" y="5"/>
                  </a:lnTo>
                  <a:lnTo>
                    <a:pt x="216" y="2"/>
                  </a:lnTo>
                  <a:lnTo>
                    <a:pt x="199" y="0"/>
                  </a:lnTo>
                  <a:lnTo>
                    <a:pt x="182" y="0"/>
                  </a:lnTo>
                  <a:lnTo>
                    <a:pt x="182" y="0"/>
                  </a:lnTo>
                  <a:lnTo>
                    <a:pt x="161" y="0"/>
                  </a:lnTo>
                  <a:lnTo>
                    <a:pt x="142" y="4"/>
                  </a:lnTo>
                  <a:lnTo>
                    <a:pt x="124" y="7"/>
                  </a:lnTo>
                  <a:lnTo>
                    <a:pt x="107" y="13"/>
                  </a:lnTo>
                  <a:lnTo>
                    <a:pt x="91" y="21"/>
                  </a:lnTo>
                  <a:lnTo>
                    <a:pt x="76" y="29"/>
                  </a:lnTo>
                  <a:lnTo>
                    <a:pt x="62" y="40"/>
                  </a:lnTo>
                  <a:lnTo>
                    <a:pt x="50" y="51"/>
                  </a:lnTo>
                  <a:lnTo>
                    <a:pt x="39" y="64"/>
                  </a:lnTo>
                  <a:lnTo>
                    <a:pt x="29" y="78"/>
                  </a:lnTo>
                  <a:lnTo>
                    <a:pt x="21" y="94"/>
                  </a:lnTo>
                  <a:lnTo>
                    <a:pt x="13" y="111"/>
                  </a:lnTo>
                  <a:lnTo>
                    <a:pt x="7" y="128"/>
                  </a:lnTo>
                  <a:lnTo>
                    <a:pt x="4" y="147"/>
                  </a:lnTo>
                  <a:lnTo>
                    <a:pt x="1" y="167"/>
                  </a:lnTo>
                  <a:lnTo>
                    <a:pt x="0" y="187"/>
                  </a:lnTo>
                  <a:lnTo>
                    <a:pt x="0" y="187"/>
                  </a:lnTo>
                  <a:lnTo>
                    <a:pt x="1" y="207"/>
                  </a:lnTo>
                  <a:lnTo>
                    <a:pt x="4" y="226"/>
                  </a:lnTo>
                  <a:lnTo>
                    <a:pt x="7" y="244"/>
                  </a:lnTo>
                  <a:lnTo>
                    <a:pt x="12" y="261"/>
                  </a:lnTo>
                  <a:lnTo>
                    <a:pt x="19" y="277"/>
                  </a:lnTo>
                  <a:lnTo>
                    <a:pt x="27" y="293"/>
                  </a:lnTo>
                  <a:lnTo>
                    <a:pt x="36" y="308"/>
                  </a:lnTo>
                  <a:lnTo>
                    <a:pt x="47" y="321"/>
                  </a:lnTo>
                  <a:lnTo>
                    <a:pt x="59" y="333"/>
                  </a:lnTo>
                  <a:lnTo>
                    <a:pt x="74" y="343"/>
                  </a:lnTo>
                  <a:lnTo>
                    <a:pt x="88" y="353"/>
                  </a:lnTo>
                  <a:lnTo>
                    <a:pt x="104" y="360"/>
                  </a:lnTo>
                  <a:lnTo>
                    <a:pt x="121" y="366"/>
                  </a:lnTo>
                  <a:lnTo>
                    <a:pt x="141" y="371"/>
                  </a:lnTo>
                  <a:lnTo>
                    <a:pt x="160" y="373"/>
                  </a:lnTo>
                  <a:lnTo>
                    <a:pt x="182" y="375"/>
                  </a:lnTo>
                  <a:lnTo>
                    <a:pt x="182" y="375"/>
                  </a:lnTo>
                  <a:lnTo>
                    <a:pt x="200" y="375"/>
                  </a:lnTo>
                  <a:lnTo>
                    <a:pt x="218" y="371"/>
                  </a:lnTo>
                  <a:lnTo>
                    <a:pt x="235" y="367"/>
                  </a:lnTo>
                  <a:lnTo>
                    <a:pt x="251" y="361"/>
                  </a:lnTo>
                  <a:lnTo>
                    <a:pt x="265" y="355"/>
                  </a:lnTo>
                  <a:lnTo>
                    <a:pt x="279" y="347"/>
                  </a:lnTo>
                  <a:lnTo>
                    <a:pt x="291" y="338"/>
                  </a:lnTo>
                  <a:lnTo>
                    <a:pt x="302" y="327"/>
                  </a:lnTo>
                  <a:lnTo>
                    <a:pt x="311" y="316"/>
                  </a:lnTo>
                  <a:lnTo>
                    <a:pt x="320" y="305"/>
                  </a:lnTo>
                  <a:lnTo>
                    <a:pt x="327" y="292"/>
                  </a:lnTo>
                  <a:lnTo>
                    <a:pt x="333" y="280"/>
                  </a:lnTo>
                  <a:lnTo>
                    <a:pt x="338" y="266"/>
                  </a:lnTo>
                  <a:lnTo>
                    <a:pt x="342" y="253"/>
                  </a:lnTo>
                  <a:lnTo>
                    <a:pt x="344" y="240"/>
                  </a:lnTo>
                  <a:lnTo>
                    <a:pt x="344" y="226"/>
                  </a:lnTo>
                  <a:lnTo>
                    <a:pt x="236" y="226"/>
                  </a:lnTo>
                  <a:lnTo>
                    <a:pt x="236" y="226"/>
                  </a:lnTo>
                  <a:lnTo>
                    <a:pt x="234" y="238"/>
                  </a:lnTo>
                  <a:lnTo>
                    <a:pt x="230" y="249"/>
                  </a:lnTo>
                  <a:lnTo>
                    <a:pt x="225" y="259"/>
                  </a:lnTo>
                  <a:lnTo>
                    <a:pt x="219" y="269"/>
                  </a:lnTo>
                  <a:lnTo>
                    <a:pt x="211" y="276"/>
                  </a:lnTo>
                  <a:lnTo>
                    <a:pt x="202" y="281"/>
                  </a:lnTo>
                  <a:lnTo>
                    <a:pt x="191" y="285"/>
                  </a:lnTo>
                  <a:lnTo>
                    <a:pt x="178" y="286"/>
                  </a:lnTo>
                  <a:lnTo>
                    <a:pt x="178" y="286"/>
                  </a:lnTo>
                  <a:lnTo>
                    <a:pt x="170" y="285"/>
                  </a:lnTo>
                  <a:lnTo>
                    <a:pt x="161" y="283"/>
                  </a:lnTo>
                  <a:lnTo>
                    <a:pt x="153" y="281"/>
                  </a:lnTo>
                  <a:lnTo>
                    <a:pt x="147" y="277"/>
                  </a:lnTo>
                  <a:lnTo>
                    <a:pt x="139" y="272"/>
                  </a:lnTo>
                  <a:lnTo>
                    <a:pt x="135" y="268"/>
                  </a:lnTo>
                  <a:lnTo>
                    <a:pt x="130" y="261"/>
                  </a:lnTo>
                  <a:lnTo>
                    <a:pt x="125" y="254"/>
                  </a:lnTo>
                  <a:lnTo>
                    <a:pt x="121" y="247"/>
                  </a:lnTo>
                  <a:lnTo>
                    <a:pt x="119" y="240"/>
                  </a:lnTo>
                  <a:lnTo>
                    <a:pt x="114" y="223"/>
                  </a:lnTo>
                  <a:lnTo>
                    <a:pt x="111" y="206"/>
                  </a:lnTo>
                  <a:lnTo>
                    <a:pt x="110" y="187"/>
                  </a:lnTo>
                  <a:lnTo>
                    <a:pt x="110" y="187"/>
                  </a:lnTo>
                  <a:lnTo>
                    <a:pt x="111" y="169"/>
                  </a:lnTo>
                  <a:lnTo>
                    <a:pt x="114" y="152"/>
                  </a:lnTo>
                  <a:lnTo>
                    <a:pt x="119" y="135"/>
                  </a:lnTo>
                  <a:lnTo>
                    <a:pt x="121" y="128"/>
                  </a:lnTo>
                  <a:lnTo>
                    <a:pt x="125" y="120"/>
                  </a:lnTo>
                  <a:lnTo>
                    <a:pt x="130" y="113"/>
                  </a:lnTo>
                  <a:lnTo>
                    <a:pt x="135" y="107"/>
                  </a:lnTo>
                  <a:lnTo>
                    <a:pt x="139" y="102"/>
                  </a:lnTo>
                  <a:lnTo>
                    <a:pt x="147" y="97"/>
                  </a:lnTo>
                  <a:lnTo>
                    <a:pt x="153" y="94"/>
                  </a:lnTo>
                  <a:lnTo>
                    <a:pt x="161" y="91"/>
                  </a:lnTo>
                  <a:lnTo>
                    <a:pt x="170" y="90"/>
                  </a:lnTo>
                  <a:lnTo>
                    <a:pt x="178" y="89"/>
                  </a:lnTo>
                  <a:lnTo>
                    <a:pt x="178" y="89"/>
                  </a:lnTo>
                  <a:lnTo>
                    <a:pt x="187" y="90"/>
                  </a:lnTo>
                  <a:lnTo>
                    <a:pt x="194" y="91"/>
                  </a:lnTo>
                  <a:lnTo>
                    <a:pt x="200" y="92"/>
                  </a:lnTo>
                  <a:lnTo>
                    <a:pt x="206" y="95"/>
                  </a:lnTo>
                  <a:lnTo>
                    <a:pt x="212" y="98"/>
                  </a:lnTo>
                  <a:lnTo>
                    <a:pt x="216" y="102"/>
                  </a:lnTo>
                  <a:lnTo>
                    <a:pt x="223" y="111"/>
                  </a:lnTo>
                  <a:lnTo>
                    <a:pt x="229" y="119"/>
                  </a:lnTo>
                  <a:lnTo>
                    <a:pt x="233" y="128"/>
                  </a:lnTo>
                  <a:lnTo>
                    <a:pt x="235" y="136"/>
                  </a:lnTo>
                  <a:lnTo>
                    <a:pt x="236" y="141"/>
                  </a:lnTo>
                  <a:lnTo>
                    <a:pt x="343"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4" name="Rectangle 6"/>
            <p:cNvSpPr>
              <a:spLocks noChangeArrowheads="1"/>
            </p:cNvSpPr>
            <p:nvPr userDrawn="1"/>
          </p:nvSpPr>
          <p:spPr bwMode="auto">
            <a:xfrm>
              <a:off x="5562" y="4192"/>
              <a:ext cx="28" cy="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5" name="Freeform 7"/>
            <p:cNvSpPr>
              <a:spLocks/>
            </p:cNvSpPr>
            <p:nvPr userDrawn="1"/>
          </p:nvSpPr>
          <p:spPr bwMode="auto">
            <a:xfrm>
              <a:off x="5428" y="4190"/>
              <a:ext cx="124" cy="77"/>
            </a:xfrm>
            <a:custGeom>
              <a:avLst/>
              <a:gdLst/>
              <a:ahLst/>
              <a:cxnLst>
                <a:cxn ang="0">
                  <a:pos x="114" y="308"/>
                </a:cxn>
                <a:cxn ang="0">
                  <a:pos x="114" y="145"/>
                </a:cxn>
                <a:cxn ang="0">
                  <a:pos x="116" y="124"/>
                </a:cxn>
                <a:cxn ang="0">
                  <a:pos x="123" y="107"/>
                </a:cxn>
                <a:cxn ang="0">
                  <a:pos x="134" y="96"/>
                </a:cxn>
                <a:cxn ang="0">
                  <a:pos x="154" y="91"/>
                </a:cxn>
                <a:cxn ang="0">
                  <a:pos x="164" y="92"/>
                </a:cxn>
                <a:cxn ang="0">
                  <a:pos x="180" y="100"/>
                </a:cxn>
                <a:cxn ang="0">
                  <a:pos x="188" y="116"/>
                </a:cxn>
                <a:cxn ang="0">
                  <a:pos x="191" y="135"/>
                </a:cxn>
                <a:cxn ang="0">
                  <a:pos x="191" y="308"/>
                </a:cxn>
                <a:cxn ang="0">
                  <a:pos x="305" y="145"/>
                </a:cxn>
                <a:cxn ang="0">
                  <a:pos x="306" y="135"/>
                </a:cxn>
                <a:cxn ang="0">
                  <a:pos x="310" y="115"/>
                </a:cxn>
                <a:cxn ang="0">
                  <a:pos x="320" y="100"/>
                </a:cxn>
                <a:cxn ang="0">
                  <a:pos x="334" y="92"/>
                </a:cxn>
                <a:cxn ang="0">
                  <a:pos x="345" y="91"/>
                </a:cxn>
                <a:cxn ang="0">
                  <a:pos x="366" y="96"/>
                </a:cxn>
                <a:cxn ang="0">
                  <a:pos x="377" y="108"/>
                </a:cxn>
                <a:cxn ang="0">
                  <a:pos x="381" y="125"/>
                </a:cxn>
                <a:cxn ang="0">
                  <a:pos x="383" y="145"/>
                </a:cxn>
                <a:cxn ang="0">
                  <a:pos x="497" y="308"/>
                </a:cxn>
                <a:cxn ang="0">
                  <a:pos x="497" y="102"/>
                </a:cxn>
                <a:cxn ang="0">
                  <a:pos x="494" y="74"/>
                </a:cxn>
                <a:cxn ang="0">
                  <a:pos x="489" y="57"/>
                </a:cxn>
                <a:cxn ang="0">
                  <a:pos x="480" y="40"/>
                </a:cxn>
                <a:cxn ang="0">
                  <a:pos x="467" y="25"/>
                </a:cxn>
                <a:cxn ang="0">
                  <a:pos x="452" y="13"/>
                </a:cxn>
                <a:cxn ang="0">
                  <a:pos x="432" y="4"/>
                </a:cxn>
                <a:cxn ang="0">
                  <a:pos x="408" y="0"/>
                </a:cxn>
                <a:cxn ang="0">
                  <a:pos x="394" y="0"/>
                </a:cxn>
                <a:cxn ang="0">
                  <a:pos x="368" y="1"/>
                </a:cxn>
                <a:cxn ang="0">
                  <a:pos x="346" y="6"/>
                </a:cxn>
                <a:cxn ang="0">
                  <a:pos x="329" y="13"/>
                </a:cxn>
                <a:cxn ang="0">
                  <a:pos x="306" y="30"/>
                </a:cxn>
                <a:cxn ang="0">
                  <a:pos x="292" y="47"/>
                </a:cxn>
                <a:cxn ang="0">
                  <a:pos x="284" y="36"/>
                </a:cxn>
                <a:cxn ang="0">
                  <a:pos x="268" y="18"/>
                </a:cxn>
                <a:cxn ang="0">
                  <a:pos x="246" y="7"/>
                </a:cxn>
                <a:cxn ang="0">
                  <a:pos x="223" y="0"/>
                </a:cxn>
                <a:cxn ang="0">
                  <a:pos x="209" y="0"/>
                </a:cxn>
                <a:cxn ang="0">
                  <a:pos x="180" y="2"/>
                </a:cxn>
                <a:cxn ang="0">
                  <a:pos x="154" y="10"/>
                </a:cxn>
                <a:cxn ang="0">
                  <a:pos x="131" y="25"/>
                </a:cxn>
                <a:cxn ang="0">
                  <a:pos x="111" y="47"/>
                </a:cxn>
                <a:cxn ang="0">
                  <a:pos x="110" y="7"/>
                </a:cxn>
                <a:cxn ang="0">
                  <a:pos x="0" y="308"/>
                </a:cxn>
              </a:cxnLst>
              <a:rect l="0" t="0" r="r" b="b"/>
              <a:pathLst>
                <a:path w="497" h="308">
                  <a:moveTo>
                    <a:pt x="0" y="308"/>
                  </a:moveTo>
                  <a:lnTo>
                    <a:pt x="114" y="308"/>
                  </a:lnTo>
                  <a:lnTo>
                    <a:pt x="114" y="145"/>
                  </a:lnTo>
                  <a:lnTo>
                    <a:pt x="114" y="145"/>
                  </a:lnTo>
                  <a:lnTo>
                    <a:pt x="115" y="135"/>
                  </a:lnTo>
                  <a:lnTo>
                    <a:pt x="116" y="124"/>
                  </a:lnTo>
                  <a:lnTo>
                    <a:pt x="118" y="115"/>
                  </a:lnTo>
                  <a:lnTo>
                    <a:pt x="123" y="107"/>
                  </a:lnTo>
                  <a:lnTo>
                    <a:pt x="128" y="100"/>
                  </a:lnTo>
                  <a:lnTo>
                    <a:pt x="134" y="96"/>
                  </a:lnTo>
                  <a:lnTo>
                    <a:pt x="143" y="92"/>
                  </a:lnTo>
                  <a:lnTo>
                    <a:pt x="154" y="91"/>
                  </a:lnTo>
                  <a:lnTo>
                    <a:pt x="154" y="91"/>
                  </a:lnTo>
                  <a:lnTo>
                    <a:pt x="164" y="92"/>
                  </a:lnTo>
                  <a:lnTo>
                    <a:pt x="174" y="96"/>
                  </a:lnTo>
                  <a:lnTo>
                    <a:pt x="180" y="100"/>
                  </a:lnTo>
                  <a:lnTo>
                    <a:pt x="185" y="108"/>
                  </a:lnTo>
                  <a:lnTo>
                    <a:pt x="188" y="116"/>
                  </a:lnTo>
                  <a:lnTo>
                    <a:pt x="190" y="125"/>
                  </a:lnTo>
                  <a:lnTo>
                    <a:pt x="191" y="135"/>
                  </a:lnTo>
                  <a:lnTo>
                    <a:pt x="191" y="145"/>
                  </a:lnTo>
                  <a:lnTo>
                    <a:pt x="191" y="308"/>
                  </a:lnTo>
                  <a:lnTo>
                    <a:pt x="305" y="308"/>
                  </a:lnTo>
                  <a:lnTo>
                    <a:pt x="305" y="145"/>
                  </a:lnTo>
                  <a:lnTo>
                    <a:pt x="305" y="145"/>
                  </a:lnTo>
                  <a:lnTo>
                    <a:pt x="306" y="135"/>
                  </a:lnTo>
                  <a:lnTo>
                    <a:pt x="307" y="124"/>
                  </a:lnTo>
                  <a:lnTo>
                    <a:pt x="310" y="115"/>
                  </a:lnTo>
                  <a:lnTo>
                    <a:pt x="315" y="107"/>
                  </a:lnTo>
                  <a:lnTo>
                    <a:pt x="320" y="100"/>
                  </a:lnTo>
                  <a:lnTo>
                    <a:pt x="326" y="96"/>
                  </a:lnTo>
                  <a:lnTo>
                    <a:pt x="334" y="92"/>
                  </a:lnTo>
                  <a:lnTo>
                    <a:pt x="345" y="91"/>
                  </a:lnTo>
                  <a:lnTo>
                    <a:pt x="345" y="91"/>
                  </a:lnTo>
                  <a:lnTo>
                    <a:pt x="356" y="92"/>
                  </a:lnTo>
                  <a:lnTo>
                    <a:pt x="366" y="96"/>
                  </a:lnTo>
                  <a:lnTo>
                    <a:pt x="372" y="100"/>
                  </a:lnTo>
                  <a:lnTo>
                    <a:pt x="377" y="108"/>
                  </a:lnTo>
                  <a:lnTo>
                    <a:pt x="379" y="116"/>
                  </a:lnTo>
                  <a:lnTo>
                    <a:pt x="381" y="125"/>
                  </a:lnTo>
                  <a:lnTo>
                    <a:pt x="383" y="135"/>
                  </a:lnTo>
                  <a:lnTo>
                    <a:pt x="383" y="145"/>
                  </a:lnTo>
                  <a:lnTo>
                    <a:pt x="383" y="308"/>
                  </a:lnTo>
                  <a:lnTo>
                    <a:pt x="497" y="308"/>
                  </a:lnTo>
                  <a:lnTo>
                    <a:pt x="497" y="102"/>
                  </a:lnTo>
                  <a:lnTo>
                    <a:pt x="497" y="102"/>
                  </a:lnTo>
                  <a:lnTo>
                    <a:pt x="495" y="83"/>
                  </a:lnTo>
                  <a:lnTo>
                    <a:pt x="494" y="74"/>
                  </a:lnTo>
                  <a:lnTo>
                    <a:pt x="492" y="65"/>
                  </a:lnTo>
                  <a:lnTo>
                    <a:pt x="489" y="57"/>
                  </a:lnTo>
                  <a:lnTo>
                    <a:pt x="484" y="48"/>
                  </a:lnTo>
                  <a:lnTo>
                    <a:pt x="480" y="40"/>
                  </a:lnTo>
                  <a:lnTo>
                    <a:pt x="475" y="32"/>
                  </a:lnTo>
                  <a:lnTo>
                    <a:pt x="467" y="25"/>
                  </a:lnTo>
                  <a:lnTo>
                    <a:pt x="460" y="19"/>
                  </a:lnTo>
                  <a:lnTo>
                    <a:pt x="452" y="13"/>
                  </a:lnTo>
                  <a:lnTo>
                    <a:pt x="442" y="8"/>
                  </a:lnTo>
                  <a:lnTo>
                    <a:pt x="432" y="4"/>
                  </a:lnTo>
                  <a:lnTo>
                    <a:pt x="420" y="2"/>
                  </a:lnTo>
                  <a:lnTo>
                    <a:pt x="408" y="0"/>
                  </a:lnTo>
                  <a:lnTo>
                    <a:pt x="394" y="0"/>
                  </a:lnTo>
                  <a:lnTo>
                    <a:pt x="394" y="0"/>
                  </a:lnTo>
                  <a:lnTo>
                    <a:pt x="380" y="0"/>
                  </a:lnTo>
                  <a:lnTo>
                    <a:pt x="368" y="1"/>
                  </a:lnTo>
                  <a:lnTo>
                    <a:pt x="357" y="3"/>
                  </a:lnTo>
                  <a:lnTo>
                    <a:pt x="346" y="6"/>
                  </a:lnTo>
                  <a:lnTo>
                    <a:pt x="338" y="9"/>
                  </a:lnTo>
                  <a:lnTo>
                    <a:pt x="329" y="13"/>
                  </a:lnTo>
                  <a:lnTo>
                    <a:pt x="316" y="21"/>
                  </a:lnTo>
                  <a:lnTo>
                    <a:pt x="306" y="30"/>
                  </a:lnTo>
                  <a:lnTo>
                    <a:pt x="299" y="37"/>
                  </a:lnTo>
                  <a:lnTo>
                    <a:pt x="292" y="47"/>
                  </a:lnTo>
                  <a:lnTo>
                    <a:pt x="292" y="47"/>
                  </a:lnTo>
                  <a:lnTo>
                    <a:pt x="284" y="36"/>
                  </a:lnTo>
                  <a:lnTo>
                    <a:pt x="277" y="26"/>
                  </a:lnTo>
                  <a:lnTo>
                    <a:pt x="268" y="18"/>
                  </a:lnTo>
                  <a:lnTo>
                    <a:pt x="258" y="12"/>
                  </a:lnTo>
                  <a:lnTo>
                    <a:pt x="246" y="7"/>
                  </a:lnTo>
                  <a:lnTo>
                    <a:pt x="235" y="2"/>
                  </a:lnTo>
                  <a:lnTo>
                    <a:pt x="223" y="0"/>
                  </a:lnTo>
                  <a:lnTo>
                    <a:pt x="209" y="0"/>
                  </a:lnTo>
                  <a:lnTo>
                    <a:pt x="209" y="0"/>
                  </a:lnTo>
                  <a:lnTo>
                    <a:pt x="195" y="0"/>
                  </a:lnTo>
                  <a:lnTo>
                    <a:pt x="180" y="2"/>
                  </a:lnTo>
                  <a:lnTo>
                    <a:pt x="167" y="6"/>
                  </a:lnTo>
                  <a:lnTo>
                    <a:pt x="154" y="10"/>
                  </a:lnTo>
                  <a:lnTo>
                    <a:pt x="141" y="17"/>
                  </a:lnTo>
                  <a:lnTo>
                    <a:pt x="131" y="25"/>
                  </a:lnTo>
                  <a:lnTo>
                    <a:pt x="121" y="35"/>
                  </a:lnTo>
                  <a:lnTo>
                    <a:pt x="111" y="47"/>
                  </a:lnTo>
                  <a:lnTo>
                    <a:pt x="110" y="47"/>
                  </a:lnTo>
                  <a:lnTo>
                    <a:pt x="110" y="7"/>
                  </a:lnTo>
                  <a:lnTo>
                    <a:pt x="0" y="7"/>
                  </a:lnTo>
                  <a:lnTo>
                    <a:pt x="0" y="3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6" name="Freeform 8"/>
            <p:cNvSpPr>
              <a:spLocks/>
            </p:cNvSpPr>
            <p:nvPr userDrawn="1"/>
          </p:nvSpPr>
          <p:spPr bwMode="auto">
            <a:xfrm>
              <a:off x="5339" y="4176"/>
              <a:ext cx="82" cy="95"/>
            </a:xfrm>
            <a:custGeom>
              <a:avLst/>
              <a:gdLst/>
              <a:ahLst/>
              <a:cxnLst>
                <a:cxn ang="0">
                  <a:pos x="320" y="97"/>
                </a:cxn>
                <a:cxn ang="0">
                  <a:pos x="306" y="57"/>
                </a:cxn>
                <a:cxn ang="0">
                  <a:pos x="279" y="29"/>
                </a:cxn>
                <a:cxn ang="0">
                  <a:pos x="243" y="12"/>
                </a:cxn>
                <a:cxn ang="0">
                  <a:pos x="203" y="2"/>
                </a:cxn>
                <a:cxn ang="0">
                  <a:pos x="163" y="0"/>
                </a:cxn>
                <a:cxn ang="0">
                  <a:pos x="111" y="4"/>
                </a:cxn>
                <a:cxn ang="0">
                  <a:pos x="73" y="17"/>
                </a:cxn>
                <a:cxn ang="0">
                  <a:pos x="39" y="39"/>
                </a:cxn>
                <a:cxn ang="0">
                  <a:pos x="17" y="70"/>
                </a:cxn>
                <a:cxn ang="0">
                  <a:pos x="8" y="115"/>
                </a:cxn>
                <a:cxn ang="0">
                  <a:pos x="10" y="137"/>
                </a:cxn>
                <a:cxn ang="0">
                  <a:pos x="20" y="165"/>
                </a:cxn>
                <a:cxn ang="0">
                  <a:pos x="39" y="188"/>
                </a:cxn>
                <a:cxn ang="0">
                  <a:pos x="68" y="206"/>
                </a:cxn>
                <a:cxn ang="0">
                  <a:pos x="108" y="221"/>
                </a:cxn>
                <a:cxn ang="0">
                  <a:pos x="177" y="236"/>
                </a:cxn>
                <a:cxn ang="0">
                  <a:pos x="204" y="248"/>
                </a:cxn>
                <a:cxn ang="0">
                  <a:pos x="211" y="266"/>
                </a:cxn>
                <a:cxn ang="0">
                  <a:pos x="206" y="279"/>
                </a:cxn>
                <a:cxn ang="0">
                  <a:pos x="189" y="290"/>
                </a:cxn>
                <a:cxn ang="0">
                  <a:pos x="169" y="294"/>
                </a:cxn>
                <a:cxn ang="0">
                  <a:pos x="141" y="288"/>
                </a:cxn>
                <a:cxn ang="0">
                  <a:pos x="129" y="277"/>
                </a:cxn>
                <a:cxn ang="0">
                  <a:pos x="120" y="251"/>
                </a:cxn>
                <a:cxn ang="0">
                  <a:pos x="2" y="268"/>
                </a:cxn>
                <a:cxn ang="0">
                  <a:pos x="16" y="311"/>
                </a:cxn>
                <a:cxn ang="0">
                  <a:pos x="43" y="343"/>
                </a:cxn>
                <a:cxn ang="0">
                  <a:pos x="79" y="363"/>
                </a:cxn>
                <a:cxn ang="0">
                  <a:pos x="120" y="375"/>
                </a:cxn>
                <a:cxn ang="0">
                  <a:pos x="164" y="379"/>
                </a:cxn>
                <a:cxn ang="0">
                  <a:pos x="209" y="375"/>
                </a:cxn>
                <a:cxn ang="0">
                  <a:pos x="251" y="364"/>
                </a:cxn>
                <a:cxn ang="0">
                  <a:pos x="289" y="345"/>
                </a:cxn>
                <a:cxn ang="0">
                  <a:pos x="315" y="313"/>
                </a:cxn>
                <a:cxn ang="0">
                  <a:pos x="330" y="270"/>
                </a:cxn>
                <a:cxn ang="0">
                  <a:pos x="330" y="240"/>
                </a:cxn>
                <a:cxn ang="0">
                  <a:pos x="324" y="212"/>
                </a:cxn>
                <a:cxn ang="0">
                  <a:pos x="312" y="191"/>
                </a:cxn>
                <a:cxn ang="0">
                  <a:pos x="282" y="164"/>
                </a:cxn>
                <a:cxn ang="0">
                  <a:pos x="252" y="150"/>
                </a:cxn>
                <a:cxn ang="0">
                  <a:pos x="189" y="135"/>
                </a:cxn>
                <a:cxn ang="0">
                  <a:pos x="142" y="122"/>
                </a:cxn>
                <a:cxn ang="0">
                  <a:pos x="132" y="116"/>
                </a:cxn>
                <a:cxn ang="0">
                  <a:pos x="128" y="104"/>
                </a:cxn>
                <a:cxn ang="0">
                  <a:pos x="135" y="85"/>
                </a:cxn>
                <a:cxn ang="0">
                  <a:pos x="153" y="77"/>
                </a:cxn>
                <a:cxn ang="0">
                  <a:pos x="174" y="77"/>
                </a:cxn>
                <a:cxn ang="0">
                  <a:pos x="193" y="87"/>
                </a:cxn>
                <a:cxn ang="0">
                  <a:pos x="204" y="98"/>
                </a:cxn>
                <a:cxn ang="0">
                  <a:pos x="322" y="114"/>
                </a:cxn>
              </a:cxnLst>
              <a:rect l="0" t="0" r="r" b="b"/>
              <a:pathLst>
                <a:path w="330" h="379">
                  <a:moveTo>
                    <a:pt x="322" y="114"/>
                  </a:moveTo>
                  <a:lnTo>
                    <a:pt x="322" y="114"/>
                  </a:lnTo>
                  <a:lnTo>
                    <a:pt x="320" y="97"/>
                  </a:lnTo>
                  <a:lnTo>
                    <a:pt x="317" y="82"/>
                  </a:lnTo>
                  <a:lnTo>
                    <a:pt x="312" y="69"/>
                  </a:lnTo>
                  <a:lnTo>
                    <a:pt x="306" y="57"/>
                  </a:lnTo>
                  <a:lnTo>
                    <a:pt x="297" y="47"/>
                  </a:lnTo>
                  <a:lnTo>
                    <a:pt x="289" y="37"/>
                  </a:lnTo>
                  <a:lnTo>
                    <a:pt x="279" y="29"/>
                  </a:lnTo>
                  <a:lnTo>
                    <a:pt x="267" y="23"/>
                  </a:lnTo>
                  <a:lnTo>
                    <a:pt x="256" y="17"/>
                  </a:lnTo>
                  <a:lnTo>
                    <a:pt x="243" y="12"/>
                  </a:lnTo>
                  <a:lnTo>
                    <a:pt x="231" y="8"/>
                  </a:lnTo>
                  <a:lnTo>
                    <a:pt x="217" y="4"/>
                  </a:lnTo>
                  <a:lnTo>
                    <a:pt x="203" y="2"/>
                  </a:lnTo>
                  <a:lnTo>
                    <a:pt x="189" y="1"/>
                  </a:lnTo>
                  <a:lnTo>
                    <a:pt x="163" y="0"/>
                  </a:lnTo>
                  <a:lnTo>
                    <a:pt x="163" y="0"/>
                  </a:lnTo>
                  <a:lnTo>
                    <a:pt x="137" y="1"/>
                  </a:lnTo>
                  <a:lnTo>
                    <a:pt x="124" y="3"/>
                  </a:lnTo>
                  <a:lnTo>
                    <a:pt x="111" y="4"/>
                  </a:lnTo>
                  <a:lnTo>
                    <a:pt x="97" y="8"/>
                  </a:lnTo>
                  <a:lnTo>
                    <a:pt x="85" y="12"/>
                  </a:lnTo>
                  <a:lnTo>
                    <a:pt x="73" y="17"/>
                  </a:lnTo>
                  <a:lnTo>
                    <a:pt x="61" y="23"/>
                  </a:lnTo>
                  <a:lnTo>
                    <a:pt x="50" y="30"/>
                  </a:lnTo>
                  <a:lnTo>
                    <a:pt x="39" y="39"/>
                  </a:lnTo>
                  <a:lnTo>
                    <a:pt x="31" y="48"/>
                  </a:lnTo>
                  <a:lnTo>
                    <a:pt x="23" y="58"/>
                  </a:lnTo>
                  <a:lnTo>
                    <a:pt x="17" y="70"/>
                  </a:lnTo>
                  <a:lnTo>
                    <a:pt x="13" y="84"/>
                  </a:lnTo>
                  <a:lnTo>
                    <a:pt x="9" y="98"/>
                  </a:lnTo>
                  <a:lnTo>
                    <a:pt x="8" y="115"/>
                  </a:lnTo>
                  <a:lnTo>
                    <a:pt x="8" y="115"/>
                  </a:lnTo>
                  <a:lnTo>
                    <a:pt x="9" y="126"/>
                  </a:lnTo>
                  <a:lnTo>
                    <a:pt x="10" y="137"/>
                  </a:lnTo>
                  <a:lnTo>
                    <a:pt x="13" y="147"/>
                  </a:lnTo>
                  <a:lnTo>
                    <a:pt x="16" y="156"/>
                  </a:lnTo>
                  <a:lnTo>
                    <a:pt x="20" y="165"/>
                  </a:lnTo>
                  <a:lnTo>
                    <a:pt x="26" y="173"/>
                  </a:lnTo>
                  <a:lnTo>
                    <a:pt x="32" y="181"/>
                  </a:lnTo>
                  <a:lnTo>
                    <a:pt x="39" y="188"/>
                  </a:lnTo>
                  <a:lnTo>
                    <a:pt x="48" y="194"/>
                  </a:lnTo>
                  <a:lnTo>
                    <a:pt x="57" y="200"/>
                  </a:lnTo>
                  <a:lnTo>
                    <a:pt x="68" y="206"/>
                  </a:lnTo>
                  <a:lnTo>
                    <a:pt x="80" y="211"/>
                  </a:lnTo>
                  <a:lnTo>
                    <a:pt x="94" y="216"/>
                  </a:lnTo>
                  <a:lnTo>
                    <a:pt x="108" y="221"/>
                  </a:lnTo>
                  <a:lnTo>
                    <a:pt x="142" y="228"/>
                  </a:lnTo>
                  <a:lnTo>
                    <a:pt x="142" y="228"/>
                  </a:lnTo>
                  <a:lnTo>
                    <a:pt x="177" y="236"/>
                  </a:lnTo>
                  <a:lnTo>
                    <a:pt x="189" y="239"/>
                  </a:lnTo>
                  <a:lnTo>
                    <a:pt x="198" y="243"/>
                  </a:lnTo>
                  <a:lnTo>
                    <a:pt x="204" y="248"/>
                  </a:lnTo>
                  <a:lnTo>
                    <a:pt x="208" y="253"/>
                  </a:lnTo>
                  <a:lnTo>
                    <a:pt x="210" y="259"/>
                  </a:lnTo>
                  <a:lnTo>
                    <a:pt x="211" y="266"/>
                  </a:lnTo>
                  <a:lnTo>
                    <a:pt x="211" y="266"/>
                  </a:lnTo>
                  <a:lnTo>
                    <a:pt x="210" y="273"/>
                  </a:lnTo>
                  <a:lnTo>
                    <a:pt x="206" y="279"/>
                  </a:lnTo>
                  <a:lnTo>
                    <a:pt x="202" y="284"/>
                  </a:lnTo>
                  <a:lnTo>
                    <a:pt x="196" y="288"/>
                  </a:lnTo>
                  <a:lnTo>
                    <a:pt x="189" y="290"/>
                  </a:lnTo>
                  <a:lnTo>
                    <a:pt x="182" y="293"/>
                  </a:lnTo>
                  <a:lnTo>
                    <a:pt x="169" y="294"/>
                  </a:lnTo>
                  <a:lnTo>
                    <a:pt x="169" y="294"/>
                  </a:lnTo>
                  <a:lnTo>
                    <a:pt x="158" y="293"/>
                  </a:lnTo>
                  <a:lnTo>
                    <a:pt x="148" y="291"/>
                  </a:lnTo>
                  <a:lnTo>
                    <a:pt x="141" y="288"/>
                  </a:lnTo>
                  <a:lnTo>
                    <a:pt x="135" y="284"/>
                  </a:lnTo>
                  <a:lnTo>
                    <a:pt x="135" y="284"/>
                  </a:lnTo>
                  <a:lnTo>
                    <a:pt x="129" y="277"/>
                  </a:lnTo>
                  <a:lnTo>
                    <a:pt x="124" y="268"/>
                  </a:lnTo>
                  <a:lnTo>
                    <a:pt x="122" y="261"/>
                  </a:lnTo>
                  <a:lnTo>
                    <a:pt x="120" y="251"/>
                  </a:lnTo>
                  <a:lnTo>
                    <a:pt x="0" y="251"/>
                  </a:lnTo>
                  <a:lnTo>
                    <a:pt x="0" y="251"/>
                  </a:lnTo>
                  <a:lnTo>
                    <a:pt x="2" y="268"/>
                  </a:lnTo>
                  <a:lnTo>
                    <a:pt x="5" y="284"/>
                  </a:lnTo>
                  <a:lnTo>
                    <a:pt x="10" y="298"/>
                  </a:lnTo>
                  <a:lnTo>
                    <a:pt x="16" y="311"/>
                  </a:lnTo>
                  <a:lnTo>
                    <a:pt x="23" y="322"/>
                  </a:lnTo>
                  <a:lnTo>
                    <a:pt x="33" y="333"/>
                  </a:lnTo>
                  <a:lnTo>
                    <a:pt x="43" y="343"/>
                  </a:lnTo>
                  <a:lnTo>
                    <a:pt x="54" y="350"/>
                  </a:lnTo>
                  <a:lnTo>
                    <a:pt x="66" y="357"/>
                  </a:lnTo>
                  <a:lnTo>
                    <a:pt x="79" y="363"/>
                  </a:lnTo>
                  <a:lnTo>
                    <a:pt x="92" y="368"/>
                  </a:lnTo>
                  <a:lnTo>
                    <a:pt x="106" y="372"/>
                  </a:lnTo>
                  <a:lnTo>
                    <a:pt x="120" y="375"/>
                  </a:lnTo>
                  <a:lnTo>
                    <a:pt x="135" y="377"/>
                  </a:lnTo>
                  <a:lnTo>
                    <a:pt x="149" y="378"/>
                  </a:lnTo>
                  <a:lnTo>
                    <a:pt x="164" y="379"/>
                  </a:lnTo>
                  <a:lnTo>
                    <a:pt x="164" y="379"/>
                  </a:lnTo>
                  <a:lnTo>
                    <a:pt x="194" y="378"/>
                  </a:lnTo>
                  <a:lnTo>
                    <a:pt x="209" y="375"/>
                  </a:lnTo>
                  <a:lnTo>
                    <a:pt x="223" y="373"/>
                  </a:lnTo>
                  <a:lnTo>
                    <a:pt x="238" y="369"/>
                  </a:lnTo>
                  <a:lnTo>
                    <a:pt x="251" y="364"/>
                  </a:lnTo>
                  <a:lnTo>
                    <a:pt x="265" y="360"/>
                  </a:lnTo>
                  <a:lnTo>
                    <a:pt x="277" y="352"/>
                  </a:lnTo>
                  <a:lnTo>
                    <a:pt x="289" y="345"/>
                  </a:lnTo>
                  <a:lnTo>
                    <a:pt x="299" y="335"/>
                  </a:lnTo>
                  <a:lnTo>
                    <a:pt x="308" y="325"/>
                  </a:lnTo>
                  <a:lnTo>
                    <a:pt x="315" y="313"/>
                  </a:lnTo>
                  <a:lnTo>
                    <a:pt x="322" y="300"/>
                  </a:lnTo>
                  <a:lnTo>
                    <a:pt x="326" y="285"/>
                  </a:lnTo>
                  <a:lnTo>
                    <a:pt x="330" y="270"/>
                  </a:lnTo>
                  <a:lnTo>
                    <a:pt x="330" y="251"/>
                  </a:lnTo>
                  <a:lnTo>
                    <a:pt x="330" y="251"/>
                  </a:lnTo>
                  <a:lnTo>
                    <a:pt x="330" y="240"/>
                  </a:lnTo>
                  <a:lnTo>
                    <a:pt x="329" y="231"/>
                  </a:lnTo>
                  <a:lnTo>
                    <a:pt x="326" y="222"/>
                  </a:lnTo>
                  <a:lnTo>
                    <a:pt x="324" y="212"/>
                  </a:lnTo>
                  <a:lnTo>
                    <a:pt x="320" y="205"/>
                  </a:lnTo>
                  <a:lnTo>
                    <a:pt x="317" y="198"/>
                  </a:lnTo>
                  <a:lnTo>
                    <a:pt x="312" y="191"/>
                  </a:lnTo>
                  <a:lnTo>
                    <a:pt x="307" y="184"/>
                  </a:lnTo>
                  <a:lnTo>
                    <a:pt x="295" y="173"/>
                  </a:lnTo>
                  <a:lnTo>
                    <a:pt x="282" y="164"/>
                  </a:lnTo>
                  <a:lnTo>
                    <a:pt x="268" y="156"/>
                  </a:lnTo>
                  <a:lnTo>
                    <a:pt x="252" y="150"/>
                  </a:lnTo>
                  <a:lnTo>
                    <a:pt x="252" y="150"/>
                  </a:lnTo>
                  <a:lnTo>
                    <a:pt x="237" y="146"/>
                  </a:lnTo>
                  <a:lnTo>
                    <a:pt x="221" y="142"/>
                  </a:lnTo>
                  <a:lnTo>
                    <a:pt x="189" y="135"/>
                  </a:lnTo>
                  <a:lnTo>
                    <a:pt x="163" y="130"/>
                  </a:lnTo>
                  <a:lnTo>
                    <a:pt x="152" y="126"/>
                  </a:lnTo>
                  <a:lnTo>
                    <a:pt x="142" y="122"/>
                  </a:lnTo>
                  <a:lnTo>
                    <a:pt x="142" y="122"/>
                  </a:lnTo>
                  <a:lnTo>
                    <a:pt x="137" y="120"/>
                  </a:lnTo>
                  <a:lnTo>
                    <a:pt x="132" y="116"/>
                  </a:lnTo>
                  <a:lnTo>
                    <a:pt x="129" y="111"/>
                  </a:lnTo>
                  <a:lnTo>
                    <a:pt x="128" y="104"/>
                  </a:lnTo>
                  <a:lnTo>
                    <a:pt x="128" y="104"/>
                  </a:lnTo>
                  <a:lnTo>
                    <a:pt x="129" y="96"/>
                  </a:lnTo>
                  <a:lnTo>
                    <a:pt x="131" y="90"/>
                  </a:lnTo>
                  <a:lnTo>
                    <a:pt x="135" y="85"/>
                  </a:lnTo>
                  <a:lnTo>
                    <a:pt x="140" y="81"/>
                  </a:lnTo>
                  <a:lnTo>
                    <a:pt x="146" y="79"/>
                  </a:lnTo>
                  <a:lnTo>
                    <a:pt x="153" y="77"/>
                  </a:lnTo>
                  <a:lnTo>
                    <a:pt x="166" y="76"/>
                  </a:lnTo>
                  <a:lnTo>
                    <a:pt x="166" y="76"/>
                  </a:lnTo>
                  <a:lnTo>
                    <a:pt x="174" y="77"/>
                  </a:lnTo>
                  <a:lnTo>
                    <a:pt x="181" y="79"/>
                  </a:lnTo>
                  <a:lnTo>
                    <a:pt x="187" y="82"/>
                  </a:lnTo>
                  <a:lnTo>
                    <a:pt x="193" y="87"/>
                  </a:lnTo>
                  <a:lnTo>
                    <a:pt x="193" y="87"/>
                  </a:lnTo>
                  <a:lnTo>
                    <a:pt x="199" y="92"/>
                  </a:lnTo>
                  <a:lnTo>
                    <a:pt x="204" y="98"/>
                  </a:lnTo>
                  <a:lnTo>
                    <a:pt x="206" y="105"/>
                  </a:lnTo>
                  <a:lnTo>
                    <a:pt x="208" y="114"/>
                  </a:lnTo>
                  <a:lnTo>
                    <a:pt x="322"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7" name="Freeform 9"/>
            <p:cNvSpPr>
              <a:spLocks/>
            </p:cNvSpPr>
            <p:nvPr userDrawn="1"/>
          </p:nvSpPr>
          <p:spPr bwMode="auto">
            <a:xfrm>
              <a:off x="5649" y="4162"/>
              <a:ext cx="78" cy="106"/>
            </a:xfrm>
            <a:custGeom>
              <a:avLst/>
              <a:gdLst/>
              <a:ahLst/>
              <a:cxnLst>
                <a:cxn ang="0">
                  <a:pos x="0" y="422"/>
                </a:cxn>
                <a:cxn ang="0">
                  <a:pos x="116" y="422"/>
                </a:cxn>
                <a:cxn ang="0">
                  <a:pos x="116" y="276"/>
                </a:cxn>
                <a:cxn ang="0">
                  <a:pos x="116" y="276"/>
                </a:cxn>
                <a:cxn ang="0">
                  <a:pos x="116" y="257"/>
                </a:cxn>
                <a:cxn ang="0">
                  <a:pos x="119" y="240"/>
                </a:cxn>
                <a:cxn ang="0">
                  <a:pos x="123" y="228"/>
                </a:cxn>
                <a:cxn ang="0">
                  <a:pos x="126" y="223"/>
                </a:cxn>
                <a:cxn ang="0">
                  <a:pos x="128" y="219"/>
                </a:cxn>
                <a:cxn ang="0">
                  <a:pos x="128" y="219"/>
                </a:cxn>
                <a:cxn ang="0">
                  <a:pos x="133" y="212"/>
                </a:cxn>
                <a:cxn ang="0">
                  <a:pos x="140" y="208"/>
                </a:cxn>
                <a:cxn ang="0">
                  <a:pos x="148" y="204"/>
                </a:cxn>
                <a:cxn ang="0">
                  <a:pos x="155" y="203"/>
                </a:cxn>
                <a:cxn ang="0">
                  <a:pos x="155" y="203"/>
                </a:cxn>
                <a:cxn ang="0">
                  <a:pos x="165" y="203"/>
                </a:cxn>
                <a:cxn ang="0">
                  <a:pos x="172" y="205"/>
                </a:cxn>
                <a:cxn ang="0">
                  <a:pos x="178" y="209"/>
                </a:cxn>
                <a:cxn ang="0">
                  <a:pos x="184" y="215"/>
                </a:cxn>
                <a:cxn ang="0">
                  <a:pos x="184" y="215"/>
                </a:cxn>
                <a:cxn ang="0">
                  <a:pos x="189" y="221"/>
                </a:cxn>
                <a:cxn ang="0">
                  <a:pos x="191" y="231"/>
                </a:cxn>
                <a:cxn ang="0">
                  <a:pos x="194" y="242"/>
                </a:cxn>
                <a:cxn ang="0">
                  <a:pos x="194" y="255"/>
                </a:cxn>
                <a:cxn ang="0">
                  <a:pos x="194" y="422"/>
                </a:cxn>
                <a:cxn ang="0">
                  <a:pos x="310" y="422"/>
                </a:cxn>
                <a:cxn ang="0">
                  <a:pos x="310" y="229"/>
                </a:cxn>
                <a:cxn ang="0">
                  <a:pos x="310" y="229"/>
                </a:cxn>
                <a:cxn ang="0">
                  <a:pos x="310" y="215"/>
                </a:cxn>
                <a:cxn ang="0">
                  <a:pos x="309" y="202"/>
                </a:cxn>
                <a:cxn ang="0">
                  <a:pos x="306" y="188"/>
                </a:cxn>
                <a:cxn ang="0">
                  <a:pos x="304" y="177"/>
                </a:cxn>
                <a:cxn ang="0">
                  <a:pos x="299" y="166"/>
                </a:cxn>
                <a:cxn ang="0">
                  <a:pos x="295" y="157"/>
                </a:cxn>
                <a:cxn ang="0">
                  <a:pos x="289" y="148"/>
                </a:cxn>
                <a:cxn ang="0">
                  <a:pos x="283" y="141"/>
                </a:cxn>
                <a:cxn ang="0">
                  <a:pos x="283" y="141"/>
                </a:cxn>
                <a:cxn ang="0">
                  <a:pos x="276" y="133"/>
                </a:cxn>
                <a:cxn ang="0">
                  <a:pos x="269" y="129"/>
                </a:cxn>
                <a:cxn ang="0">
                  <a:pos x="260" y="124"/>
                </a:cxn>
                <a:cxn ang="0">
                  <a:pos x="251" y="119"/>
                </a:cxn>
                <a:cxn ang="0">
                  <a:pos x="241" y="116"/>
                </a:cxn>
                <a:cxn ang="0">
                  <a:pos x="231" y="114"/>
                </a:cxn>
                <a:cxn ang="0">
                  <a:pos x="220" y="113"/>
                </a:cxn>
                <a:cxn ang="0">
                  <a:pos x="209" y="112"/>
                </a:cxn>
                <a:cxn ang="0">
                  <a:pos x="209" y="112"/>
                </a:cxn>
                <a:cxn ang="0">
                  <a:pos x="195" y="113"/>
                </a:cxn>
                <a:cxn ang="0">
                  <a:pos x="182" y="114"/>
                </a:cxn>
                <a:cxn ang="0">
                  <a:pos x="168" y="116"/>
                </a:cxn>
                <a:cxn ang="0">
                  <a:pos x="154" y="122"/>
                </a:cxn>
                <a:cxn ang="0">
                  <a:pos x="154" y="122"/>
                </a:cxn>
                <a:cxn ang="0">
                  <a:pos x="144" y="129"/>
                </a:cxn>
                <a:cxn ang="0">
                  <a:pos x="135" y="135"/>
                </a:cxn>
                <a:cxn ang="0">
                  <a:pos x="126" y="143"/>
                </a:cxn>
                <a:cxn ang="0">
                  <a:pos x="116" y="153"/>
                </a:cxn>
                <a:cxn ang="0">
                  <a:pos x="116" y="0"/>
                </a:cxn>
                <a:cxn ang="0">
                  <a:pos x="0" y="0"/>
                </a:cxn>
                <a:cxn ang="0">
                  <a:pos x="0" y="422"/>
                </a:cxn>
              </a:cxnLst>
              <a:rect l="0" t="0" r="r" b="b"/>
              <a:pathLst>
                <a:path w="310" h="422">
                  <a:moveTo>
                    <a:pt x="0" y="422"/>
                  </a:moveTo>
                  <a:lnTo>
                    <a:pt x="116" y="422"/>
                  </a:lnTo>
                  <a:lnTo>
                    <a:pt x="116" y="276"/>
                  </a:lnTo>
                  <a:lnTo>
                    <a:pt x="116" y="276"/>
                  </a:lnTo>
                  <a:lnTo>
                    <a:pt x="116" y="257"/>
                  </a:lnTo>
                  <a:lnTo>
                    <a:pt x="119" y="240"/>
                  </a:lnTo>
                  <a:lnTo>
                    <a:pt x="123" y="228"/>
                  </a:lnTo>
                  <a:lnTo>
                    <a:pt x="126" y="223"/>
                  </a:lnTo>
                  <a:lnTo>
                    <a:pt x="128" y="219"/>
                  </a:lnTo>
                  <a:lnTo>
                    <a:pt x="128" y="219"/>
                  </a:lnTo>
                  <a:lnTo>
                    <a:pt x="133" y="212"/>
                  </a:lnTo>
                  <a:lnTo>
                    <a:pt x="140" y="208"/>
                  </a:lnTo>
                  <a:lnTo>
                    <a:pt x="148" y="204"/>
                  </a:lnTo>
                  <a:lnTo>
                    <a:pt x="155" y="203"/>
                  </a:lnTo>
                  <a:lnTo>
                    <a:pt x="155" y="203"/>
                  </a:lnTo>
                  <a:lnTo>
                    <a:pt x="165" y="203"/>
                  </a:lnTo>
                  <a:lnTo>
                    <a:pt x="172" y="205"/>
                  </a:lnTo>
                  <a:lnTo>
                    <a:pt x="178" y="209"/>
                  </a:lnTo>
                  <a:lnTo>
                    <a:pt x="184" y="215"/>
                  </a:lnTo>
                  <a:lnTo>
                    <a:pt x="184" y="215"/>
                  </a:lnTo>
                  <a:lnTo>
                    <a:pt x="189" y="221"/>
                  </a:lnTo>
                  <a:lnTo>
                    <a:pt x="191" y="231"/>
                  </a:lnTo>
                  <a:lnTo>
                    <a:pt x="194" y="242"/>
                  </a:lnTo>
                  <a:lnTo>
                    <a:pt x="194" y="255"/>
                  </a:lnTo>
                  <a:lnTo>
                    <a:pt x="194" y="422"/>
                  </a:lnTo>
                  <a:lnTo>
                    <a:pt x="310" y="422"/>
                  </a:lnTo>
                  <a:lnTo>
                    <a:pt x="310" y="229"/>
                  </a:lnTo>
                  <a:lnTo>
                    <a:pt x="310" y="229"/>
                  </a:lnTo>
                  <a:lnTo>
                    <a:pt x="310" y="215"/>
                  </a:lnTo>
                  <a:lnTo>
                    <a:pt x="309" y="202"/>
                  </a:lnTo>
                  <a:lnTo>
                    <a:pt x="306" y="188"/>
                  </a:lnTo>
                  <a:lnTo>
                    <a:pt x="304" y="177"/>
                  </a:lnTo>
                  <a:lnTo>
                    <a:pt x="299" y="166"/>
                  </a:lnTo>
                  <a:lnTo>
                    <a:pt x="295" y="157"/>
                  </a:lnTo>
                  <a:lnTo>
                    <a:pt x="289" y="148"/>
                  </a:lnTo>
                  <a:lnTo>
                    <a:pt x="283" y="141"/>
                  </a:lnTo>
                  <a:lnTo>
                    <a:pt x="283" y="141"/>
                  </a:lnTo>
                  <a:lnTo>
                    <a:pt x="276" y="133"/>
                  </a:lnTo>
                  <a:lnTo>
                    <a:pt x="269" y="129"/>
                  </a:lnTo>
                  <a:lnTo>
                    <a:pt x="260" y="124"/>
                  </a:lnTo>
                  <a:lnTo>
                    <a:pt x="251" y="119"/>
                  </a:lnTo>
                  <a:lnTo>
                    <a:pt x="241" y="116"/>
                  </a:lnTo>
                  <a:lnTo>
                    <a:pt x="231" y="114"/>
                  </a:lnTo>
                  <a:lnTo>
                    <a:pt x="220" y="113"/>
                  </a:lnTo>
                  <a:lnTo>
                    <a:pt x="209" y="112"/>
                  </a:lnTo>
                  <a:lnTo>
                    <a:pt x="209" y="112"/>
                  </a:lnTo>
                  <a:lnTo>
                    <a:pt x="195" y="113"/>
                  </a:lnTo>
                  <a:lnTo>
                    <a:pt x="182" y="114"/>
                  </a:lnTo>
                  <a:lnTo>
                    <a:pt x="168" y="116"/>
                  </a:lnTo>
                  <a:lnTo>
                    <a:pt x="154" y="122"/>
                  </a:lnTo>
                  <a:lnTo>
                    <a:pt x="154" y="122"/>
                  </a:lnTo>
                  <a:lnTo>
                    <a:pt x="144" y="129"/>
                  </a:lnTo>
                  <a:lnTo>
                    <a:pt x="135" y="135"/>
                  </a:lnTo>
                  <a:lnTo>
                    <a:pt x="126" y="143"/>
                  </a:lnTo>
                  <a:lnTo>
                    <a:pt x="116" y="153"/>
                  </a:lnTo>
                  <a:lnTo>
                    <a:pt x="116" y="0"/>
                  </a:lnTo>
                  <a:lnTo>
                    <a:pt x="0" y="0"/>
                  </a:lnTo>
                  <a:lnTo>
                    <a:pt x="0" y="4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8" name="Freeform 10"/>
            <p:cNvSpPr>
              <a:spLocks/>
            </p:cNvSpPr>
            <p:nvPr userDrawn="1"/>
          </p:nvSpPr>
          <p:spPr bwMode="auto">
            <a:xfrm>
              <a:off x="5599" y="4169"/>
              <a:ext cx="41" cy="100"/>
            </a:xfrm>
            <a:custGeom>
              <a:avLst/>
              <a:gdLst/>
              <a:ahLst/>
              <a:cxnLst>
                <a:cxn ang="0">
                  <a:pos x="0" y="0"/>
                </a:cxn>
                <a:cxn ang="0">
                  <a:pos x="0" y="93"/>
                </a:cxn>
                <a:cxn ang="0">
                  <a:pos x="0" y="178"/>
                </a:cxn>
                <a:cxn ang="0">
                  <a:pos x="0" y="284"/>
                </a:cxn>
                <a:cxn ang="0">
                  <a:pos x="0" y="284"/>
                </a:cxn>
                <a:cxn ang="0">
                  <a:pos x="0" y="307"/>
                </a:cxn>
                <a:cxn ang="0">
                  <a:pos x="2" y="328"/>
                </a:cxn>
                <a:cxn ang="0">
                  <a:pos x="6" y="345"/>
                </a:cxn>
                <a:cxn ang="0">
                  <a:pos x="11" y="359"/>
                </a:cxn>
                <a:cxn ang="0">
                  <a:pos x="11" y="359"/>
                </a:cxn>
                <a:cxn ang="0">
                  <a:pos x="17" y="370"/>
                </a:cxn>
                <a:cxn ang="0">
                  <a:pos x="23" y="379"/>
                </a:cxn>
                <a:cxn ang="0">
                  <a:pos x="31" y="385"/>
                </a:cxn>
                <a:cxn ang="0">
                  <a:pos x="40" y="391"/>
                </a:cxn>
                <a:cxn ang="0">
                  <a:pos x="40" y="391"/>
                </a:cxn>
                <a:cxn ang="0">
                  <a:pos x="51" y="396"/>
                </a:cxn>
                <a:cxn ang="0">
                  <a:pos x="64" y="399"/>
                </a:cxn>
                <a:cxn ang="0">
                  <a:pos x="80" y="402"/>
                </a:cxn>
                <a:cxn ang="0">
                  <a:pos x="99" y="402"/>
                </a:cxn>
                <a:cxn ang="0">
                  <a:pos x="99" y="402"/>
                </a:cxn>
                <a:cxn ang="0">
                  <a:pos x="113" y="402"/>
                </a:cxn>
                <a:cxn ang="0">
                  <a:pos x="128" y="399"/>
                </a:cxn>
                <a:cxn ang="0">
                  <a:pos x="145" y="397"/>
                </a:cxn>
                <a:cxn ang="0">
                  <a:pos x="161" y="392"/>
                </a:cxn>
                <a:cxn ang="0">
                  <a:pos x="161" y="317"/>
                </a:cxn>
                <a:cxn ang="0">
                  <a:pos x="161" y="317"/>
                </a:cxn>
                <a:cxn ang="0">
                  <a:pos x="156" y="318"/>
                </a:cxn>
                <a:cxn ang="0">
                  <a:pos x="148" y="319"/>
                </a:cxn>
                <a:cxn ang="0">
                  <a:pos x="131" y="320"/>
                </a:cxn>
                <a:cxn ang="0">
                  <a:pos x="131" y="320"/>
                </a:cxn>
                <a:cxn ang="0">
                  <a:pos x="125" y="319"/>
                </a:cxn>
                <a:cxn ang="0">
                  <a:pos x="120" y="315"/>
                </a:cxn>
                <a:cxn ang="0">
                  <a:pos x="117" y="313"/>
                </a:cxn>
                <a:cxn ang="0">
                  <a:pos x="115" y="311"/>
                </a:cxn>
                <a:cxn ang="0">
                  <a:pos x="115" y="311"/>
                </a:cxn>
                <a:cxn ang="0">
                  <a:pos x="114" y="307"/>
                </a:cxn>
                <a:cxn ang="0">
                  <a:pos x="113" y="301"/>
                </a:cxn>
                <a:cxn ang="0">
                  <a:pos x="111" y="285"/>
                </a:cxn>
                <a:cxn ang="0">
                  <a:pos x="111" y="178"/>
                </a:cxn>
                <a:cxn ang="0">
                  <a:pos x="161" y="178"/>
                </a:cxn>
                <a:cxn ang="0">
                  <a:pos x="161" y="93"/>
                </a:cxn>
                <a:cxn ang="0">
                  <a:pos x="111" y="93"/>
                </a:cxn>
                <a:cxn ang="0">
                  <a:pos x="111" y="0"/>
                </a:cxn>
                <a:cxn ang="0">
                  <a:pos x="0" y="0"/>
                </a:cxn>
              </a:cxnLst>
              <a:rect l="0" t="0" r="r" b="b"/>
              <a:pathLst>
                <a:path w="161" h="402">
                  <a:moveTo>
                    <a:pt x="0" y="0"/>
                  </a:moveTo>
                  <a:lnTo>
                    <a:pt x="0" y="93"/>
                  </a:lnTo>
                  <a:lnTo>
                    <a:pt x="0" y="178"/>
                  </a:lnTo>
                  <a:lnTo>
                    <a:pt x="0" y="284"/>
                  </a:lnTo>
                  <a:lnTo>
                    <a:pt x="0" y="284"/>
                  </a:lnTo>
                  <a:lnTo>
                    <a:pt x="0" y="307"/>
                  </a:lnTo>
                  <a:lnTo>
                    <a:pt x="2" y="328"/>
                  </a:lnTo>
                  <a:lnTo>
                    <a:pt x="6" y="345"/>
                  </a:lnTo>
                  <a:lnTo>
                    <a:pt x="11" y="359"/>
                  </a:lnTo>
                  <a:lnTo>
                    <a:pt x="11" y="359"/>
                  </a:lnTo>
                  <a:lnTo>
                    <a:pt x="17" y="370"/>
                  </a:lnTo>
                  <a:lnTo>
                    <a:pt x="23" y="379"/>
                  </a:lnTo>
                  <a:lnTo>
                    <a:pt x="31" y="385"/>
                  </a:lnTo>
                  <a:lnTo>
                    <a:pt x="40" y="391"/>
                  </a:lnTo>
                  <a:lnTo>
                    <a:pt x="40" y="391"/>
                  </a:lnTo>
                  <a:lnTo>
                    <a:pt x="51" y="396"/>
                  </a:lnTo>
                  <a:lnTo>
                    <a:pt x="64" y="399"/>
                  </a:lnTo>
                  <a:lnTo>
                    <a:pt x="80" y="402"/>
                  </a:lnTo>
                  <a:lnTo>
                    <a:pt x="99" y="402"/>
                  </a:lnTo>
                  <a:lnTo>
                    <a:pt x="99" y="402"/>
                  </a:lnTo>
                  <a:lnTo>
                    <a:pt x="113" y="402"/>
                  </a:lnTo>
                  <a:lnTo>
                    <a:pt x="128" y="399"/>
                  </a:lnTo>
                  <a:lnTo>
                    <a:pt x="145" y="397"/>
                  </a:lnTo>
                  <a:lnTo>
                    <a:pt x="161" y="392"/>
                  </a:lnTo>
                  <a:lnTo>
                    <a:pt x="161" y="317"/>
                  </a:lnTo>
                  <a:lnTo>
                    <a:pt x="161" y="317"/>
                  </a:lnTo>
                  <a:lnTo>
                    <a:pt x="156" y="318"/>
                  </a:lnTo>
                  <a:lnTo>
                    <a:pt x="148" y="319"/>
                  </a:lnTo>
                  <a:lnTo>
                    <a:pt x="131" y="320"/>
                  </a:lnTo>
                  <a:lnTo>
                    <a:pt x="131" y="320"/>
                  </a:lnTo>
                  <a:lnTo>
                    <a:pt x="125" y="319"/>
                  </a:lnTo>
                  <a:lnTo>
                    <a:pt x="120" y="315"/>
                  </a:lnTo>
                  <a:lnTo>
                    <a:pt x="117" y="313"/>
                  </a:lnTo>
                  <a:lnTo>
                    <a:pt x="115" y="311"/>
                  </a:lnTo>
                  <a:lnTo>
                    <a:pt x="115" y="311"/>
                  </a:lnTo>
                  <a:lnTo>
                    <a:pt x="114" y="307"/>
                  </a:lnTo>
                  <a:lnTo>
                    <a:pt x="113" y="301"/>
                  </a:lnTo>
                  <a:lnTo>
                    <a:pt x="111" y="285"/>
                  </a:lnTo>
                  <a:lnTo>
                    <a:pt x="111" y="178"/>
                  </a:lnTo>
                  <a:lnTo>
                    <a:pt x="161" y="178"/>
                  </a:lnTo>
                  <a:lnTo>
                    <a:pt x="161" y="93"/>
                  </a:lnTo>
                  <a:lnTo>
                    <a:pt x="111" y="93"/>
                  </a:lnTo>
                  <a:lnTo>
                    <a:pt x="111"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9" name="Rectangle 11"/>
            <p:cNvSpPr>
              <a:spLocks noChangeArrowheads="1"/>
            </p:cNvSpPr>
            <p:nvPr userDrawn="1"/>
          </p:nvSpPr>
          <p:spPr bwMode="auto">
            <a:xfrm>
              <a:off x="5562" y="4169"/>
              <a:ext cx="28" cy="15"/>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jpe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9.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 descr="Q:\Design Catalog\Corporate Templates\Covers\abstract1.jpg"/>
          <p:cNvPicPr>
            <a:picLocks noChangeAspect="1" noChangeArrowheads="1"/>
          </p:cNvPicPr>
          <p:nvPr/>
        </p:nvPicPr>
        <p:blipFill>
          <a:blip r:embed="rId14"/>
          <a:stretch>
            <a:fillRect/>
          </a:stretch>
        </p:blipFill>
        <p:spPr bwMode="auto">
          <a:xfrm>
            <a:off x="-163772" y="0"/>
            <a:ext cx="9307772" cy="1413164"/>
          </a:xfrm>
          <a:prstGeom prst="rect">
            <a:avLst/>
          </a:prstGeom>
          <a:noFill/>
          <a:ln w="9525">
            <a:noFill/>
            <a:miter lim="800000"/>
            <a:headEnd/>
            <a:tailEnd/>
          </a:ln>
        </p:spPr>
      </p:pic>
      <p:pic>
        <p:nvPicPr>
          <p:cNvPr id="26" name="Picture 2" descr="Q:\Design Catalog\Corporate Templates\Covers\abstract1.jpg"/>
          <p:cNvPicPr>
            <a:picLocks noChangeAspect="1" noChangeArrowheads="1"/>
          </p:cNvPicPr>
          <p:nvPr/>
        </p:nvPicPr>
        <p:blipFill>
          <a:blip r:embed="rId14"/>
          <a:stretch>
            <a:fillRect/>
          </a:stretch>
        </p:blipFill>
        <p:spPr bwMode="auto">
          <a:xfrm>
            <a:off x="-191070" y="6387152"/>
            <a:ext cx="9335069" cy="470848"/>
          </a:xfrm>
          <a:prstGeom prst="rect">
            <a:avLst/>
          </a:prstGeom>
          <a:noFill/>
          <a:ln w="9525">
            <a:noFill/>
            <a:miter lim="800000"/>
            <a:headEnd/>
            <a:tailEnd/>
          </a:ln>
        </p:spPr>
      </p:pic>
      <p:sp>
        <p:nvSpPr>
          <p:cNvPr id="34" name="Rectangle 33"/>
          <p:cNvSpPr/>
          <p:nvPr/>
        </p:nvSpPr>
        <p:spPr>
          <a:xfrm>
            <a:off x="0" y="6389688"/>
            <a:ext cx="9144000" cy="4683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p:nvSpPr>
        <p:spPr>
          <a:xfrm>
            <a:off x="0" y="6389688"/>
            <a:ext cx="9144000" cy="468312"/>
          </a:xfrm>
          <a:prstGeom prst="rect">
            <a:avLst/>
          </a:prstGeom>
          <a:solidFill>
            <a:srgbClr val="0081C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p:nvSpPr>
        <p:spPr>
          <a:xfrm>
            <a:off x="8343900" y="6391275"/>
            <a:ext cx="800100" cy="466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40" name="Straight Connector 39"/>
          <p:cNvCxnSpPr/>
          <p:nvPr/>
        </p:nvCxnSpPr>
        <p:spPr>
          <a:xfrm>
            <a:off x="0" y="638651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1F152348-5FEE-43E7-A6C5-230A55E81C74}" type="datetimeFigureOut">
              <a:rPr lang="en-US" smtClean="0"/>
              <a:pPr>
                <a:defRPr/>
              </a:pPr>
              <a:t>1/28/2016</a:t>
            </a:fld>
            <a:endParaRPr lang="en-US" dirty="0"/>
          </a:p>
        </p:txBody>
      </p:sp>
      <p:sp>
        <p:nvSpPr>
          <p:cNvPr id="6"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5F5F5F"/>
                </a:solidFill>
                <a:latin typeface="+mn-lt"/>
              </a:defRPr>
            </a:lvl1pPr>
          </a:lstStyle>
          <a:p>
            <a:pPr>
              <a:defRPr/>
            </a:pPr>
            <a:fld id="{CBCB6212-D479-4923-8A68-B52B0C96F352}" type="slidenum">
              <a:rPr lang="en-US" smtClean="0"/>
              <a:pPr>
                <a:defRPr/>
              </a:pPr>
              <a:t>‹#›</a:t>
            </a:fld>
            <a:endParaRPr lang="en-US" dirty="0"/>
          </a:p>
        </p:txBody>
      </p:sp>
      <p:cxnSp>
        <p:nvCxnSpPr>
          <p:cNvPr id="23" name="Straight Connector 22"/>
          <p:cNvCxnSpPr/>
          <p:nvPr/>
        </p:nvCxnSpPr>
        <p:spPr>
          <a:xfrm>
            <a:off x="4943475" y="6634163"/>
            <a:ext cx="34686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4696619" y="6623844"/>
            <a:ext cx="468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0"/>
            <a:ext cx="9144000" cy="13985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p:nvSpPr>
        <p:spPr>
          <a:xfrm>
            <a:off x="0" y="0"/>
            <a:ext cx="9144000" cy="1400175"/>
          </a:xfrm>
          <a:prstGeom prst="rect">
            <a:avLst/>
          </a:prstGeom>
          <a:solidFill>
            <a:srgbClr val="0081C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2" name="Straight Connector 31"/>
          <p:cNvCxnSpPr/>
          <p:nvPr/>
        </p:nvCxnSpPr>
        <p:spPr>
          <a:xfrm>
            <a:off x="0" y="1401763"/>
            <a:ext cx="9144000" cy="1587"/>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224389" y="6510550"/>
            <a:ext cx="2515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Pie 30"/>
          <p:cNvSpPr/>
          <p:nvPr/>
        </p:nvSpPr>
        <p:spPr>
          <a:xfrm rot="5400000">
            <a:off x="7820167" y="-1940366"/>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33" name="Pie 32"/>
          <p:cNvSpPr/>
          <p:nvPr/>
        </p:nvSpPr>
        <p:spPr>
          <a:xfrm rot="5400000">
            <a:off x="8194635" y="-2166789"/>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1039" name="Text Placeholder 2"/>
          <p:cNvSpPr>
            <a:spLocks noGrp="1"/>
          </p:cNvSpPr>
          <p:nvPr>
            <p:ph type="body" idx="1"/>
          </p:nvPr>
        </p:nvSpPr>
        <p:spPr bwMode="auto">
          <a:xfrm>
            <a:off x="244475" y="1470025"/>
            <a:ext cx="8763000"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8" name="Title Placeholder 1"/>
          <p:cNvSpPr>
            <a:spLocks noGrp="1"/>
          </p:cNvSpPr>
          <p:nvPr>
            <p:ph type="title"/>
          </p:nvPr>
        </p:nvSpPr>
        <p:spPr bwMode="auto">
          <a:xfrm>
            <a:off x="244475" y="0"/>
            <a:ext cx="8763000"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cxnSp>
        <p:nvCxnSpPr>
          <p:cNvPr id="36" name="Straight Connector 35"/>
          <p:cNvCxnSpPr/>
          <p:nvPr/>
        </p:nvCxnSpPr>
        <p:spPr>
          <a:xfrm>
            <a:off x="0" y="14017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8" name="Group 4"/>
          <p:cNvGrpSpPr>
            <a:grpSpLocks noChangeAspect="1"/>
          </p:cNvGrpSpPr>
          <p:nvPr/>
        </p:nvGrpSpPr>
        <p:grpSpPr bwMode="auto">
          <a:xfrm>
            <a:off x="8410575" y="6478588"/>
            <a:ext cx="681038" cy="301625"/>
            <a:chOff x="5298" y="4081"/>
            <a:chExt cx="429" cy="190"/>
          </a:xfrm>
        </p:grpSpPr>
        <p:sp>
          <p:nvSpPr>
            <p:cNvPr id="3" name="AutoShape 3"/>
            <p:cNvSpPr>
              <a:spLocks noChangeAspect="1" noChangeArrowheads="1" noTextEdit="1"/>
            </p:cNvSpPr>
            <p:nvPr userDrawn="1"/>
          </p:nvSpPr>
          <p:spPr bwMode="auto">
            <a:xfrm>
              <a:off x="5298" y="4081"/>
              <a:ext cx="429" cy="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9" name="Freeform 5"/>
            <p:cNvSpPr>
              <a:spLocks noEditPoints="1"/>
            </p:cNvSpPr>
            <p:nvPr userDrawn="1"/>
          </p:nvSpPr>
          <p:spPr bwMode="auto">
            <a:xfrm>
              <a:off x="5298" y="4081"/>
              <a:ext cx="292" cy="94"/>
            </a:xfrm>
            <a:custGeom>
              <a:avLst/>
              <a:gdLst/>
              <a:ahLst/>
              <a:cxnLst>
                <a:cxn ang="0">
                  <a:pos x="854" y="136"/>
                </a:cxn>
                <a:cxn ang="0">
                  <a:pos x="1054" y="136"/>
                </a:cxn>
                <a:cxn ang="0">
                  <a:pos x="1005" y="9"/>
                </a:cxn>
                <a:cxn ang="0">
                  <a:pos x="740" y="9"/>
                </a:cxn>
                <a:cxn ang="0">
                  <a:pos x="519" y="100"/>
                </a:cxn>
                <a:cxn ang="0">
                  <a:pos x="566" y="111"/>
                </a:cxn>
                <a:cxn ang="0">
                  <a:pos x="591" y="134"/>
                </a:cxn>
                <a:cxn ang="0">
                  <a:pos x="605" y="175"/>
                </a:cxn>
                <a:cxn ang="0">
                  <a:pos x="602" y="213"/>
                </a:cxn>
                <a:cxn ang="0">
                  <a:pos x="588" y="249"/>
                </a:cxn>
                <a:cxn ang="0">
                  <a:pos x="560" y="269"/>
                </a:cxn>
                <a:cxn ang="0">
                  <a:pos x="484" y="275"/>
                </a:cxn>
                <a:cxn ang="0">
                  <a:pos x="533" y="366"/>
                </a:cxn>
                <a:cxn ang="0">
                  <a:pos x="614" y="354"/>
                </a:cxn>
                <a:cxn ang="0">
                  <a:pos x="671" y="317"/>
                </a:cxn>
                <a:cxn ang="0">
                  <a:pos x="704" y="261"/>
                </a:cxn>
                <a:cxn ang="0">
                  <a:pos x="715" y="187"/>
                </a:cxn>
                <a:cxn ang="0">
                  <a:pos x="710" y="136"/>
                </a:cxn>
                <a:cxn ang="0">
                  <a:pos x="688" y="77"/>
                </a:cxn>
                <a:cxn ang="0">
                  <a:pos x="645" y="32"/>
                </a:cxn>
                <a:cxn ang="0">
                  <a:pos x="576" y="10"/>
                </a:cxn>
                <a:cxn ang="0">
                  <a:pos x="343" y="141"/>
                </a:cxn>
                <a:cxn ang="0">
                  <a:pos x="333" y="95"/>
                </a:cxn>
                <a:cxn ang="0">
                  <a:pos x="305" y="46"/>
                </a:cxn>
                <a:cxn ang="0">
                  <a:pos x="261" y="15"/>
                </a:cxn>
                <a:cxn ang="0">
                  <a:pos x="199" y="0"/>
                </a:cxn>
                <a:cxn ang="0">
                  <a:pos x="142" y="4"/>
                </a:cxn>
                <a:cxn ang="0">
                  <a:pos x="76" y="29"/>
                </a:cxn>
                <a:cxn ang="0">
                  <a:pos x="29" y="78"/>
                </a:cxn>
                <a:cxn ang="0">
                  <a:pos x="4" y="147"/>
                </a:cxn>
                <a:cxn ang="0">
                  <a:pos x="1" y="207"/>
                </a:cxn>
                <a:cxn ang="0">
                  <a:pos x="19" y="277"/>
                </a:cxn>
                <a:cxn ang="0">
                  <a:pos x="59" y="333"/>
                </a:cxn>
                <a:cxn ang="0">
                  <a:pos x="121" y="366"/>
                </a:cxn>
                <a:cxn ang="0">
                  <a:pos x="182" y="375"/>
                </a:cxn>
                <a:cxn ang="0">
                  <a:pos x="251" y="361"/>
                </a:cxn>
                <a:cxn ang="0">
                  <a:pos x="302" y="327"/>
                </a:cxn>
                <a:cxn ang="0">
                  <a:pos x="333" y="280"/>
                </a:cxn>
                <a:cxn ang="0">
                  <a:pos x="344" y="226"/>
                </a:cxn>
                <a:cxn ang="0">
                  <a:pos x="230" y="249"/>
                </a:cxn>
                <a:cxn ang="0">
                  <a:pos x="202" y="281"/>
                </a:cxn>
                <a:cxn ang="0">
                  <a:pos x="170" y="285"/>
                </a:cxn>
                <a:cxn ang="0">
                  <a:pos x="139" y="272"/>
                </a:cxn>
                <a:cxn ang="0">
                  <a:pos x="121" y="247"/>
                </a:cxn>
                <a:cxn ang="0">
                  <a:pos x="110" y="187"/>
                </a:cxn>
                <a:cxn ang="0">
                  <a:pos x="119" y="135"/>
                </a:cxn>
                <a:cxn ang="0">
                  <a:pos x="135" y="107"/>
                </a:cxn>
                <a:cxn ang="0">
                  <a:pos x="161" y="91"/>
                </a:cxn>
                <a:cxn ang="0">
                  <a:pos x="187" y="90"/>
                </a:cxn>
                <a:cxn ang="0">
                  <a:pos x="212" y="98"/>
                </a:cxn>
                <a:cxn ang="0">
                  <a:pos x="233" y="128"/>
                </a:cxn>
              </a:cxnLst>
              <a:rect l="0" t="0" r="r" b="b"/>
              <a:pathLst>
                <a:path w="1167" h="375">
                  <a:moveTo>
                    <a:pt x="740" y="366"/>
                  </a:moveTo>
                  <a:lnTo>
                    <a:pt x="852" y="366"/>
                  </a:lnTo>
                  <a:lnTo>
                    <a:pt x="852" y="136"/>
                  </a:lnTo>
                  <a:lnTo>
                    <a:pt x="854" y="136"/>
                  </a:lnTo>
                  <a:lnTo>
                    <a:pt x="903" y="366"/>
                  </a:lnTo>
                  <a:lnTo>
                    <a:pt x="1000" y="366"/>
                  </a:lnTo>
                  <a:lnTo>
                    <a:pt x="1052" y="136"/>
                  </a:lnTo>
                  <a:lnTo>
                    <a:pt x="1054" y="136"/>
                  </a:lnTo>
                  <a:lnTo>
                    <a:pt x="1054" y="321"/>
                  </a:lnTo>
                  <a:lnTo>
                    <a:pt x="1167" y="321"/>
                  </a:lnTo>
                  <a:lnTo>
                    <a:pt x="1167" y="9"/>
                  </a:lnTo>
                  <a:lnTo>
                    <a:pt x="1005" y="9"/>
                  </a:lnTo>
                  <a:lnTo>
                    <a:pt x="954" y="219"/>
                  </a:lnTo>
                  <a:lnTo>
                    <a:pt x="953" y="219"/>
                  </a:lnTo>
                  <a:lnTo>
                    <a:pt x="902" y="9"/>
                  </a:lnTo>
                  <a:lnTo>
                    <a:pt x="740" y="9"/>
                  </a:lnTo>
                  <a:lnTo>
                    <a:pt x="740" y="366"/>
                  </a:lnTo>
                  <a:close/>
                  <a:moveTo>
                    <a:pt x="484" y="100"/>
                  </a:moveTo>
                  <a:lnTo>
                    <a:pt x="519" y="100"/>
                  </a:lnTo>
                  <a:lnTo>
                    <a:pt x="519" y="100"/>
                  </a:lnTo>
                  <a:lnTo>
                    <a:pt x="533" y="101"/>
                  </a:lnTo>
                  <a:lnTo>
                    <a:pt x="545" y="102"/>
                  </a:lnTo>
                  <a:lnTo>
                    <a:pt x="556" y="106"/>
                  </a:lnTo>
                  <a:lnTo>
                    <a:pt x="566" y="111"/>
                  </a:lnTo>
                  <a:lnTo>
                    <a:pt x="574" y="116"/>
                  </a:lnTo>
                  <a:lnTo>
                    <a:pt x="582" y="122"/>
                  </a:lnTo>
                  <a:lnTo>
                    <a:pt x="587" y="128"/>
                  </a:lnTo>
                  <a:lnTo>
                    <a:pt x="591" y="134"/>
                  </a:lnTo>
                  <a:lnTo>
                    <a:pt x="596" y="141"/>
                  </a:lnTo>
                  <a:lnTo>
                    <a:pt x="599" y="148"/>
                  </a:lnTo>
                  <a:lnTo>
                    <a:pt x="604" y="163"/>
                  </a:lnTo>
                  <a:lnTo>
                    <a:pt x="605" y="175"/>
                  </a:lnTo>
                  <a:lnTo>
                    <a:pt x="606" y="185"/>
                  </a:lnTo>
                  <a:lnTo>
                    <a:pt x="606" y="185"/>
                  </a:lnTo>
                  <a:lnTo>
                    <a:pt x="605" y="198"/>
                  </a:lnTo>
                  <a:lnTo>
                    <a:pt x="602" y="213"/>
                  </a:lnTo>
                  <a:lnTo>
                    <a:pt x="599" y="229"/>
                  </a:lnTo>
                  <a:lnTo>
                    <a:pt x="595" y="236"/>
                  </a:lnTo>
                  <a:lnTo>
                    <a:pt x="591" y="242"/>
                  </a:lnTo>
                  <a:lnTo>
                    <a:pt x="588" y="249"/>
                  </a:lnTo>
                  <a:lnTo>
                    <a:pt x="582" y="255"/>
                  </a:lnTo>
                  <a:lnTo>
                    <a:pt x="576" y="260"/>
                  </a:lnTo>
                  <a:lnTo>
                    <a:pt x="568" y="265"/>
                  </a:lnTo>
                  <a:lnTo>
                    <a:pt x="560" y="269"/>
                  </a:lnTo>
                  <a:lnTo>
                    <a:pt x="550" y="272"/>
                  </a:lnTo>
                  <a:lnTo>
                    <a:pt x="539" y="274"/>
                  </a:lnTo>
                  <a:lnTo>
                    <a:pt x="527" y="275"/>
                  </a:lnTo>
                  <a:lnTo>
                    <a:pt x="484" y="275"/>
                  </a:lnTo>
                  <a:lnTo>
                    <a:pt x="484" y="100"/>
                  </a:lnTo>
                  <a:close/>
                  <a:moveTo>
                    <a:pt x="373" y="366"/>
                  </a:moveTo>
                  <a:lnTo>
                    <a:pt x="533" y="366"/>
                  </a:lnTo>
                  <a:lnTo>
                    <a:pt x="533" y="366"/>
                  </a:lnTo>
                  <a:lnTo>
                    <a:pt x="555" y="366"/>
                  </a:lnTo>
                  <a:lnTo>
                    <a:pt x="577" y="364"/>
                  </a:lnTo>
                  <a:lnTo>
                    <a:pt x="596" y="359"/>
                  </a:lnTo>
                  <a:lnTo>
                    <a:pt x="614" y="354"/>
                  </a:lnTo>
                  <a:lnTo>
                    <a:pt x="630" y="347"/>
                  </a:lnTo>
                  <a:lnTo>
                    <a:pt x="646" y="338"/>
                  </a:lnTo>
                  <a:lnTo>
                    <a:pt x="659" y="328"/>
                  </a:lnTo>
                  <a:lnTo>
                    <a:pt x="671" y="317"/>
                  </a:lnTo>
                  <a:lnTo>
                    <a:pt x="681" y="305"/>
                  </a:lnTo>
                  <a:lnTo>
                    <a:pt x="691" y="292"/>
                  </a:lnTo>
                  <a:lnTo>
                    <a:pt x="698" y="277"/>
                  </a:lnTo>
                  <a:lnTo>
                    <a:pt x="704" y="261"/>
                  </a:lnTo>
                  <a:lnTo>
                    <a:pt x="709" y="244"/>
                  </a:lnTo>
                  <a:lnTo>
                    <a:pt x="713" y="226"/>
                  </a:lnTo>
                  <a:lnTo>
                    <a:pt x="715" y="207"/>
                  </a:lnTo>
                  <a:lnTo>
                    <a:pt x="715" y="187"/>
                  </a:lnTo>
                  <a:lnTo>
                    <a:pt x="715" y="187"/>
                  </a:lnTo>
                  <a:lnTo>
                    <a:pt x="715" y="170"/>
                  </a:lnTo>
                  <a:lnTo>
                    <a:pt x="714" y="153"/>
                  </a:lnTo>
                  <a:lnTo>
                    <a:pt x="710" y="136"/>
                  </a:lnTo>
                  <a:lnTo>
                    <a:pt x="707" y="120"/>
                  </a:lnTo>
                  <a:lnTo>
                    <a:pt x="702" y="106"/>
                  </a:lnTo>
                  <a:lnTo>
                    <a:pt x="696" y="90"/>
                  </a:lnTo>
                  <a:lnTo>
                    <a:pt x="688" y="77"/>
                  </a:lnTo>
                  <a:lnTo>
                    <a:pt x="680" y="63"/>
                  </a:lnTo>
                  <a:lnTo>
                    <a:pt x="669" y="51"/>
                  </a:lnTo>
                  <a:lnTo>
                    <a:pt x="658" y="41"/>
                  </a:lnTo>
                  <a:lnTo>
                    <a:pt x="645" y="32"/>
                  </a:lnTo>
                  <a:lnTo>
                    <a:pt x="630" y="23"/>
                  </a:lnTo>
                  <a:lnTo>
                    <a:pt x="613" y="17"/>
                  </a:lnTo>
                  <a:lnTo>
                    <a:pt x="595" y="12"/>
                  </a:lnTo>
                  <a:lnTo>
                    <a:pt x="576" y="10"/>
                  </a:lnTo>
                  <a:lnTo>
                    <a:pt x="554" y="9"/>
                  </a:lnTo>
                  <a:lnTo>
                    <a:pt x="373" y="9"/>
                  </a:lnTo>
                  <a:lnTo>
                    <a:pt x="373" y="366"/>
                  </a:lnTo>
                  <a:close/>
                  <a:moveTo>
                    <a:pt x="343" y="141"/>
                  </a:moveTo>
                  <a:lnTo>
                    <a:pt x="343" y="141"/>
                  </a:lnTo>
                  <a:lnTo>
                    <a:pt x="341" y="125"/>
                  </a:lnTo>
                  <a:lnTo>
                    <a:pt x="337" y="109"/>
                  </a:lnTo>
                  <a:lnTo>
                    <a:pt x="333" y="95"/>
                  </a:lnTo>
                  <a:lnTo>
                    <a:pt x="327" y="81"/>
                  </a:lnTo>
                  <a:lnTo>
                    <a:pt x="321" y="69"/>
                  </a:lnTo>
                  <a:lnTo>
                    <a:pt x="314" y="57"/>
                  </a:lnTo>
                  <a:lnTo>
                    <a:pt x="305" y="46"/>
                  </a:lnTo>
                  <a:lnTo>
                    <a:pt x="296" y="38"/>
                  </a:lnTo>
                  <a:lnTo>
                    <a:pt x="285" y="29"/>
                  </a:lnTo>
                  <a:lnTo>
                    <a:pt x="273" y="21"/>
                  </a:lnTo>
                  <a:lnTo>
                    <a:pt x="261" y="15"/>
                  </a:lnTo>
                  <a:lnTo>
                    <a:pt x="247" y="10"/>
                  </a:lnTo>
                  <a:lnTo>
                    <a:pt x="231" y="5"/>
                  </a:lnTo>
                  <a:lnTo>
                    <a:pt x="216" y="2"/>
                  </a:lnTo>
                  <a:lnTo>
                    <a:pt x="199" y="0"/>
                  </a:lnTo>
                  <a:lnTo>
                    <a:pt x="182" y="0"/>
                  </a:lnTo>
                  <a:lnTo>
                    <a:pt x="182" y="0"/>
                  </a:lnTo>
                  <a:lnTo>
                    <a:pt x="161" y="0"/>
                  </a:lnTo>
                  <a:lnTo>
                    <a:pt x="142" y="4"/>
                  </a:lnTo>
                  <a:lnTo>
                    <a:pt x="124" y="7"/>
                  </a:lnTo>
                  <a:lnTo>
                    <a:pt x="107" y="13"/>
                  </a:lnTo>
                  <a:lnTo>
                    <a:pt x="91" y="21"/>
                  </a:lnTo>
                  <a:lnTo>
                    <a:pt x="76" y="29"/>
                  </a:lnTo>
                  <a:lnTo>
                    <a:pt x="62" y="40"/>
                  </a:lnTo>
                  <a:lnTo>
                    <a:pt x="50" y="51"/>
                  </a:lnTo>
                  <a:lnTo>
                    <a:pt x="39" y="64"/>
                  </a:lnTo>
                  <a:lnTo>
                    <a:pt x="29" y="78"/>
                  </a:lnTo>
                  <a:lnTo>
                    <a:pt x="21" y="94"/>
                  </a:lnTo>
                  <a:lnTo>
                    <a:pt x="13" y="111"/>
                  </a:lnTo>
                  <a:lnTo>
                    <a:pt x="7" y="128"/>
                  </a:lnTo>
                  <a:lnTo>
                    <a:pt x="4" y="147"/>
                  </a:lnTo>
                  <a:lnTo>
                    <a:pt x="1" y="167"/>
                  </a:lnTo>
                  <a:lnTo>
                    <a:pt x="0" y="187"/>
                  </a:lnTo>
                  <a:lnTo>
                    <a:pt x="0" y="187"/>
                  </a:lnTo>
                  <a:lnTo>
                    <a:pt x="1" y="207"/>
                  </a:lnTo>
                  <a:lnTo>
                    <a:pt x="4" y="226"/>
                  </a:lnTo>
                  <a:lnTo>
                    <a:pt x="7" y="244"/>
                  </a:lnTo>
                  <a:lnTo>
                    <a:pt x="12" y="261"/>
                  </a:lnTo>
                  <a:lnTo>
                    <a:pt x="19" y="277"/>
                  </a:lnTo>
                  <a:lnTo>
                    <a:pt x="27" y="293"/>
                  </a:lnTo>
                  <a:lnTo>
                    <a:pt x="36" y="308"/>
                  </a:lnTo>
                  <a:lnTo>
                    <a:pt x="47" y="321"/>
                  </a:lnTo>
                  <a:lnTo>
                    <a:pt x="59" y="333"/>
                  </a:lnTo>
                  <a:lnTo>
                    <a:pt x="74" y="343"/>
                  </a:lnTo>
                  <a:lnTo>
                    <a:pt x="88" y="353"/>
                  </a:lnTo>
                  <a:lnTo>
                    <a:pt x="104" y="360"/>
                  </a:lnTo>
                  <a:lnTo>
                    <a:pt x="121" y="366"/>
                  </a:lnTo>
                  <a:lnTo>
                    <a:pt x="141" y="371"/>
                  </a:lnTo>
                  <a:lnTo>
                    <a:pt x="160" y="373"/>
                  </a:lnTo>
                  <a:lnTo>
                    <a:pt x="182" y="375"/>
                  </a:lnTo>
                  <a:lnTo>
                    <a:pt x="182" y="375"/>
                  </a:lnTo>
                  <a:lnTo>
                    <a:pt x="200" y="375"/>
                  </a:lnTo>
                  <a:lnTo>
                    <a:pt x="218" y="371"/>
                  </a:lnTo>
                  <a:lnTo>
                    <a:pt x="235" y="367"/>
                  </a:lnTo>
                  <a:lnTo>
                    <a:pt x="251" y="361"/>
                  </a:lnTo>
                  <a:lnTo>
                    <a:pt x="265" y="355"/>
                  </a:lnTo>
                  <a:lnTo>
                    <a:pt x="279" y="347"/>
                  </a:lnTo>
                  <a:lnTo>
                    <a:pt x="291" y="338"/>
                  </a:lnTo>
                  <a:lnTo>
                    <a:pt x="302" y="327"/>
                  </a:lnTo>
                  <a:lnTo>
                    <a:pt x="311" y="316"/>
                  </a:lnTo>
                  <a:lnTo>
                    <a:pt x="320" y="305"/>
                  </a:lnTo>
                  <a:lnTo>
                    <a:pt x="327" y="292"/>
                  </a:lnTo>
                  <a:lnTo>
                    <a:pt x="333" y="280"/>
                  </a:lnTo>
                  <a:lnTo>
                    <a:pt x="338" y="266"/>
                  </a:lnTo>
                  <a:lnTo>
                    <a:pt x="342" y="253"/>
                  </a:lnTo>
                  <a:lnTo>
                    <a:pt x="344" y="240"/>
                  </a:lnTo>
                  <a:lnTo>
                    <a:pt x="344" y="226"/>
                  </a:lnTo>
                  <a:lnTo>
                    <a:pt x="236" y="226"/>
                  </a:lnTo>
                  <a:lnTo>
                    <a:pt x="236" y="226"/>
                  </a:lnTo>
                  <a:lnTo>
                    <a:pt x="234" y="238"/>
                  </a:lnTo>
                  <a:lnTo>
                    <a:pt x="230" y="249"/>
                  </a:lnTo>
                  <a:lnTo>
                    <a:pt x="225" y="259"/>
                  </a:lnTo>
                  <a:lnTo>
                    <a:pt x="219" y="269"/>
                  </a:lnTo>
                  <a:lnTo>
                    <a:pt x="211" y="276"/>
                  </a:lnTo>
                  <a:lnTo>
                    <a:pt x="202" y="281"/>
                  </a:lnTo>
                  <a:lnTo>
                    <a:pt x="191" y="285"/>
                  </a:lnTo>
                  <a:lnTo>
                    <a:pt x="178" y="286"/>
                  </a:lnTo>
                  <a:lnTo>
                    <a:pt x="178" y="286"/>
                  </a:lnTo>
                  <a:lnTo>
                    <a:pt x="170" y="285"/>
                  </a:lnTo>
                  <a:lnTo>
                    <a:pt x="161" y="283"/>
                  </a:lnTo>
                  <a:lnTo>
                    <a:pt x="153" y="281"/>
                  </a:lnTo>
                  <a:lnTo>
                    <a:pt x="147" y="277"/>
                  </a:lnTo>
                  <a:lnTo>
                    <a:pt x="139" y="272"/>
                  </a:lnTo>
                  <a:lnTo>
                    <a:pt x="135" y="268"/>
                  </a:lnTo>
                  <a:lnTo>
                    <a:pt x="130" y="261"/>
                  </a:lnTo>
                  <a:lnTo>
                    <a:pt x="125" y="254"/>
                  </a:lnTo>
                  <a:lnTo>
                    <a:pt x="121" y="247"/>
                  </a:lnTo>
                  <a:lnTo>
                    <a:pt x="119" y="240"/>
                  </a:lnTo>
                  <a:lnTo>
                    <a:pt x="114" y="223"/>
                  </a:lnTo>
                  <a:lnTo>
                    <a:pt x="111" y="206"/>
                  </a:lnTo>
                  <a:lnTo>
                    <a:pt x="110" y="187"/>
                  </a:lnTo>
                  <a:lnTo>
                    <a:pt x="110" y="187"/>
                  </a:lnTo>
                  <a:lnTo>
                    <a:pt x="111" y="169"/>
                  </a:lnTo>
                  <a:lnTo>
                    <a:pt x="114" y="152"/>
                  </a:lnTo>
                  <a:lnTo>
                    <a:pt x="119" y="135"/>
                  </a:lnTo>
                  <a:lnTo>
                    <a:pt x="121" y="128"/>
                  </a:lnTo>
                  <a:lnTo>
                    <a:pt x="125" y="120"/>
                  </a:lnTo>
                  <a:lnTo>
                    <a:pt x="130" y="113"/>
                  </a:lnTo>
                  <a:lnTo>
                    <a:pt x="135" y="107"/>
                  </a:lnTo>
                  <a:lnTo>
                    <a:pt x="139" y="102"/>
                  </a:lnTo>
                  <a:lnTo>
                    <a:pt x="147" y="97"/>
                  </a:lnTo>
                  <a:lnTo>
                    <a:pt x="153" y="94"/>
                  </a:lnTo>
                  <a:lnTo>
                    <a:pt x="161" y="91"/>
                  </a:lnTo>
                  <a:lnTo>
                    <a:pt x="170" y="90"/>
                  </a:lnTo>
                  <a:lnTo>
                    <a:pt x="178" y="89"/>
                  </a:lnTo>
                  <a:lnTo>
                    <a:pt x="178" y="89"/>
                  </a:lnTo>
                  <a:lnTo>
                    <a:pt x="187" y="90"/>
                  </a:lnTo>
                  <a:lnTo>
                    <a:pt x="194" y="91"/>
                  </a:lnTo>
                  <a:lnTo>
                    <a:pt x="200" y="92"/>
                  </a:lnTo>
                  <a:lnTo>
                    <a:pt x="206" y="95"/>
                  </a:lnTo>
                  <a:lnTo>
                    <a:pt x="212" y="98"/>
                  </a:lnTo>
                  <a:lnTo>
                    <a:pt x="216" y="102"/>
                  </a:lnTo>
                  <a:lnTo>
                    <a:pt x="223" y="111"/>
                  </a:lnTo>
                  <a:lnTo>
                    <a:pt x="229" y="119"/>
                  </a:lnTo>
                  <a:lnTo>
                    <a:pt x="233" y="128"/>
                  </a:lnTo>
                  <a:lnTo>
                    <a:pt x="235" y="136"/>
                  </a:lnTo>
                  <a:lnTo>
                    <a:pt x="236" y="141"/>
                  </a:lnTo>
                  <a:lnTo>
                    <a:pt x="343" y="1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Rectangle 6"/>
            <p:cNvSpPr>
              <a:spLocks noChangeArrowheads="1"/>
            </p:cNvSpPr>
            <p:nvPr userDrawn="1"/>
          </p:nvSpPr>
          <p:spPr bwMode="auto">
            <a:xfrm>
              <a:off x="5562" y="4192"/>
              <a:ext cx="28" cy="7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7"/>
            <p:cNvSpPr>
              <a:spLocks/>
            </p:cNvSpPr>
            <p:nvPr userDrawn="1"/>
          </p:nvSpPr>
          <p:spPr bwMode="auto">
            <a:xfrm>
              <a:off x="5428" y="4190"/>
              <a:ext cx="124" cy="77"/>
            </a:xfrm>
            <a:custGeom>
              <a:avLst/>
              <a:gdLst/>
              <a:ahLst/>
              <a:cxnLst>
                <a:cxn ang="0">
                  <a:pos x="114" y="308"/>
                </a:cxn>
                <a:cxn ang="0">
                  <a:pos x="114" y="145"/>
                </a:cxn>
                <a:cxn ang="0">
                  <a:pos x="116" y="124"/>
                </a:cxn>
                <a:cxn ang="0">
                  <a:pos x="123" y="107"/>
                </a:cxn>
                <a:cxn ang="0">
                  <a:pos x="134" y="96"/>
                </a:cxn>
                <a:cxn ang="0">
                  <a:pos x="154" y="91"/>
                </a:cxn>
                <a:cxn ang="0">
                  <a:pos x="164" y="92"/>
                </a:cxn>
                <a:cxn ang="0">
                  <a:pos x="180" y="100"/>
                </a:cxn>
                <a:cxn ang="0">
                  <a:pos x="188" y="116"/>
                </a:cxn>
                <a:cxn ang="0">
                  <a:pos x="191" y="135"/>
                </a:cxn>
                <a:cxn ang="0">
                  <a:pos x="191" y="308"/>
                </a:cxn>
                <a:cxn ang="0">
                  <a:pos x="305" y="145"/>
                </a:cxn>
                <a:cxn ang="0">
                  <a:pos x="306" y="135"/>
                </a:cxn>
                <a:cxn ang="0">
                  <a:pos x="310" y="115"/>
                </a:cxn>
                <a:cxn ang="0">
                  <a:pos x="320" y="100"/>
                </a:cxn>
                <a:cxn ang="0">
                  <a:pos x="334" y="92"/>
                </a:cxn>
                <a:cxn ang="0">
                  <a:pos x="345" y="91"/>
                </a:cxn>
                <a:cxn ang="0">
                  <a:pos x="366" y="96"/>
                </a:cxn>
                <a:cxn ang="0">
                  <a:pos x="377" y="108"/>
                </a:cxn>
                <a:cxn ang="0">
                  <a:pos x="381" y="125"/>
                </a:cxn>
                <a:cxn ang="0">
                  <a:pos x="383" y="145"/>
                </a:cxn>
                <a:cxn ang="0">
                  <a:pos x="497" y="308"/>
                </a:cxn>
                <a:cxn ang="0">
                  <a:pos x="497" y="102"/>
                </a:cxn>
                <a:cxn ang="0">
                  <a:pos x="494" y="74"/>
                </a:cxn>
                <a:cxn ang="0">
                  <a:pos x="489" y="57"/>
                </a:cxn>
                <a:cxn ang="0">
                  <a:pos x="480" y="40"/>
                </a:cxn>
                <a:cxn ang="0">
                  <a:pos x="467" y="25"/>
                </a:cxn>
                <a:cxn ang="0">
                  <a:pos x="452" y="13"/>
                </a:cxn>
                <a:cxn ang="0">
                  <a:pos x="432" y="4"/>
                </a:cxn>
                <a:cxn ang="0">
                  <a:pos x="408" y="0"/>
                </a:cxn>
                <a:cxn ang="0">
                  <a:pos x="394" y="0"/>
                </a:cxn>
                <a:cxn ang="0">
                  <a:pos x="368" y="1"/>
                </a:cxn>
                <a:cxn ang="0">
                  <a:pos x="346" y="6"/>
                </a:cxn>
                <a:cxn ang="0">
                  <a:pos x="329" y="13"/>
                </a:cxn>
                <a:cxn ang="0">
                  <a:pos x="306" y="30"/>
                </a:cxn>
                <a:cxn ang="0">
                  <a:pos x="292" y="47"/>
                </a:cxn>
                <a:cxn ang="0">
                  <a:pos x="284" y="36"/>
                </a:cxn>
                <a:cxn ang="0">
                  <a:pos x="268" y="18"/>
                </a:cxn>
                <a:cxn ang="0">
                  <a:pos x="246" y="7"/>
                </a:cxn>
                <a:cxn ang="0">
                  <a:pos x="223" y="0"/>
                </a:cxn>
                <a:cxn ang="0">
                  <a:pos x="209" y="0"/>
                </a:cxn>
                <a:cxn ang="0">
                  <a:pos x="180" y="2"/>
                </a:cxn>
                <a:cxn ang="0">
                  <a:pos x="154" y="10"/>
                </a:cxn>
                <a:cxn ang="0">
                  <a:pos x="131" y="25"/>
                </a:cxn>
                <a:cxn ang="0">
                  <a:pos x="111" y="47"/>
                </a:cxn>
                <a:cxn ang="0">
                  <a:pos x="110" y="7"/>
                </a:cxn>
                <a:cxn ang="0">
                  <a:pos x="0" y="308"/>
                </a:cxn>
              </a:cxnLst>
              <a:rect l="0" t="0" r="r" b="b"/>
              <a:pathLst>
                <a:path w="497" h="308">
                  <a:moveTo>
                    <a:pt x="0" y="308"/>
                  </a:moveTo>
                  <a:lnTo>
                    <a:pt x="114" y="308"/>
                  </a:lnTo>
                  <a:lnTo>
                    <a:pt x="114" y="145"/>
                  </a:lnTo>
                  <a:lnTo>
                    <a:pt x="114" y="145"/>
                  </a:lnTo>
                  <a:lnTo>
                    <a:pt x="115" y="135"/>
                  </a:lnTo>
                  <a:lnTo>
                    <a:pt x="116" y="124"/>
                  </a:lnTo>
                  <a:lnTo>
                    <a:pt x="118" y="115"/>
                  </a:lnTo>
                  <a:lnTo>
                    <a:pt x="123" y="107"/>
                  </a:lnTo>
                  <a:lnTo>
                    <a:pt x="128" y="100"/>
                  </a:lnTo>
                  <a:lnTo>
                    <a:pt x="134" y="96"/>
                  </a:lnTo>
                  <a:lnTo>
                    <a:pt x="143" y="92"/>
                  </a:lnTo>
                  <a:lnTo>
                    <a:pt x="154" y="91"/>
                  </a:lnTo>
                  <a:lnTo>
                    <a:pt x="154" y="91"/>
                  </a:lnTo>
                  <a:lnTo>
                    <a:pt x="164" y="92"/>
                  </a:lnTo>
                  <a:lnTo>
                    <a:pt x="174" y="96"/>
                  </a:lnTo>
                  <a:lnTo>
                    <a:pt x="180" y="100"/>
                  </a:lnTo>
                  <a:lnTo>
                    <a:pt x="185" y="108"/>
                  </a:lnTo>
                  <a:lnTo>
                    <a:pt x="188" y="116"/>
                  </a:lnTo>
                  <a:lnTo>
                    <a:pt x="190" y="125"/>
                  </a:lnTo>
                  <a:lnTo>
                    <a:pt x="191" y="135"/>
                  </a:lnTo>
                  <a:lnTo>
                    <a:pt x="191" y="145"/>
                  </a:lnTo>
                  <a:lnTo>
                    <a:pt x="191" y="308"/>
                  </a:lnTo>
                  <a:lnTo>
                    <a:pt x="305" y="308"/>
                  </a:lnTo>
                  <a:lnTo>
                    <a:pt x="305" y="145"/>
                  </a:lnTo>
                  <a:lnTo>
                    <a:pt x="305" y="145"/>
                  </a:lnTo>
                  <a:lnTo>
                    <a:pt x="306" y="135"/>
                  </a:lnTo>
                  <a:lnTo>
                    <a:pt x="307" y="124"/>
                  </a:lnTo>
                  <a:lnTo>
                    <a:pt x="310" y="115"/>
                  </a:lnTo>
                  <a:lnTo>
                    <a:pt x="315" y="107"/>
                  </a:lnTo>
                  <a:lnTo>
                    <a:pt x="320" y="100"/>
                  </a:lnTo>
                  <a:lnTo>
                    <a:pt x="326" y="96"/>
                  </a:lnTo>
                  <a:lnTo>
                    <a:pt x="334" y="92"/>
                  </a:lnTo>
                  <a:lnTo>
                    <a:pt x="345" y="91"/>
                  </a:lnTo>
                  <a:lnTo>
                    <a:pt x="345" y="91"/>
                  </a:lnTo>
                  <a:lnTo>
                    <a:pt x="356" y="92"/>
                  </a:lnTo>
                  <a:lnTo>
                    <a:pt x="366" y="96"/>
                  </a:lnTo>
                  <a:lnTo>
                    <a:pt x="372" y="100"/>
                  </a:lnTo>
                  <a:lnTo>
                    <a:pt x="377" y="108"/>
                  </a:lnTo>
                  <a:lnTo>
                    <a:pt x="379" y="116"/>
                  </a:lnTo>
                  <a:lnTo>
                    <a:pt x="381" y="125"/>
                  </a:lnTo>
                  <a:lnTo>
                    <a:pt x="383" y="135"/>
                  </a:lnTo>
                  <a:lnTo>
                    <a:pt x="383" y="145"/>
                  </a:lnTo>
                  <a:lnTo>
                    <a:pt x="383" y="308"/>
                  </a:lnTo>
                  <a:lnTo>
                    <a:pt x="497" y="308"/>
                  </a:lnTo>
                  <a:lnTo>
                    <a:pt x="497" y="102"/>
                  </a:lnTo>
                  <a:lnTo>
                    <a:pt x="497" y="102"/>
                  </a:lnTo>
                  <a:lnTo>
                    <a:pt x="495" y="83"/>
                  </a:lnTo>
                  <a:lnTo>
                    <a:pt x="494" y="74"/>
                  </a:lnTo>
                  <a:lnTo>
                    <a:pt x="492" y="65"/>
                  </a:lnTo>
                  <a:lnTo>
                    <a:pt x="489" y="57"/>
                  </a:lnTo>
                  <a:lnTo>
                    <a:pt x="484" y="48"/>
                  </a:lnTo>
                  <a:lnTo>
                    <a:pt x="480" y="40"/>
                  </a:lnTo>
                  <a:lnTo>
                    <a:pt x="475" y="32"/>
                  </a:lnTo>
                  <a:lnTo>
                    <a:pt x="467" y="25"/>
                  </a:lnTo>
                  <a:lnTo>
                    <a:pt x="460" y="19"/>
                  </a:lnTo>
                  <a:lnTo>
                    <a:pt x="452" y="13"/>
                  </a:lnTo>
                  <a:lnTo>
                    <a:pt x="442" y="8"/>
                  </a:lnTo>
                  <a:lnTo>
                    <a:pt x="432" y="4"/>
                  </a:lnTo>
                  <a:lnTo>
                    <a:pt x="420" y="2"/>
                  </a:lnTo>
                  <a:lnTo>
                    <a:pt x="408" y="0"/>
                  </a:lnTo>
                  <a:lnTo>
                    <a:pt x="394" y="0"/>
                  </a:lnTo>
                  <a:lnTo>
                    <a:pt x="394" y="0"/>
                  </a:lnTo>
                  <a:lnTo>
                    <a:pt x="380" y="0"/>
                  </a:lnTo>
                  <a:lnTo>
                    <a:pt x="368" y="1"/>
                  </a:lnTo>
                  <a:lnTo>
                    <a:pt x="357" y="3"/>
                  </a:lnTo>
                  <a:lnTo>
                    <a:pt x="346" y="6"/>
                  </a:lnTo>
                  <a:lnTo>
                    <a:pt x="338" y="9"/>
                  </a:lnTo>
                  <a:lnTo>
                    <a:pt x="329" y="13"/>
                  </a:lnTo>
                  <a:lnTo>
                    <a:pt x="316" y="21"/>
                  </a:lnTo>
                  <a:lnTo>
                    <a:pt x="306" y="30"/>
                  </a:lnTo>
                  <a:lnTo>
                    <a:pt x="299" y="37"/>
                  </a:lnTo>
                  <a:lnTo>
                    <a:pt x="292" y="47"/>
                  </a:lnTo>
                  <a:lnTo>
                    <a:pt x="292" y="47"/>
                  </a:lnTo>
                  <a:lnTo>
                    <a:pt x="284" y="36"/>
                  </a:lnTo>
                  <a:lnTo>
                    <a:pt x="277" y="26"/>
                  </a:lnTo>
                  <a:lnTo>
                    <a:pt x="268" y="18"/>
                  </a:lnTo>
                  <a:lnTo>
                    <a:pt x="258" y="12"/>
                  </a:lnTo>
                  <a:lnTo>
                    <a:pt x="246" y="7"/>
                  </a:lnTo>
                  <a:lnTo>
                    <a:pt x="235" y="2"/>
                  </a:lnTo>
                  <a:lnTo>
                    <a:pt x="223" y="0"/>
                  </a:lnTo>
                  <a:lnTo>
                    <a:pt x="209" y="0"/>
                  </a:lnTo>
                  <a:lnTo>
                    <a:pt x="209" y="0"/>
                  </a:lnTo>
                  <a:lnTo>
                    <a:pt x="195" y="0"/>
                  </a:lnTo>
                  <a:lnTo>
                    <a:pt x="180" y="2"/>
                  </a:lnTo>
                  <a:lnTo>
                    <a:pt x="167" y="6"/>
                  </a:lnTo>
                  <a:lnTo>
                    <a:pt x="154" y="10"/>
                  </a:lnTo>
                  <a:lnTo>
                    <a:pt x="141" y="17"/>
                  </a:lnTo>
                  <a:lnTo>
                    <a:pt x="131" y="25"/>
                  </a:lnTo>
                  <a:lnTo>
                    <a:pt x="121" y="35"/>
                  </a:lnTo>
                  <a:lnTo>
                    <a:pt x="111" y="47"/>
                  </a:lnTo>
                  <a:lnTo>
                    <a:pt x="110" y="47"/>
                  </a:lnTo>
                  <a:lnTo>
                    <a:pt x="110" y="7"/>
                  </a:lnTo>
                  <a:lnTo>
                    <a:pt x="0" y="7"/>
                  </a:lnTo>
                  <a:lnTo>
                    <a:pt x="0" y="3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userDrawn="1"/>
          </p:nvSpPr>
          <p:spPr bwMode="auto">
            <a:xfrm>
              <a:off x="5339" y="4176"/>
              <a:ext cx="82" cy="95"/>
            </a:xfrm>
            <a:custGeom>
              <a:avLst/>
              <a:gdLst/>
              <a:ahLst/>
              <a:cxnLst>
                <a:cxn ang="0">
                  <a:pos x="320" y="97"/>
                </a:cxn>
                <a:cxn ang="0">
                  <a:pos x="306" y="57"/>
                </a:cxn>
                <a:cxn ang="0">
                  <a:pos x="279" y="29"/>
                </a:cxn>
                <a:cxn ang="0">
                  <a:pos x="243" y="12"/>
                </a:cxn>
                <a:cxn ang="0">
                  <a:pos x="203" y="2"/>
                </a:cxn>
                <a:cxn ang="0">
                  <a:pos x="163" y="0"/>
                </a:cxn>
                <a:cxn ang="0">
                  <a:pos x="111" y="4"/>
                </a:cxn>
                <a:cxn ang="0">
                  <a:pos x="73" y="17"/>
                </a:cxn>
                <a:cxn ang="0">
                  <a:pos x="39" y="39"/>
                </a:cxn>
                <a:cxn ang="0">
                  <a:pos x="17" y="70"/>
                </a:cxn>
                <a:cxn ang="0">
                  <a:pos x="8" y="115"/>
                </a:cxn>
                <a:cxn ang="0">
                  <a:pos x="10" y="137"/>
                </a:cxn>
                <a:cxn ang="0">
                  <a:pos x="20" y="165"/>
                </a:cxn>
                <a:cxn ang="0">
                  <a:pos x="39" y="188"/>
                </a:cxn>
                <a:cxn ang="0">
                  <a:pos x="68" y="206"/>
                </a:cxn>
                <a:cxn ang="0">
                  <a:pos x="108" y="221"/>
                </a:cxn>
                <a:cxn ang="0">
                  <a:pos x="177" y="236"/>
                </a:cxn>
                <a:cxn ang="0">
                  <a:pos x="204" y="248"/>
                </a:cxn>
                <a:cxn ang="0">
                  <a:pos x="211" y="266"/>
                </a:cxn>
                <a:cxn ang="0">
                  <a:pos x="206" y="279"/>
                </a:cxn>
                <a:cxn ang="0">
                  <a:pos x="189" y="290"/>
                </a:cxn>
                <a:cxn ang="0">
                  <a:pos x="169" y="294"/>
                </a:cxn>
                <a:cxn ang="0">
                  <a:pos x="141" y="288"/>
                </a:cxn>
                <a:cxn ang="0">
                  <a:pos x="129" y="277"/>
                </a:cxn>
                <a:cxn ang="0">
                  <a:pos x="120" y="251"/>
                </a:cxn>
                <a:cxn ang="0">
                  <a:pos x="2" y="268"/>
                </a:cxn>
                <a:cxn ang="0">
                  <a:pos x="16" y="311"/>
                </a:cxn>
                <a:cxn ang="0">
                  <a:pos x="43" y="343"/>
                </a:cxn>
                <a:cxn ang="0">
                  <a:pos x="79" y="363"/>
                </a:cxn>
                <a:cxn ang="0">
                  <a:pos x="120" y="375"/>
                </a:cxn>
                <a:cxn ang="0">
                  <a:pos x="164" y="379"/>
                </a:cxn>
                <a:cxn ang="0">
                  <a:pos x="209" y="375"/>
                </a:cxn>
                <a:cxn ang="0">
                  <a:pos x="251" y="364"/>
                </a:cxn>
                <a:cxn ang="0">
                  <a:pos x="289" y="345"/>
                </a:cxn>
                <a:cxn ang="0">
                  <a:pos x="315" y="313"/>
                </a:cxn>
                <a:cxn ang="0">
                  <a:pos x="330" y="270"/>
                </a:cxn>
                <a:cxn ang="0">
                  <a:pos x="330" y="240"/>
                </a:cxn>
                <a:cxn ang="0">
                  <a:pos x="324" y="212"/>
                </a:cxn>
                <a:cxn ang="0">
                  <a:pos x="312" y="191"/>
                </a:cxn>
                <a:cxn ang="0">
                  <a:pos x="282" y="164"/>
                </a:cxn>
                <a:cxn ang="0">
                  <a:pos x="252" y="150"/>
                </a:cxn>
                <a:cxn ang="0">
                  <a:pos x="189" y="135"/>
                </a:cxn>
                <a:cxn ang="0">
                  <a:pos x="142" y="122"/>
                </a:cxn>
                <a:cxn ang="0">
                  <a:pos x="132" y="116"/>
                </a:cxn>
                <a:cxn ang="0">
                  <a:pos x="128" y="104"/>
                </a:cxn>
                <a:cxn ang="0">
                  <a:pos x="135" y="85"/>
                </a:cxn>
                <a:cxn ang="0">
                  <a:pos x="153" y="77"/>
                </a:cxn>
                <a:cxn ang="0">
                  <a:pos x="174" y="77"/>
                </a:cxn>
                <a:cxn ang="0">
                  <a:pos x="193" y="87"/>
                </a:cxn>
                <a:cxn ang="0">
                  <a:pos x="204" y="98"/>
                </a:cxn>
                <a:cxn ang="0">
                  <a:pos x="322" y="114"/>
                </a:cxn>
              </a:cxnLst>
              <a:rect l="0" t="0" r="r" b="b"/>
              <a:pathLst>
                <a:path w="330" h="379">
                  <a:moveTo>
                    <a:pt x="322" y="114"/>
                  </a:moveTo>
                  <a:lnTo>
                    <a:pt x="322" y="114"/>
                  </a:lnTo>
                  <a:lnTo>
                    <a:pt x="320" y="97"/>
                  </a:lnTo>
                  <a:lnTo>
                    <a:pt x="317" y="82"/>
                  </a:lnTo>
                  <a:lnTo>
                    <a:pt x="312" y="69"/>
                  </a:lnTo>
                  <a:lnTo>
                    <a:pt x="306" y="57"/>
                  </a:lnTo>
                  <a:lnTo>
                    <a:pt x="297" y="47"/>
                  </a:lnTo>
                  <a:lnTo>
                    <a:pt x="289" y="37"/>
                  </a:lnTo>
                  <a:lnTo>
                    <a:pt x="279" y="29"/>
                  </a:lnTo>
                  <a:lnTo>
                    <a:pt x="267" y="23"/>
                  </a:lnTo>
                  <a:lnTo>
                    <a:pt x="256" y="17"/>
                  </a:lnTo>
                  <a:lnTo>
                    <a:pt x="243" y="12"/>
                  </a:lnTo>
                  <a:lnTo>
                    <a:pt x="231" y="8"/>
                  </a:lnTo>
                  <a:lnTo>
                    <a:pt x="217" y="4"/>
                  </a:lnTo>
                  <a:lnTo>
                    <a:pt x="203" y="2"/>
                  </a:lnTo>
                  <a:lnTo>
                    <a:pt x="189" y="1"/>
                  </a:lnTo>
                  <a:lnTo>
                    <a:pt x="163" y="0"/>
                  </a:lnTo>
                  <a:lnTo>
                    <a:pt x="163" y="0"/>
                  </a:lnTo>
                  <a:lnTo>
                    <a:pt x="137" y="1"/>
                  </a:lnTo>
                  <a:lnTo>
                    <a:pt x="124" y="3"/>
                  </a:lnTo>
                  <a:lnTo>
                    <a:pt x="111" y="4"/>
                  </a:lnTo>
                  <a:lnTo>
                    <a:pt x="97" y="8"/>
                  </a:lnTo>
                  <a:lnTo>
                    <a:pt x="85" y="12"/>
                  </a:lnTo>
                  <a:lnTo>
                    <a:pt x="73" y="17"/>
                  </a:lnTo>
                  <a:lnTo>
                    <a:pt x="61" y="23"/>
                  </a:lnTo>
                  <a:lnTo>
                    <a:pt x="50" y="30"/>
                  </a:lnTo>
                  <a:lnTo>
                    <a:pt x="39" y="39"/>
                  </a:lnTo>
                  <a:lnTo>
                    <a:pt x="31" y="48"/>
                  </a:lnTo>
                  <a:lnTo>
                    <a:pt x="23" y="58"/>
                  </a:lnTo>
                  <a:lnTo>
                    <a:pt x="17" y="70"/>
                  </a:lnTo>
                  <a:lnTo>
                    <a:pt x="13" y="84"/>
                  </a:lnTo>
                  <a:lnTo>
                    <a:pt x="9" y="98"/>
                  </a:lnTo>
                  <a:lnTo>
                    <a:pt x="8" y="115"/>
                  </a:lnTo>
                  <a:lnTo>
                    <a:pt x="8" y="115"/>
                  </a:lnTo>
                  <a:lnTo>
                    <a:pt x="9" y="126"/>
                  </a:lnTo>
                  <a:lnTo>
                    <a:pt x="10" y="137"/>
                  </a:lnTo>
                  <a:lnTo>
                    <a:pt x="13" y="147"/>
                  </a:lnTo>
                  <a:lnTo>
                    <a:pt x="16" y="156"/>
                  </a:lnTo>
                  <a:lnTo>
                    <a:pt x="20" y="165"/>
                  </a:lnTo>
                  <a:lnTo>
                    <a:pt x="26" y="173"/>
                  </a:lnTo>
                  <a:lnTo>
                    <a:pt x="32" y="181"/>
                  </a:lnTo>
                  <a:lnTo>
                    <a:pt x="39" y="188"/>
                  </a:lnTo>
                  <a:lnTo>
                    <a:pt x="48" y="194"/>
                  </a:lnTo>
                  <a:lnTo>
                    <a:pt x="57" y="200"/>
                  </a:lnTo>
                  <a:lnTo>
                    <a:pt x="68" y="206"/>
                  </a:lnTo>
                  <a:lnTo>
                    <a:pt x="80" y="211"/>
                  </a:lnTo>
                  <a:lnTo>
                    <a:pt x="94" y="216"/>
                  </a:lnTo>
                  <a:lnTo>
                    <a:pt x="108" y="221"/>
                  </a:lnTo>
                  <a:lnTo>
                    <a:pt x="142" y="228"/>
                  </a:lnTo>
                  <a:lnTo>
                    <a:pt x="142" y="228"/>
                  </a:lnTo>
                  <a:lnTo>
                    <a:pt x="177" y="236"/>
                  </a:lnTo>
                  <a:lnTo>
                    <a:pt x="189" y="239"/>
                  </a:lnTo>
                  <a:lnTo>
                    <a:pt x="198" y="243"/>
                  </a:lnTo>
                  <a:lnTo>
                    <a:pt x="204" y="248"/>
                  </a:lnTo>
                  <a:lnTo>
                    <a:pt x="208" y="253"/>
                  </a:lnTo>
                  <a:lnTo>
                    <a:pt x="210" y="259"/>
                  </a:lnTo>
                  <a:lnTo>
                    <a:pt x="211" y="266"/>
                  </a:lnTo>
                  <a:lnTo>
                    <a:pt x="211" y="266"/>
                  </a:lnTo>
                  <a:lnTo>
                    <a:pt x="210" y="273"/>
                  </a:lnTo>
                  <a:lnTo>
                    <a:pt x="206" y="279"/>
                  </a:lnTo>
                  <a:lnTo>
                    <a:pt x="202" y="284"/>
                  </a:lnTo>
                  <a:lnTo>
                    <a:pt x="196" y="288"/>
                  </a:lnTo>
                  <a:lnTo>
                    <a:pt x="189" y="290"/>
                  </a:lnTo>
                  <a:lnTo>
                    <a:pt x="182" y="293"/>
                  </a:lnTo>
                  <a:lnTo>
                    <a:pt x="169" y="294"/>
                  </a:lnTo>
                  <a:lnTo>
                    <a:pt x="169" y="294"/>
                  </a:lnTo>
                  <a:lnTo>
                    <a:pt x="158" y="293"/>
                  </a:lnTo>
                  <a:lnTo>
                    <a:pt x="148" y="291"/>
                  </a:lnTo>
                  <a:lnTo>
                    <a:pt x="141" y="288"/>
                  </a:lnTo>
                  <a:lnTo>
                    <a:pt x="135" y="284"/>
                  </a:lnTo>
                  <a:lnTo>
                    <a:pt x="135" y="284"/>
                  </a:lnTo>
                  <a:lnTo>
                    <a:pt x="129" y="277"/>
                  </a:lnTo>
                  <a:lnTo>
                    <a:pt x="124" y="268"/>
                  </a:lnTo>
                  <a:lnTo>
                    <a:pt x="122" y="261"/>
                  </a:lnTo>
                  <a:lnTo>
                    <a:pt x="120" y="251"/>
                  </a:lnTo>
                  <a:lnTo>
                    <a:pt x="0" y="251"/>
                  </a:lnTo>
                  <a:lnTo>
                    <a:pt x="0" y="251"/>
                  </a:lnTo>
                  <a:lnTo>
                    <a:pt x="2" y="268"/>
                  </a:lnTo>
                  <a:lnTo>
                    <a:pt x="5" y="284"/>
                  </a:lnTo>
                  <a:lnTo>
                    <a:pt x="10" y="298"/>
                  </a:lnTo>
                  <a:lnTo>
                    <a:pt x="16" y="311"/>
                  </a:lnTo>
                  <a:lnTo>
                    <a:pt x="23" y="322"/>
                  </a:lnTo>
                  <a:lnTo>
                    <a:pt x="33" y="333"/>
                  </a:lnTo>
                  <a:lnTo>
                    <a:pt x="43" y="343"/>
                  </a:lnTo>
                  <a:lnTo>
                    <a:pt x="54" y="350"/>
                  </a:lnTo>
                  <a:lnTo>
                    <a:pt x="66" y="357"/>
                  </a:lnTo>
                  <a:lnTo>
                    <a:pt x="79" y="363"/>
                  </a:lnTo>
                  <a:lnTo>
                    <a:pt x="92" y="368"/>
                  </a:lnTo>
                  <a:lnTo>
                    <a:pt x="106" y="372"/>
                  </a:lnTo>
                  <a:lnTo>
                    <a:pt x="120" y="375"/>
                  </a:lnTo>
                  <a:lnTo>
                    <a:pt x="135" y="377"/>
                  </a:lnTo>
                  <a:lnTo>
                    <a:pt x="149" y="378"/>
                  </a:lnTo>
                  <a:lnTo>
                    <a:pt x="164" y="379"/>
                  </a:lnTo>
                  <a:lnTo>
                    <a:pt x="164" y="379"/>
                  </a:lnTo>
                  <a:lnTo>
                    <a:pt x="194" y="378"/>
                  </a:lnTo>
                  <a:lnTo>
                    <a:pt x="209" y="375"/>
                  </a:lnTo>
                  <a:lnTo>
                    <a:pt x="223" y="373"/>
                  </a:lnTo>
                  <a:lnTo>
                    <a:pt x="238" y="369"/>
                  </a:lnTo>
                  <a:lnTo>
                    <a:pt x="251" y="364"/>
                  </a:lnTo>
                  <a:lnTo>
                    <a:pt x="265" y="360"/>
                  </a:lnTo>
                  <a:lnTo>
                    <a:pt x="277" y="352"/>
                  </a:lnTo>
                  <a:lnTo>
                    <a:pt x="289" y="345"/>
                  </a:lnTo>
                  <a:lnTo>
                    <a:pt x="299" y="335"/>
                  </a:lnTo>
                  <a:lnTo>
                    <a:pt x="308" y="325"/>
                  </a:lnTo>
                  <a:lnTo>
                    <a:pt x="315" y="313"/>
                  </a:lnTo>
                  <a:lnTo>
                    <a:pt x="322" y="300"/>
                  </a:lnTo>
                  <a:lnTo>
                    <a:pt x="326" y="285"/>
                  </a:lnTo>
                  <a:lnTo>
                    <a:pt x="330" y="270"/>
                  </a:lnTo>
                  <a:lnTo>
                    <a:pt x="330" y="251"/>
                  </a:lnTo>
                  <a:lnTo>
                    <a:pt x="330" y="251"/>
                  </a:lnTo>
                  <a:lnTo>
                    <a:pt x="330" y="240"/>
                  </a:lnTo>
                  <a:lnTo>
                    <a:pt x="329" y="231"/>
                  </a:lnTo>
                  <a:lnTo>
                    <a:pt x="326" y="222"/>
                  </a:lnTo>
                  <a:lnTo>
                    <a:pt x="324" y="212"/>
                  </a:lnTo>
                  <a:lnTo>
                    <a:pt x="320" y="205"/>
                  </a:lnTo>
                  <a:lnTo>
                    <a:pt x="317" y="198"/>
                  </a:lnTo>
                  <a:lnTo>
                    <a:pt x="312" y="191"/>
                  </a:lnTo>
                  <a:lnTo>
                    <a:pt x="307" y="184"/>
                  </a:lnTo>
                  <a:lnTo>
                    <a:pt x="295" y="173"/>
                  </a:lnTo>
                  <a:lnTo>
                    <a:pt x="282" y="164"/>
                  </a:lnTo>
                  <a:lnTo>
                    <a:pt x="268" y="156"/>
                  </a:lnTo>
                  <a:lnTo>
                    <a:pt x="252" y="150"/>
                  </a:lnTo>
                  <a:lnTo>
                    <a:pt x="252" y="150"/>
                  </a:lnTo>
                  <a:lnTo>
                    <a:pt x="237" y="146"/>
                  </a:lnTo>
                  <a:lnTo>
                    <a:pt x="221" y="142"/>
                  </a:lnTo>
                  <a:lnTo>
                    <a:pt x="189" y="135"/>
                  </a:lnTo>
                  <a:lnTo>
                    <a:pt x="163" y="130"/>
                  </a:lnTo>
                  <a:lnTo>
                    <a:pt x="152" y="126"/>
                  </a:lnTo>
                  <a:lnTo>
                    <a:pt x="142" y="122"/>
                  </a:lnTo>
                  <a:lnTo>
                    <a:pt x="142" y="122"/>
                  </a:lnTo>
                  <a:lnTo>
                    <a:pt x="137" y="120"/>
                  </a:lnTo>
                  <a:lnTo>
                    <a:pt x="132" y="116"/>
                  </a:lnTo>
                  <a:lnTo>
                    <a:pt x="129" y="111"/>
                  </a:lnTo>
                  <a:lnTo>
                    <a:pt x="128" y="104"/>
                  </a:lnTo>
                  <a:lnTo>
                    <a:pt x="128" y="104"/>
                  </a:lnTo>
                  <a:lnTo>
                    <a:pt x="129" y="96"/>
                  </a:lnTo>
                  <a:lnTo>
                    <a:pt x="131" y="90"/>
                  </a:lnTo>
                  <a:lnTo>
                    <a:pt x="135" y="85"/>
                  </a:lnTo>
                  <a:lnTo>
                    <a:pt x="140" y="81"/>
                  </a:lnTo>
                  <a:lnTo>
                    <a:pt x="146" y="79"/>
                  </a:lnTo>
                  <a:lnTo>
                    <a:pt x="153" y="77"/>
                  </a:lnTo>
                  <a:lnTo>
                    <a:pt x="166" y="76"/>
                  </a:lnTo>
                  <a:lnTo>
                    <a:pt x="166" y="76"/>
                  </a:lnTo>
                  <a:lnTo>
                    <a:pt x="174" y="77"/>
                  </a:lnTo>
                  <a:lnTo>
                    <a:pt x="181" y="79"/>
                  </a:lnTo>
                  <a:lnTo>
                    <a:pt x="187" y="82"/>
                  </a:lnTo>
                  <a:lnTo>
                    <a:pt x="193" y="87"/>
                  </a:lnTo>
                  <a:lnTo>
                    <a:pt x="193" y="87"/>
                  </a:lnTo>
                  <a:lnTo>
                    <a:pt x="199" y="92"/>
                  </a:lnTo>
                  <a:lnTo>
                    <a:pt x="204" y="98"/>
                  </a:lnTo>
                  <a:lnTo>
                    <a:pt x="206" y="105"/>
                  </a:lnTo>
                  <a:lnTo>
                    <a:pt x="208" y="114"/>
                  </a:lnTo>
                  <a:lnTo>
                    <a:pt x="322" y="1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userDrawn="1"/>
          </p:nvSpPr>
          <p:spPr bwMode="auto">
            <a:xfrm>
              <a:off x="5649" y="4162"/>
              <a:ext cx="78" cy="106"/>
            </a:xfrm>
            <a:custGeom>
              <a:avLst/>
              <a:gdLst/>
              <a:ahLst/>
              <a:cxnLst>
                <a:cxn ang="0">
                  <a:pos x="0" y="422"/>
                </a:cxn>
                <a:cxn ang="0">
                  <a:pos x="116" y="422"/>
                </a:cxn>
                <a:cxn ang="0">
                  <a:pos x="116" y="276"/>
                </a:cxn>
                <a:cxn ang="0">
                  <a:pos x="116" y="276"/>
                </a:cxn>
                <a:cxn ang="0">
                  <a:pos x="116" y="257"/>
                </a:cxn>
                <a:cxn ang="0">
                  <a:pos x="119" y="240"/>
                </a:cxn>
                <a:cxn ang="0">
                  <a:pos x="123" y="228"/>
                </a:cxn>
                <a:cxn ang="0">
                  <a:pos x="126" y="223"/>
                </a:cxn>
                <a:cxn ang="0">
                  <a:pos x="128" y="219"/>
                </a:cxn>
                <a:cxn ang="0">
                  <a:pos x="128" y="219"/>
                </a:cxn>
                <a:cxn ang="0">
                  <a:pos x="133" y="212"/>
                </a:cxn>
                <a:cxn ang="0">
                  <a:pos x="140" y="208"/>
                </a:cxn>
                <a:cxn ang="0">
                  <a:pos x="148" y="204"/>
                </a:cxn>
                <a:cxn ang="0">
                  <a:pos x="155" y="203"/>
                </a:cxn>
                <a:cxn ang="0">
                  <a:pos x="155" y="203"/>
                </a:cxn>
                <a:cxn ang="0">
                  <a:pos x="165" y="203"/>
                </a:cxn>
                <a:cxn ang="0">
                  <a:pos x="172" y="205"/>
                </a:cxn>
                <a:cxn ang="0">
                  <a:pos x="178" y="209"/>
                </a:cxn>
                <a:cxn ang="0">
                  <a:pos x="184" y="215"/>
                </a:cxn>
                <a:cxn ang="0">
                  <a:pos x="184" y="215"/>
                </a:cxn>
                <a:cxn ang="0">
                  <a:pos x="189" y="221"/>
                </a:cxn>
                <a:cxn ang="0">
                  <a:pos x="191" y="231"/>
                </a:cxn>
                <a:cxn ang="0">
                  <a:pos x="194" y="242"/>
                </a:cxn>
                <a:cxn ang="0">
                  <a:pos x="194" y="255"/>
                </a:cxn>
                <a:cxn ang="0">
                  <a:pos x="194" y="422"/>
                </a:cxn>
                <a:cxn ang="0">
                  <a:pos x="310" y="422"/>
                </a:cxn>
                <a:cxn ang="0">
                  <a:pos x="310" y="229"/>
                </a:cxn>
                <a:cxn ang="0">
                  <a:pos x="310" y="229"/>
                </a:cxn>
                <a:cxn ang="0">
                  <a:pos x="310" y="215"/>
                </a:cxn>
                <a:cxn ang="0">
                  <a:pos x="309" y="202"/>
                </a:cxn>
                <a:cxn ang="0">
                  <a:pos x="306" y="188"/>
                </a:cxn>
                <a:cxn ang="0">
                  <a:pos x="304" y="177"/>
                </a:cxn>
                <a:cxn ang="0">
                  <a:pos x="299" y="166"/>
                </a:cxn>
                <a:cxn ang="0">
                  <a:pos x="295" y="157"/>
                </a:cxn>
                <a:cxn ang="0">
                  <a:pos x="289" y="148"/>
                </a:cxn>
                <a:cxn ang="0">
                  <a:pos x="283" y="141"/>
                </a:cxn>
                <a:cxn ang="0">
                  <a:pos x="283" y="141"/>
                </a:cxn>
                <a:cxn ang="0">
                  <a:pos x="276" y="133"/>
                </a:cxn>
                <a:cxn ang="0">
                  <a:pos x="269" y="129"/>
                </a:cxn>
                <a:cxn ang="0">
                  <a:pos x="260" y="124"/>
                </a:cxn>
                <a:cxn ang="0">
                  <a:pos x="251" y="119"/>
                </a:cxn>
                <a:cxn ang="0">
                  <a:pos x="241" y="116"/>
                </a:cxn>
                <a:cxn ang="0">
                  <a:pos x="231" y="114"/>
                </a:cxn>
                <a:cxn ang="0">
                  <a:pos x="220" y="113"/>
                </a:cxn>
                <a:cxn ang="0">
                  <a:pos x="209" y="112"/>
                </a:cxn>
                <a:cxn ang="0">
                  <a:pos x="209" y="112"/>
                </a:cxn>
                <a:cxn ang="0">
                  <a:pos x="195" y="113"/>
                </a:cxn>
                <a:cxn ang="0">
                  <a:pos x="182" y="114"/>
                </a:cxn>
                <a:cxn ang="0">
                  <a:pos x="168" y="116"/>
                </a:cxn>
                <a:cxn ang="0">
                  <a:pos x="154" y="122"/>
                </a:cxn>
                <a:cxn ang="0">
                  <a:pos x="154" y="122"/>
                </a:cxn>
                <a:cxn ang="0">
                  <a:pos x="144" y="129"/>
                </a:cxn>
                <a:cxn ang="0">
                  <a:pos x="135" y="135"/>
                </a:cxn>
                <a:cxn ang="0">
                  <a:pos x="126" y="143"/>
                </a:cxn>
                <a:cxn ang="0">
                  <a:pos x="116" y="153"/>
                </a:cxn>
                <a:cxn ang="0">
                  <a:pos x="116" y="0"/>
                </a:cxn>
                <a:cxn ang="0">
                  <a:pos x="0" y="0"/>
                </a:cxn>
                <a:cxn ang="0">
                  <a:pos x="0" y="422"/>
                </a:cxn>
              </a:cxnLst>
              <a:rect l="0" t="0" r="r" b="b"/>
              <a:pathLst>
                <a:path w="310" h="422">
                  <a:moveTo>
                    <a:pt x="0" y="422"/>
                  </a:moveTo>
                  <a:lnTo>
                    <a:pt x="116" y="422"/>
                  </a:lnTo>
                  <a:lnTo>
                    <a:pt x="116" y="276"/>
                  </a:lnTo>
                  <a:lnTo>
                    <a:pt x="116" y="276"/>
                  </a:lnTo>
                  <a:lnTo>
                    <a:pt x="116" y="257"/>
                  </a:lnTo>
                  <a:lnTo>
                    <a:pt x="119" y="240"/>
                  </a:lnTo>
                  <a:lnTo>
                    <a:pt x="123" y="228"/>
                  </a:lnTo>
                  <a:lnTo>
                    <a:pt x="126" y="223"/>
                  </a:lnTo>
                  <a:lnTo>
                    <a:pt x="128" y="219"/>
                  </a:lnTo>
                  <a:lnTo>
                    <a:pt x="128" y="219"/>
                  </a:lnTo>
                  <a:lnTo>
                    <a:pt x="133" y="212"/>
                  </a:lnTo>
                  <a:lnTo>
                    <a:pt x="140" y="208"/>
                  </a:lnTo>
                  <a:lnTo>
                    <a:pt x="148" y="204"/>
                  </a:lnTo>
                  <a:lnTo>
                    <a:pt x="155" y="203"/>
                  </a:lnTo>
                  <a:lnTo>
                    <a:pt x="155" y="203"/>
                  </a:lnTo>
                  <a:lnTo>
                    <a:pt x="165" y="203"/>
                  </a:lnTo>
                  <a:lnTo>
                    <a:pt x="172" y="205"/>
                  </a:lnTo>
                  <a:lnTo>
                    <a:pt x="178" y="209"/>
                  </a:lnTo>
                  <a:lnTo>
                    <a:pt x="184" y="215"/>
                  </a:lnTo>
                  <a:lnTo>
                    <a:pt x="184" y="215"/>
                  </a:lnTo>
                  <a:lnTo>
                    <a:pt x="189" y="221"/>
                  </a:lnTo>
                  <a:lnTo>
                    <a:pt x="191" y="231"/>
                  </a:lnTo>
                  <a:lnTo>
                    <a:pt x="194" y="242"/>
                  </a:lnTo>
                  <a:lnTo>
                    <a:pt x="194" y="255"/>
                  </a:lnTo>
                  <a:lnTo>
                    <a:pt x="194" y="422"/>
                  </a:lnTo>
                  <a:lnTo>
                    <a:pt x="310" y="422"/>
                  </a:lnTo>
                  <a:lnTo>
                    <a:pt x="310" y="229"/>
                  </a:lnTo>
                  <a:lnTo>
                    <a:pt x="310" y="229"/>
                  </a:lnTo>
                  <a:lnTo>
                    <a:pt x="310" y="215"/>
                  </a:lnTo>
                  <a:lnTo>
                    <a:pt x="309" y="202"/>
                  </a:lnTo>
                  <a:lnTo>
                    <a:pt x="306" y="188"/>
                  </a:lnTo>
                  <a:lnTo>
                    <a:pt x="304" y="177"/>
                  </a:lnTo>
                  <a:lnTo>
                    <a:pt x="299" y="166"/>
                  </a:lnTo>
                  <a:lnTo>
                    <a:pt x="295" y="157"/>
                  </a:lnTo>
                  <a:lnTo>
                    <a:pt x="289" y="148"/>
                  </a:lnTo>
                  <a:lnTo>
                    <a:pt x="283" y="141"/>
                  </a:lnTo>
                  <a:lnTo>
                    <a:pt x="283" y="141"/>
                  </a:lnTo>
                  <a:lnTo>
                    <a:pt x="276" y="133"/>
                  </a:lnTo>
                  <a:lnTo>
                    <a:pt x="269" y="129"/>
                  </a:lnTo>
                  <a:lnTo>
                    <a:pt x="260" y="124"/>
                  </a:lnTo>
                  <a:lnTo>
                    <a:pt x="251" y="119"/>
                  </a:lnTo>
                  <a:lnTo>
                    <a:pt x="241" y="116"/>
                  </a:lnTo>
                  <a:lnTo>
                    <a:pt x="231" y="114"/>
                  </a:lnTo>
                  <a:lnTo>
                    <a:pt x="220" y="113"/>
                  </a:lnTo>
                  <a:lnTo>
                    <a:pt x="209" y="112"/>
                  </a:lnTo>
                  <a:lnTo>
                    <a:pt x="209" y="112"/>
                  </a:lnTo>
                  <a:lnTo>
                    <a:pt x="195" y="113"/>
                  </a:lnTo>
                  <a:lnTo>
                    <a:pt x="182" y="114"/>
                  </a:lnTo>
                  <a:lnTo>
                    <a:pt x="168" y="116"/>
                  </a:lnTo>
                  <a:lnTo>
                    <a:pt x="154" y="122"/>
                  </a:lnTo>
                  <a:lnTo>
                    <a:pt x="154" y="122"/>
                  </a:lnTo>
                  <a:lnTo>
                    <a:pt x="144" y="129"/>
                  </a:lnTo>
                  <a:lnTo>
                    <a:pt x="135" y="135"/>
                  </a:lnTo>
                  <a:lnTo>
                    <a:pt x="126" y="143"/>
                  </a:lnTo>
                  <a:lnTo>
                    <a:pt x="116" y="153"/>
                  </a:lnTo>
                  <a:lnTo>
                    <a:pt x="116" y="0"/>
                  </a:lnTo>
                  <a:lnTo>
                    <a:pt x="0" y="0"/>
                  </a:lnTo>
                  <a:lnTo>
                    <a:pt x="0" y="4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userDrawn="1"/>
          </p:nvSpPr>
          <p:spPr bwMode="auto">
            <a:xfrm>
              <a:off x="5599" y="4169"/>
              <a:ext cx="41" cy="100"/>
            </a:xfrm>
            <a:custGeom>
              <a:avLst/>
              <a:gdLst/>
              <a:ahLst/>
              <a:cxnLst>
                <a:cxn ang="0">
                  <a:pos x="0" y="0"/>
                </a:cxn>
                <a:cxn ang="0">
                  <a:pos x="0" y="93"/>
                </a:cxn>
                <a:cxn ang="0">
                  <a:pos x="0" y="178"/>
                </a:cxn>
                <a:cxn ang="0">
                  <a:pos x="0" y="284"/>
                </a:cxn>
                <a:cxn ang="0">
                  <a:pos x="0" y="284"/>
                </a:cxn>
                <a:cxn ang="0">
                  <a:pos x="0" y="307"/>
                </a:cxn>
                <a:cxn ang="0">
                  <a:pos x="2" y="328"/>
                </a:cxn>
                <a:cxn ang="0">
                  <a:pos x="6" y="345"/>
                </a:cxn>
                <a:cxn ang="0">
                  <a:pos x="11" y="359"/>
                </a:cxn>
                <a:cxn ang="0">
                  <a:pos x="11" y="359"/>
                </a:cxn>
                <a:cxn ang="0">
                  <a:pos x="17" y="370"/>
                </a:cxn>
                <a:cxn ang="0">
                  <a:pos x="23" y="379"/>
                </a:cxn>
                <a:cxn ang="0">
                  <a:pos x="31" y="385"/>
                </a:cxn>
                <a:cxn ang="0">
                  <a:pos x="40" y="391"/>
                </a:cxn>
                <a:cxn ang="0">
                  <a:pos x="40" y="391"/>
                </a:cxn>
                <a:cxn ang="0">
                  <a:pos x="51" y="396"/>
                </a:cxn>
                <a:cxn ang="0">
                  <a:pos x="64" y="399"/>
                </a:cxn>
                <a:cxn ang="0">
                  <a:pos x="80" y="402"/>
                </a:cxn>
                <a:cxn ang="0">
                  <a:pos x="99" y="402"/>
                </a:cxn>
                <a:cxn ang="0">
                  <a:pos x="99" y="402"/>
                </a:cxn>
                <a:cxn ang="0">
                  <a:pos x="113" y="402"/>
                </a:cxn>
                <a:cxn ang="0">
                  <a:pos x="128" y="399"/>
                </a:cxn>
                <a:cxn ang="0">
                  <a:pos x="145" y="397"/>
                </a:cxn>
                <a:cxn ang="0">
                  <a:pos x="161" y="392"/>
                </a:cxn>
                <a:cxn ang="0">
                  <a:pos x="161" y="317"/>
                </a:cxn>
                <a:cxn ang="0">
                  <a:pos x="161" y="317"/>
                </a:cxn>
                <a:cxn ang="0">
                  <a:pos x="156" y="318"/>
                </a:cxn>
                <a:cxn ang="0">
                  <a:pos x="148" y="319"/>
                </a:cxn>
                <a:cxn ang="0">
                  <a:pos x="131" y="320"/>
                </a:cxn>
                <a:cxn ang="0">
                  <a:pos x="131" y="320"/>
                </a:cxn>
                <a:cxn ang="0">
                  <a:pos x="125" y="319"/>
                </a:cxn>
                <a:cxn ang="0">
                  <a:pos x="120" y="315"/>
                </a:cxn>
                <a:cxn ang="0">
                  <a:pos x="117" y="313"/>
                </a:cxn>
                <a:cxn ang="0">
                  <a:pos x="115" y="311"/>
                </a:cxn>
                <a:cxn ang="0">
                  <a:pos x="115" y="311"/>
                </a:cxn>
                <a:cxn ang="0">
                  <a:pos x="114" y="307"/>
                </a:cxn>
                <a:cxn ang="0">
                  <a:pos x="113" y="301"/>
                </a:cxn>
                <a:cxn ang="0">
                  <a:pos x="111" y="285"/>
                </a:cxn>
                <a:cxn ang="0">
                  <a:pos x="111" y="178"/>
                </a:cxn>
                <a:cxn ang="0">
                  <a:pos x="161" y="178"/>
                </a:cxn>
                <a:cxn ang="0">
                  <a:pos x="161" y="93"/>
                </a:cxn>
                <a:cxn ang="0">
                  <a:pos x="111" y="93"/>
                </a:cxn>
                <a:cxn ang="0">
                  <a:pos x="111" y="0"/>
                </a:cxn>
                <a:cxn ang="0">
                  <a:pos x="0" y="0"/>
                </a:cxn>
              </a:cxnLst>
              <a:rect l="0" t="0" r="r" b="b"/>
              <a:pathLst>
                <a:path w="161" h="402">
                  <a:moveTo>
                    <a:pt x="0" y="0"/>
                  </a:moveTo>
                  <a:lnTo>
                    <a:pt x="0" y="93"/>
                  </a:lnTo>
                  <a:lnTo>
                    <a:pt x="0" y="178"/>
                  </a:lnTo>
                  <a:lnTo>
                    <a:pt x="0" y="284"/>
                  </a:lnTo>
                  <a:lnTo>
                    <a:pt x="0" y="284"/>
                  </a:lnTo>
                  <a:lnTo>
                    <a:pt x="0" y="307"/>
                  </a:lnTo>
                  <a:lnTo>
                    <a:pt x="2" y="328"/>
                  </a:lnTo>
                  <a:lnTo>
                    <a:pt x="6" y="345"/>
                  </a:lnTo>
                  <a:lnTo>
                    <a:pt x="11" y="359"/>
                  </a:lnTo>
                  <a:lnTo>
                    <a:pt x="11" y="359"/>
                  </a:lnTo>
                  <a:lnTo>
                    <a:pt x="17" y="370"/>
                  </a:lnTo>
                  <a:lnTo>
                    <a:pt x="23" y="379"/>
                  </a:lnTo>
                  <a:lnTo>
                    <a:pt x="31" y="385"/>
                  </a:lnTo>
                  <a:lnTo>
                    <a:pt x="40" y="391"/>
                  </a:lnTo>
                  <a:lnTo>
                    <a:pt x="40" y="391"/>
                  </a:lnTo>
                  <a:lnTo>
                    <a:pt x="51" y="396"/>
                  </a:lnTo>
                  <a:lnTo>
                    <a:pt x="64" y="399"/>
                  </a:lnTo>
                  <a:lnTo>
                    <a:pt x="80" y="402"/>
                  </a:lnTo>
                  <a:lnTo>
                    <a:pt x="99" y="402"/>
                  </a:lnTo>
                  <a:lnTo>
                    <a:pt x="99" y="402"/>
                  </a:lnTo>
                  <a:lnTo>
                    <a:pt x="113" y="402"/>
                  </a:lnTo>
                  <a:lnTo>
                    <a:pt x="128" y="399"/>
                  </a:lnTo>
                  <a:lnTo>
                    <a:pt x="145" y="397"/>
                  </a:lnTo>
                  <a:lnTo>
                    <a:pt x="161" y="392"/>
                  </a:lnTo>
                  <a:lnTo>
                    <a:pt x="161" y="317"/>
                  </a:lnTo>
                  <a:lnTo>
                    <a:pt x="161" y="317"/>
                  </a:lnTo>
                  <a:lnTo>
                    <a:pt x="156" y="318"/>
                  </a:lnTo>
                  <a:lnTo>
                    <a:pt x="148" y="319"/>
                  </a:lnTo>
                  <a:lnTo>
                    <a:pt x="131" y="320"/>
                  </a:lnTo>
                  <a:lnTo>
                    <a:pt x="131" y="320"/>
                  </a:lnTo>
                  <a:lnTo>
                    <a:pt x="125" y="319"/>
                  </a:lnTo>
                  <a:lnTo>
                    <a:pt x="120" y="315"/>
                  </a:lnTo>
                  <a:lnTo>
                    <a:pt x="117" y="313"/>
                  </a:lnTo>
                  <a:lnTo>
                    <a:pt x="115" y="311"/>
                  </a:lnTo>
                  <a:lnTo>
                    <a:pt x="115" y="311"/>
                  </a:lnTo>
                  <a:lnTo>
                    <a:pt x="114" y="307"/>
                  </a:lnTo>
                  <a:lnTo>
                    <a:pt x="113" y="301"/>
                  </a:lnTo>
                  <a:lnTo>
                    <a:pt x="111" y="285"/>
                  </a:lnTo>
                  <a:lnTo>
                    <a:pt x="111" y="178"/>
                  </a:lnTo>
                  <a:lnTo>
                    <a:pt x="161" y="178"/>
                  </a:lnTo>
                  <a:lnTo>
                    <a:pt x="161" y="93"/>
                  </a:lnTo>
                  <a:lnTo>
                    <a:pt x="111" y="93"/>
                  </a:lnTo>
                  <a:lnTo>
                    <a:pt x="111"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Rectangle 11"/>
            <p:cNvSpPr>
              <a:spLocks noChangeArrowheads="1"/>
            </p:cNvSpPr>
            <p:nvPr userDrawn="1"/>
          </p:nvSpPr>
          <p:spPr bwMode="auto">
            <a:xfrm>
              <a:off x="5562" y="4169"/>
              <a:ext cx="28" cy="15"/>
            </a:xfrm>
            <a:prstGeom prst="rect">
              <a:avLst/>
            </a:prstGeom>
            <a:solidFill>
              <a:srgbClr val="7AC1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03" r:id="rId4"/>
    <p:sldLayoutId id="2147483816" r:id="rId5"/>
    <p:sldLayoutId id="2147483804" r:id="rId6"/>
    <p:sldLayoutId id="2147483805" r:id="rId7"/>
    <p:sldLayoutId id="2147483806" r:id="rId8"/>
    <p:sldLayoutId id="2147483817" r:id="rId9"/>
    <p:sldLayoutId id="2147483807" r:id="rId10"/>
    <p:sldLayoutId id="2147483808" r:id="rId11"/>
    <p:sldLayoutId id="2147483839" r:id="rId12"/>
  </p:sldLayoutIdLst>
  <p:txStyles>
    <p:titleStyle>
      <a:lvl1pPr algn="l" rtl="0" eaLnBrk="1" fontAlgn="base" hangingPunct="1">
        <a:lnSpc>
          <a:spcPct val="100000"/>
        </a:lnSpc>
        <a:spcBef>
          <a:spcPct val="0"/>
        </a:spcBef>
        <a:spcAft>
          <a:spcPct val="0"/>
        </a:spcAft>
        <a:defRPr sz="3200" kern="1200">
          <a:solidFill>
            <a:schemeClr val="tx1"/>
          </a:solidFill>
          <a:latin typeface="+mj-lt"/>
          <a:ea typeface="+mj-ea"/>
          <a:cs typeface="+mj-cs"/>
        </a:defRPr>
      </a:lvl1pPr>
      <a:lvl2pPr algn="l" rtl="0" eaLnBrk="1" fontAlgn="base" hangingPunct="1">
        <a:lnSpc>
          <a:spcPts val="4400"/>
        </a:lnSpc>
        <a:spcBef>
          <a:spcPct val="0"/>
        </a:spcBef>
        <a:spcAft>
          <a:spcPct val="0"/>
        </a:spcAft>
        <a:defRPr sz="4400">
          <a:solidFill>
            <a:schemeClr val="tx1"/>
          </a:solidFill>
          <a:latin typeface="Calibri" pitchFamily="34" charset="0"/>
        </a:defRPr>
      </a:lvl2pPr>
      <a:lvl3pPr algn="l" rtl="0" eaLnBrk="1" fontAlgn="base" hangingPunct="1">
        <a:lnSpc>
          <a:spcPts val="4400"/>
        </a:lnSpc>
        <a:spcBef>
          <a:spcPct val="0"/>
        </a:spcBef>
        <a:spcAft>
          <a:spcPct val="0"/>
        </a:spcAft>
        <a:defRPr sz="4400">
          <a:solidFill>
            <a:schemeClr val="tx1"/>
          </a:solidFill>
          <a:latin typeface="Calibri" pitchFamily="34" charset="0"/>
        </a:defRPr>
      </a:lvl3pPr>
      <a:lvl4pPr algn="l" rtl="0" eaLnBrk="1" fontAlgn="base" hangingPunct="1">
        <a:lnSpc>
          <a:spcPts val="4400"/>
        </a:lnSpc>
        <a:spcBef>
          <a:spcPct val="0"/>
        </a:spcBef>
        <a:spcAft>
          <a:spcPct val="0"/>
        </a:spcAft>
        <a:defRPr sz="4400">
          <a:solidFill>
            <a:schemeClr val="tx1"/>
          </a:solidFill>
          <a:latin typeface="Calibri" pitchFamily="34" charset="0"/>
        </a:defRPr>
      </a:lvl4pPr>
      <a:lvl5pPr algn="l" rtl="0" eaLnBrk="1" fontAlgn="base" hangingPunct="1">
        <a:lnSpc>
          <a:spcPts val="4400"/>
        </a:lnSpc>
        <a:spcBef>
          <a:spcPct val="0"/>
        </a:spcBef>
        <a:spcAft>
          <a:spcPct val="0"/>
        </a:spcAft>
        <a:defRPr sz="4400">
          <a:solidFill>
            <a:schemeClr val="tx1"/>
          </a:solidFill>
          <a:latin typeface="Calibri" pitchFamily="34" charset="0"/>
        </a:defRPr>
      </a:lvl5pPr>
      <a:lvl6pPr marL="457200" algn="l" rtl="0" eaLnBrk="1" fontAlgn="base" hangingPunct="1">
        <a:lnSpc>
          <a:spcPts val="4400"/>
        </a:lnSpc>
        <a:spcBef>
          <a:spcPct val="0"/>
        </a:spcBef>
        <a:spcAft>
          <a:spcPct val="0"/>
        </a:spcAft>
        <a:defRPr sz="4400">
          <a:solidFill>
            <a:schemeClr val="bg1"/>
          </a:solidFill>
          <a:latin typeface="Calibri" pitchFamily="34" charset="0"/>
        </a:defRPr>
      </a:lvl6pPr>
      <a:lvl7pPr marL="914400" algn="l" rtl="0" eaLnBrk="1" fontAlgn="base" hangingPunct="1">
        <a:lnSpc>
          <a:spcPts val="4400"/>
        </a:lnSpc>
        <a:spcBef>
          <a:spcPct val="0"/>
        </a:spcBef>
        <a:spcAft>
          <a:spcPct val="0"/>
        </a:spcAft>
        <a:defRPr sz="4400">
          <a:solidFill>
            <a:schemeClr val="bg1"/>
          </a:solidFill>
          <a:latin typeface="Calibri" pitchFamily="34" charset="0"/>
        </a:defRPr>
      </a:lvl7pPr>
      <a:lvl8pPr marL="1371600" algn="l" rtl="0" eaLnBrk="1" fontAlgn="base" hangingPunct="1">
        <a:lnSpc>
          <a:spcPts val="4400"/>
        </a:lnSpc>
        <a:spcBef>
          <a:spcPct val="0"/>
        </a:spcBef>
        <a:spcAft>
          <a:spcPct val="0"/>
        </a:spcAft>
        <a:defRPr sz="4400">
          <a:solidFill>
            <a:schemeClr val="bg1"/>
          </a:solidFill>
          <a:latin typeface="Calibri" pitchFamily="34" charset="0"/>
        </a:defRPr>
      </a:lvl8pPr>
      <a:lvl9pPr marL="1828800" algn="l" rtl="0" eaLnBrk="1" fontAlgn="base" hangingPunct="1">
        <a:lnSpc>
          <a:spcPts val="4400"/>
        </a:lnSpc>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rgbClr val="003399"/>
        </a:buClr>
        <a:buFont typeface="Arial" charset="0"/>
        <a:buChar char="•"/>
        <a:defRPr sz="2400" kern="1200">
          <a:solidFill>
            <a:schemeClr val="tx2"/>
          </a:solidFill>
          <a:latin typeface="+mn-lt"/>
          <a:ea typeface="+mn-ea"/>
          <a:cs typeface="+mn-cs"/>
        </a:defRPr>
      </a:lvl1pPr>
      <a:lvl2pPr marL="742950" indent="-285750" algn="l" rtl="0" eaLnBrk="1" fontAlgn="base" hangingPunct="1">
        <a:spcBef>
          <a:spcPct val="20000"/>
        </a:spcBef>
        <a:spcAft>
          <a:spcPct val="0"/>
        </a:spcAft>
        <a:buClr>
          <a:srgbClr val="003399"/>
        </a:buClr>
        <a:buFont typeface="Arial" charset="0"/>
        <a:buChar char="–"/>
        <a:defRPr sz="2200" kern="1200">
          <a:solidFill>
            <a:schemeClr val="tx2"/>
          </a:solidFill>
          <a:latin typeface="+mn-lt"/>
          <a:ea typeface="+mn-ea"/>
          <a:cs typeface="+mn-cs"/>
        </a:defRPr>
      </a:lvl2pPr>
      <a:lvl3pPr marL="1143000" indent="-228600" algn="l" rtl="0" eaLnBrk="1" fontAlgn="base" hangingPunct="1">
        <a:spcBef>
          <a:spcPct val="20000"/>
        </a:spcBef>
        <a:spcAft>
          <a:spcPct val="0"/>
        </a:spcAft>
        <a:buClr>
          <a:srgbClr val="003399"/>
        </a:buClr>
        <a:buFont typeface="Arial" charset="0"/>
        <a:buChar char="•"/>
        <a:defRPr sz="2000" kern="1200">
          <a:solidFill>
            <a:schemeClr val="tx2"/>
          </a:solidFill>
          <a:latin typeface="+mn-lt"/>
          <a:ea typeface="+mn-ea"/>
          <a:cs typeface="+mn-cs"/>
        </a:defRPr>
      </a:lvl3pPr>
      <a:lvl4pPr marL="1600200" indent="-228600" algn="l" rtl="0" eaLnBrk="1" fontAlgn="base" hangingPunct="1">
        <a:spcBef>
          <a:spcPct val="20000"/>
        </a:spcBef>
        <a:spcAft>
          <a:spcPct val="0"/>
        </a:spcAft>
        <a:buClr>
          <a:srgbClr val="003399"/>
        </a:buClr>
        <a:buFont typeface="Arial" charset="0"/>
        <a:buChar char="–"/>
        <a:defRPr sz="1800" kern="1200">
          <a:solidFill>
            <a:schemeClr val="tx2"/>
          </a:solidFill>
          <a:latin typeface="+mn-lt"/>
          <a:ea typeface="+mn-ea"/>
          <a:cs typeface="+mn-cs"/>
        </a:defRPr>
      </a:lvl4pPr>
      <a:lvl5pPr marL="2057400" indent="-228600" algn="l" rtl="0" eaLnBrk="1" fontAlgn="base" hangingPunct="1">
        <a:spcBef>
          <a:spcPct val="20000"/>
        </a:spcBef>
        <a:spcAft>
          <a:spcPct val="0"/>
        </a:spcAft>
        <a:buClr>
          <a:srgbClr val="003399"/>
        </a:buClr>
        <a:buFont typeface="Arial"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24"/>
          <p:cNvSpPr/>
          <p:nvPr/>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p:cNvSpPr/>
          <p:nvPr/>
        </p:nvSpPr>
        <p:spPr>
          <a:xfrm flipV="1">
            <a:off x="0" y="-2"/>
            <a:ext cx="9144000" cy="6858001"/>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2" name="Picture 2" descr="Q:\Design Catalog\Corporate Templates\Covers\abstract1.jpg"/>
          <p:cNvPicPr>
            <a:picLocks noChangeAspect="1" noChangeArrowheads="1"/>
          </p:cNvPicPr>
          <p:nvPr/>
        </p:nvPicPr>
        <p:blipFill>
          <a:blip r:embed="rId21"/>
          <a:stretch>
            <a:fillRect/>
          </a:stretch>
        </p:blipFill>
        <p:spPr bwMode="auto">
          <a:xfrm>
            <a:off x="-245662" y="6410696"/>
            <a:ext cx="9389661" cy="447304"/>
          </a:xfrm>
          <a:prstGeom prst="rect">
            <a:avLst/>
          </a:prstGeom>
          <a:noFill/>
          <a:ln w="9525">
            <a:noFill/>
            <a:miter lim="800000"/>
            <a:headEnd/>
            <a:tailEnd/>
          </a:ln>
        </p:spPr>
      </p:pic>
      <p:pic>
        <p:nvPicPr>
          <p:cNvPr id="29" name="Picture 2" descr="Q:\Design Catalog\Corporate Templates\Covers\abstract1.jpg"/>
          <p:cNvPicPr>
            <a:picLocks noChangeAspect="1" noChangeArrowheads="1"/>
          </p:cNvPicPr>
          <p:nvPr/>
        </p:nvPicPr>
        <p:blipFill>
          <a:blip r:embed="rId21"/>
          <a:stretch>
            <a:fillRect/>
          </a:stretch>
        </p:blipFill>
        <p:spPr bwMode="auto">
          <a:xfrm>
            <a:off x="-177420" y="0"/>
            <a:ext cx="9321420" cy="1413164"/>
          </a:xfrm>
          <a:prstGeom prst="rect">
            <a:avLst/>
          </a:prstGeom>
          <a:noFill/>
          <a:ln w="9525">
            <a:noFill/>
            <a:miter lim="800000"/>
            <a:headEnd/>
            <a:tailEnd/>
          </a:ln>
        </p:spPr>
      </p:pic>
      <p:sp>
        <p:nvSpPr>
          <p:cNvPr id="28" name="Rectangle 27"/>
          <p:cNvSpPr/>
          <p:nvPr/>
        </p:nvSpPr>
        <p:spPr>
          <a:xfrm flipV="1">
            <a:off x="0" y="0"/>
            <a:ext cx="9144000" cy="6858000"/>
          </a:xfrm>
          <a:prstGeom prst="rect">
            <a:avLst/>
          </a:prstGeom>
          <a:gradFill>
            <a:gsLst>
              <a:gs pos="0">
                <a:srgbClr val="0081C6">
                  <a:alpha val="45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p:nvSpPr>
        <p:spPr>
          <a:xfrm flipV="1">
            <a:off x="0" y="1392071"/>
            <a:ext cx="9144000" cy="5465924"/>
          </a:xfrm>
          <a:prstGeom prst="rect">
            <a:avLst/>
          </a:prstGeom>
          <a:gradFill>
            <a:gsLst>
              <a:gs pos="0">
                <a:srgbClr val="0081C6">
                  <a:alpha val="44000"/>
                </a:srgbClr>
              </a:gs>
              <a:gs pos="100000">
                <a:srgbClr val="00539B">
                  <a:alpha val="6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Pie 34"/>
          <p:cNvSpPr/>
          <p:nvPr/>
        </p:nvSpPr>
        <p:spPr>
          <a:xfrm rot="5400000">
            <a:off x="7820167" y="-1940366"/>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39" name="Pie 38"/>
          <p:cNvSpPr/>
          <p:nvPr/>
        </p:nvSpPr>
        <p:spPr>
          <a:xfrm rot="5400000">
            <a:off x="8194636" y="-2166788"/>
            <a:ext cx="3486602" cy="3486602"/>
          </a:xfrm>
          <a:prstGeom prst="pie">
            <a:avLst>
              <a:gd name="adj1" fmla="val 0"/>
              <a:gd name="adj2" fmla="val 5399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31" name="Rectangle 30"/>
          <p:cNvSpPr/>
          <p:nvPr/>
        </p:nvSpPr>
        <p:spPr>
          <a:xfrm flipV="1">
            <a:off x="0" y="-1"/>
            <a:ext cx="9144000" cy="1408111"/>
          </a:xfrm>
          <a:prstGeom prst="rect">
            <a:avLst/>
          </a:prstGeom>
          <a:gradFill>
            <a:gsLst>
              <a:gs pos="0">
                <a:srgbClr val="10253F">
                  <a:alpha val="69804"/>
                </a:srgbClr>
              </a:gs>
              <a:gs pos="100000">
                <a:srgbClr val="17375E">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Rectangle 33"/>
          <p:cNvSpPr/>
          <p:nvPr/>
        </p:nvSpPr>
        <p:spPr>
          <a:xfrm flipV="1">
            <a:off x="0" y="6389688"/>
            <a:ext cx="8339138" cy="468312"/>
          </a:xfrm>
          <a:prstGeom prst="rect">
            <a:avLst/>
          </a:prstGeom>
          <a:gradFill>
            <a:gsLst>
              <a:gs pos="0">
                <a:srgbClr val="10253F">
                  <a:alpha val="69804"/>
                </a:srgbClr>
              </a:gs>
              <a:gs pos="100000">
                <a:srgbClr val="17375E">
                  <a:alpha val="6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a:off x="8334375" y="6457950"/>
            <a:ext cx="809625" cy="400050"/>
          </a:xfrm>
          <a:prstGeom prst="rect">
            <a:avLst/>
          </a:prstGeom>
          <a:gradFill>
            <a:gsLst>
              <a:gs pos="0">
                <a:srgbClr val="0081C6">
                  <a:alpha val="30000"/>
                </a:srgbClr>
              </a:gs>
              <a:gs pos="100000">
                <a:srgbClr val="00539B">
                  <a:alpha val="7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8343900" y="6391275"/>
            <a:ext cx="800100" cy="466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23" name="Straight Connector 22"/>
          <p:cNvCxnSpPr/>
          <p:nvPr/>
        </p:nvCxnSpPr>
        <p:spPr>
          <a:xfrm>
            <a:off x="0" y="6386513"/>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4" name="Date Placeholder 3"/>
          <p:cNvSpPr>
            <a:spLocks noGrp="1"/>
          </p:cNvSpPr>
          <p:nvPr>
            <p:ph type="dt" sz="half" idx="2"/>
          </p:nvPr>
        </p:nvSpPr>
        <p:spPr>
          <a:xfrm>
            <a:off x="7361238" y="6411913"/>
            <a:ext cx="954087" cy="209550"/>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E8A97F42-5673-46E8-861D-94F58C2F84B9}" type="datetimeFigureOut">
              <a:rPr lang="en-US" smtClean="0"/>
              <a:pPr>
                <a:defRPr/>
              </a:pPr>
              <a:t>1/28/2016</a:t>
            </a:fld>
            <a:endParaRPr lang="en-US" dirty="0"/>
          </a:p>
        </p:txBody>
      </p:sp>
      <p:sp>
        <p:nvSpPr>
          <p:cNvPr id="33" name="Slide Number Placeholder 5"/>
          <p:cNvSpPr>
            <a:spLocks noGrp="1"/>
          </p:cNvSpPr>
          <p:nvPr>
            <p:ph type="sldNum" sz="quarter" idx="4"/>
          </p:nvPr>
        </p:nvSpPr>
        <p:spPr>
          <a:xfrm>
            <a:off x="6594475" y="6411913"/>
            <a:ext cx="744538" cy="211137"/>
          </a:xfrm>
          <a:prstGeom prst="rect">
            <a:avLst/>
          </a:prstGeom>
        </p:spPr>
        <p:txBody>
          <a:bodyPr vert="horz" lIns="91440" tIns="45720" rIns="91440" bIns="45720" rtlCol="0" anchor="ctr"/>
          <a:lstStyle>
            <a:lvl1pPr algn="r" fontAlgn="auto">
              <a:spcBef>
                <a:spcPts val="0"/>
              </a:spcBef>
              <a:spcAft>
                <a:spcPts val="0"/>
              </a:spcAft>
              <a:defRPr sz="1200" smtClean="0">
                <a:solidFill>
                  <a:srgbClr val="A6A6A6"/>
                </a:solidFill>
                <a:latin typeface="+mn-lt"/>
              </a:defRPr>
            </a:lvl1pPr>
          </a:lstStyle>
          <a:p>
            <a:pPr>
              <a:defRPr/>
            </a:pPr>
            <a:fld id="{6F338507-6B8F-48DF-862F-C00A1AA9D2C4}" type="slidenum">
              <a:rPr lang="en-US" smtClean="0"/>
              <a:pPr>
                <a:defRPr/>
              </a:pPr>
              <a:t>‹#›</a:t>
            </a:fld>
            <a:endParaRPr lang="en-US" dirty="0"/>
          </a:p>
        </p:txBody>
      </p:sp>
      <p:cxnSp>
        <p:nvCxnSpPr>
          <p:cNvPr id="38" name="Straight Connector 37"/>
          <p:cNvCxnSpPr/>
          <p:nvPr/>
        </p:nvCxnSpPr>
        <p:spPr>
          <a:xfrm>
            <a:off x="4932363" y="6635750"/>
            <a:ext cx="3406775"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4696619" y="6623844"/>
            <a:ext cx="468312" cy="0"/>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8102601" y="6626225"/>
            <a:ext cx="468312"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224389" y="6510550"/>
            <a:ext cx="251534" cy="1588"/>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1401763"/>
            <a:ext cx="9144000" cy="1587"/>
          </a:xfrm>
          <a:prstGeom prst="line">
            <a:avLst/>
          </a:prstGeom>
          <a:ln>
            <a:solidFill>
              <a:srgbClr val="B2BB1E"/>
            </a:solidFill>
          </a:ln>
        </p:spPr>
        <p:style>
          <a:lnRef idx="1">
            <a:schemeClr val="accent1"/>
          </a:lnRef>
          <a:fillRef idx="0">
            <a:schemeClr val="accent1"/>
          </a:fillRef>
          <a:effectRef idx="0">
            <a:schemeClr val="accent1"/>
          </a:effectRef>
          <a:fontRef idx="minor">
            <a:schemeClr val="tx1"/>
          </a:fontRef>
        </p:style>
      </p:cxnSp>
      <p:sp>
        <p:nvSpPr>
          <p:cNvPr id="2061" name="Text Placeholder 2"/>
          <p:cNvSpPr>
            <a:spLocks noGrp="1"/>
          </p:cNvSpPr>
          <p:nvPr>
            <p:ph type="body" idx="1"/>
          </p:nvPr>
        </p:nvSpPr>
        <p:spPr bwMode="auto">
          <a:xfrm>
            <a:off x="233363" y="1489075"/>
            <a:ext cx="8910637"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62" name="Title Placeholder 1"/>
          <p:cNvSpPr>
            <a:spLocks noGrp="1"/>
          </p:cNvSpPr>
          <p:nvPr>
            <p:ph type="title"/>
          </p:nvPr>
        </p:nvSpPr>
        <p:spPr bwMode="auto">
          <a:xfrm>
            <a:off x="244475" y="0"/>
            <a:ext cx="8899525"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40" name="Picture 39" descr="CDMSmith_logo_white.wmf"/>
          <p:cNvPicPr>
            <a:picLocks noChangeAspect="1"/>
          </p:cNvPicPr>
          <p:nvPr/>
        </p:nvPicPr>
        <p:blipFill>
          <a:blip r:embed="rId22"/>
          <a:stretch>
            <a:fillRect/>
          </a:stretch>
        </p:blipFill>
        <p:spPr>
          <a:xfrm>
            <a:off x="8411058" y="6479176"/>
            <a:ext cx="680690" cy="300446"/>
          </a:xfrm>
          <a:prstGeom prst="rect">
            <a:avLst/>
          </a:prstGeom>
        </p:spPr>
      </p:pic>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09" r:id="rId4"/>
    <p:sldLayoutId id="2147483819" r:id="rId5"/>
    <p:sldLayoutId id="2147483810" r:id="rId6"/>
    <p:sldLayoutId id="2147483811" r:id="rId7"/>
    <p:sldLayoutId id="2147483812" r:id="rId8"/>
    <p:sldLayoutId id="2147483820" r:id="rId9"/>
    <p:sldLayoutId id="2147483813" r:id="rId10"/>
    <p:sldLayoutId id="2147483814" r:id="rId11"/>
    <p:sldLayoutId id="2147483838" r:id="rId12"/>
    <p:sldLayoutId id="2147483840" r:id="rId13"/>
    <p:sldLayoutId id="2147483841" r:id="rId14"/>
    <p:sldLayoutId id="2147483842" r:id="rId15"/>
    <p:sldLayoutId id="2147483843" r:id="rId16"/>
    <p:sldLayoutId id="2147483844" r:id="rId17"/>
    <p:sldLayoutId id="2147483845" r:id="rId18"/>
    <p:sldLayoutId id="2147483846" r:id="rId19"/>
  </p:sldLayoutIdLst>
  <p:txStyles>
    <p:titleStyle>
      <a:lvl1pPr algn="l" rtl="0" eaLnBrk="0" fontAlgn="base" hangingPunct="0">
        <a:lnSpc>
          <a:spcPct val="100000"/>
        </a:lnSpc>
        <a:spcBef>
          <a:spcPct val="0"/>
        </a:spcBef>
        <a:spcAft>
          <a:spcPct val="0"/>
        </a:spcAft>
        <a:defRPr sz="3200" kern="1200">
          <a:solidFill>
            <a:schemeClr val="bg1"/>
          </a:solidFill>
          <a:latin typeface="+mj-lt"/>
          <a:ea typeface="+mj-ea"/>
          <a:cs typeface="+mj-cs"/>
        </a:defRPr>
      </a:lvl1pPr>
      <a:lvl2pPr algn="l" rtl="0" eaLnBrk="0" fontAlgn="base" hangingPunct="0">
        <a:lnSpc>
          <a:spcPts val="4400"/>
        </a:lnSpc>
        <a:spcBef>
          <a:spcPct val="0"/>
        </a:spcBef>
        <a:spcAft>
          <a:spcPct val="0"/>
        </a:spcAft>
        <a:defRPr sz="4400">
          <a:solidFill>
            <a:schemeClr val="bg1"/>
          </a:solidFill>
          <a:latin typeface="Calibri" pitchFamily="34" charset="0"/>
        </a:defRPr>
      </a:lvl2pPr>
      <a:lvl3pPr algn="l" rtl="0" eaLnBrk="0" fontAlgn="base" hangingPunct="0">
        <a:lnSpc>
          <a:spcPts val="4400"/>
        </a:lnSpc>
        <a:spcBef>
          <a:spcPct val="0"/>
        </a:spcBef>
        <a:spcAft>
          <a:spcPct val="0"/>
        </a:spcAft>
        <a:defRPr sz="4400">
          <a:solidFill>
            <a:schemeClr val="bg1"/>
          </a:solidFill>
          <a:latin typeface="Calibri" pitchFamily="34" charset="0"/>
        </a:defRPr>
      </a:lvl3pPr>
      <a:lvl4pPr algn="l" rtl="0" eaLnBrk="0" fontAlgn="base" hangingPunct="0">
        <a:lnSpc>
          <a:spcPts val="4400"/>
        </a:lnSpc>
        <a:spcBef>
          <a:spcPct val="0"/>
        </a:spcBef>
        <a:spcAft>
          <a:spcPct val="0"/>
        </a:spcAft>
        <a:defRPr sz="4400">
          <a:solidFill>
            <a:schemeClr val="bg1"/>
          </a:solidFill>
          <a:latin typeface="Calibri" pitchFamily="34" charset="0"/>
        </a:defRPr>
      </a:lvl4pPr>
      <a:lvl5pPr algn="l" rtl="0" eaLnBrk="0" fontAlgn="base" hangingPunct="0">
        <a:lnSpc>
          <a:spcPts val="4400"/>
        </a:lnSpc>
        <a:spcBef>
          <a:spcPct val="0"/>
        </a:spcBef>
        <a:spcAft>
          <a:spcPct val="0"/>
        </a:spcAft>
        <a:defRPr sz="4400">
          <a:solidFill>
            <a:schemeClr val="bg1"/>
          </a:solidFill>
          <a:latin typeface="Calibri" pitchFamily="34" charset="0"/>
        </a:defRPr>
      </a:lvl5pPr>
      <a:lvl6pPr marL="457200" algn="l" rtl="0" fontAlgn="base">
        <a:lnSpc>
          <a:spcPts val="4400"/>
        </a:lnSpc>
        <a:spcBef>
          <a:spcPct val="0"/>
        </a:spcBef>
        <a:spcAft>
          <a:spcPct val="0"/>
        </a:spcAft>
        <a:defRPr sz="4400">
          <a:solidFill>
            <a:schemeClr val="bg1"/>
          </a:solidFill>
          <a:latin typeface="Calibri" pitchFamily="34" charset="0"/>
        </a:defRPr>
      </a:lvl6pPr>
      <a:lvl7pPr marL="914400" algn="l" rtl="0" fontAlgn="base">
        <a:lnSpc>
          <a:spcPts val="4400"/>
        </a:lnSpc>
        <a:spcBef>
          <a:spcPct val="0"/>
        </a:spcBef>
        <a:spcAft>
          <a:spcPct val="0"/>
        </a:spcAft>
        <a:defRPr sz="4400">
          <a:solidFill>
            <a:schemeClr val="bg1"/>
          </a:solidFill>
          <a:latin typeface="Calibri" pitchFamily="34" charset="0"/>
        </a:defRPr>
      </a:lvl7pPr>
      <a:lvl8pPr marL="1371600" algn="l" rtl="0" fontAlgn="base">
        <a:lnSpc>
          <a:spcPts val="4400"/>
        </a:lnSpc>
        <a:spcBef>
          <a:spcPct val="0"/>
        </a:spcBef>
        <a:spcAft>
          <a:spcPct val="0"/>
        </a:spcAft>
        <a:defRPr sz="4400">
          <a:solidFill>
            <a:schemeClr val="bg1"/>
          </a:solidFill>
          <a:latin typeface="Calibri" pitchFamily="34" charset="0"/>
        </a:defRPr>
      </a:lvl8pPr>
      <a:lvl9pPr marL="1828800" algn="l" rtl="0" fontAlgn="base">
        <a:lnSpc>
          <a:spcPts val="4400"/>
        </a:lnSpc>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FFBE01"/>
        </a:buClr>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BE01"/>
        </a:buClr>
        <a:buFont typeface="Arial" charset="0"/>
        <a:buChar char="–"/>
        <a:defRPr sz="22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BE01"/>
        </a:buClr>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BE01"/>
        </a:buClr>
        <a:buFont typeface="Arial" charset="0"/>
        <a:buChar char="–"/>
        <a:defRPr sz="18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BE01"/>
        </a:buClr>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hemeOverride" Target="../theme/themeOverride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hemeOverride" Target="../theme/themeOverride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hemeOverride" Target="../theme/themeOverride19.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hemeOverride" Target="../theme/themeOverride2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hemeOverride" Target="../theme/themeOverride21.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hemeOverride" Target="../theme/themeOverride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xml"/><Relationship Id="rId1" Type="http://schemas.openxmlformats.org/officeDocument/2006/relationships/themeOverride" Target="../theme/themeOverride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6.xml"/><Relationship Id="rId1" Type="http://schemas.openxmlformats.org/officeDocument/2006/relationships/themeOverride" Target="../theme/themeOverride24.xml"/></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30.emf"/></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p:txBody>
          <a:bodyPr/>
          <a:lstStyle/>
          <a:p>
            <a:r>
              <a:rPr lang="en-US" dirty="0" smtClean="0"/>
              <a:t>Greater Charlotte Regional Freight Mobility Plan</a:t>
            </a:r>
            <a:endParaRPr lang="en-US" dirty="0"/>
          </a:p>
        </p:txBody>
      </p:sp>
      <p:sp>
        <p:nvSpPr>
          <p:cNvPr id="15" name="Text Placeholder 14"/>
          <p:cNvSpPr>
            <a:spLocks noGrp="1"/>
          </p:cNvSpPr>
          <p:nvPr>
            <p:ph type="body" sz="quarter" idx="14"/>
          </p:nvPr>
        </p:nvSpPr>
        <p:spPr/>
        <p:txBody>
          <a:bodyPr/>
          <a:lstStyle/>
          <a:p>
            <a:r>
              <a:rPr lang="en-US" dirty="0" smtClean="0"/>
              <a:t>Coordinating Committee Meeting #4</a:t>
            </a:r>
            <a:endParaRPr lang="en-US" dirty="0"/>
          </a:p>
        </p:txBody>
      </p:sp>
      <p:sp>
        <p:nvSpPr>
          <p:cNvPr id="16" name="Text Placeholder 15"/>
          <p:cNvSpPr>
            <a:spLocks noGrp="1"/>
          </p:cNvSpPr>
          <p:nvPr>
            <p:ph type="body" sz="quarter" idx="15"/>
          </p:nvPr>
        </p:nvSpPr>
        <p:spPr>
          <a:xfrm>
            <a:off x="6743700" y="3167084"/>
            <a:ext cx="2317750" cy="578065"/>
          </a:xfrm>
        </p:spPr>
        <p:txBody>
          <a:bodyPr>
            <a:normAutofit/>
          </a:bodyPr>
          <a:lstStyle/>
          <a:p>
            <a:r>
              <a:rPr lang="en-US" dirty="0" smtClean="0"/>
              <a:t>January 28, 2016</a:t>
            </a:r>
          </a:p>
          <a:p>
            <a:r>
              <a:rPr lang="en-US" dirty="0" smtClean="0"/>
              <a:t>9:00am—11:00am</a:t>
            </a:r>
            <a:endParaRPr lang="en-US" dirty="0"/>
          </a:p>
        </p:txBody>
      </p:sp>
      <p:sp>
        <p:nvSpPr>
          <p:cNvPr id="17" name="Text Placeholder 16"/>
          <p:cNvSpPr>
            <a:spLocks noGrp="1"/>
          </p:cNvSpPr>
          <p:nvPr>
            <p:ph type="body" sz="quarter" idx="16"/>
          </p:nvPr>
        </p:nvSpPr>
        <p:spPr>
          <a:xfrm>
            <a:off x="6743700" y="1912864"/>
            <a:ext cx="2317750" cy="1174581"/>
          </a:xfrm>
        </p:spPr>
        <p:txBody>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0765" y="4308374"/>
            <a:ext cx="2183619" cy="864703"/>
          </a:xfrm>
          <a:prstGeom prst="rect">
            <a:avLst/>
          </a:prstGeom>
        </p:spPr>
      </p:pic>
      <p:sp>
        <p:nvSpPr>
          <p:cNvPr id="4" name="TextBox 3"/>
          <p:cNvSpPr txBox="1"/>
          <p:nvPr/>
        </p:nvSpPr>
        <p:spPr>
          <a:xfrm>
            <a:off x="402772" y="3167084"/>
            <a:ext cx="5529942" cy="830997"/>
          </a:xfrm>
          <a:prstGeom prst="rect">
            <a:avLst/>
          </a:prstGeom>
          <a:noFill/>
        </p:spPr>
        <p:txBody>
          <a:bodyPr wrap="square" rtlCol="0">
            <a:spAutoFit/>
          </a:bodyPr>
          <a:lstStyle/>
          <a:p>
            <a:pPr algn="ctr"/>
            <a:r>
              <a:rPr lang="en-US" sz="4800" dirty="0" smtClean="0">
                <a:solidFill>
                  <a:schemeClr val="bg1"/>
                </a:solidFill>
              </a:rPr>
              <a:t>Welcome</a:t>
            </a:r>
            <a:endParaRPr lang="en-US" sz="4800" dirty="0">
              <a:solidFill>
                <a:schemeClr val="bg1"/>
              </a:solidFill>
            </a:endParaRPr>
          </a:p>
        </p:txBody>
      </p:sp>
    </p:spTree>
    <p:extLst>
      <p:ext uri="{BB962C8B-B14F-4D97-AF65-F5344CB8AC3E}">
        <p14:creationId xmlns:p14="http://schemas.microsoft.com/office/powerpoint/2010/main" val="609206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1558" y="195923"/>
            <a:ext cx="7429499" cy="992529"/>
          </a:xfrm>
        </p:spPr>
        <p:txBody>
          <a:bodyPr>
            <a:normAutofit fontScale="90000"/>
          </a:bodyPr>
          <a:lstStyle/>
          <a:p>
            <a:r>
              <a:rPr lang="en-US" dirty="0"/>
              <a:t>USDOT to Develop Transportation Investment Data and Planning </a:t>
            </a:r>
            <a:r>
              <a:rPr lang="en-US" dirty="0" smtClean="0"/>
              <a:t>Tools</a:t>
            </a:r>
            <a:endParaRPr lang="en-US" dirty="0"/>
          </a:p>
        </p:txBody>
      </p:sp>
      <p:sp>
        <p:nvSpPr>
          <p:cNvPr id="3" name="Content Placeholder 2"/>
          <p:cNvSpPr>
            <a:spLocks noGrp="1"/>
          </p:cNvSpPr>
          <p:nvPr>
            <p:ph idx="1"/>
          </p:nvPr>
        </p:nvSpPr>
        <p:spPr>
          <a:xfrm>
            <a:off x="318977" y="1493455"/>
            <a:ext cx="8644269" cy="4588368"/>
          </a:xfrm>
        </p:spPr>
        <p:txBody>
          <a:bodyPr>
            <a:noAutofit/>
          </a:bodyPr>
          <a:lstStyle/>
          <a:p>
            <a:r>
              <a:rPr lang="en-US" dirty="0" smtClean="0"/>
              <a:t>USDOT </a:t>
            </a:r>
            <a:r>
              <a:rPr lang="en-US" dirty="0"/>
              <a:t>is to develop Transportation Investment Data and Planning </a:t>
            </a:r>
            <a:r>
              <a:rPr lang="en-US" dirty="0" smtClean="0"/>
              <a:t>Tools to </a:t>
            </a:r>
            <a:r>
              <a:rPr lang="en-US" dirty="0"/>
              <a:t>support </a:t>
            </a:r>
            <a:r>
              <a:rPr lang="en-US" dirty="0" smtClean="0"/>
              <a:t>a performance-based </a:t>
            </a:r>
            <a:r>
              <a:rPr lang="en-US" dirty="0"/>
              <a:t>approach to evaluate proposed freight-related </a:t>
            </a:r>
            <a:r>
              <a:rPr lang="en-US" dirty="0" smtClean="0"/>
              <a:t>projects</a:t>
            </a:r>
            <a:r>
              <a:rPr lang="en-US" dirty="0"/>
              <a:t>, </a:t>
            </a:r>
            <a:r>
              <a:rPr lang="en-US" dirty="0" smtClean="0"/>
              <a:t>including:</a:t>
            </a:r>
          </a:p>
          <a:p>
            <a:pPr marL="685783" lvl="1" indent="-342892">
              <a:buFont typeface="+mj-lt"/>
              <a:buAutoNum type="arabicPeriod"/>
            </a:pPr>
            <a:r>
              <a:rPr lang="en-US" sz="2000" dirty="0" smtClean="0"/>
              <a:t>Methodologies </a:t>
            </a:r>
            <a:r>
              <a:rPr lang="en-US" sz="2000" dirty="0"/>
              <a:t>for systematic analysis of benefits and costs on a national or regional basis</a:t>
            </a:r>
            <a:r>
              <a:rPr lang="en-US" sz="2000" dirty="0" smtClean="0"/>
              <a:t>;</a:t>
            </a:r>
          </a:p>
          <a:p>
            <a:pPr marL="685783" lvl="1" indent="-342892">
              <a:buFont typeface="+mj-lt"/>
              <a:buAutoNum type="arabicPeriod"/>
            </a:pPr>
            <a:r>
              <a:rPr lang="en-US" sz="2000" dirty="0" smtClean="0"/>
              <a:t>Tools </a:t>
            </a:r>
            <a:r>
              <a:rPr lang="en-US" sz="2000" dirty="0"/>
              <a:t>for </a:t>
            </a:r>
            <a:r>
              <a:rPr lang="en-US" sz="2000" dirty="0" smtClean="0"/>
              <a:t>the </a:t>
            </a:r>
            <a:r>
              <a:rPr lang="en-US" sz="2000" dirty="0"/>
              <a:t>evaluation of freight-related </a:t>
            </a:r>
            <a:r>
              <a:rPr lang="en-US" sz="2000" dirty="0" smtClean="0"/>
              <a:t>projects to consider </a:t>
            </a:r>
            <a:r>
              <a:rPr lang="en-US" sz="2000" dirty="0"/>
              <a:t>safety, economic competitiveness, urban and rural access, environmental sustainability, and system condition in the project selection </a:t>
            </a:r>
            <a:r>
              <a:rPr lang="en-US" sz="2000" dirty="0" smtClean="0"/>
              <a:t>process;</a:t>
            </a:r>
          </a:p>
          <a:p>
            <a:pPr marL="685783" lvl="1" indent="-342892">
              <a:buFont typeface="+mj-lt"/>
              <a:buAutoNum type="arabicPeriod"/>
            </a:pPr>
            <a:r>
              <a:rPr lang="en-US" sz="2000" dirty="0" smtClean="0"/>
              <a:t>Improved </a:t>
            </a:r>
            <a:r>
              <a:rPr lang="en-US" sz="2000" dirty="0"/>
              <a:t>methods for data collection and trend </a:t>
            </a:r>
            <a:r>
              <a:rPr lang="en-US" sz="2000" dirty="0" smtClean="0"/>
              <a:t>analysis;</a:t>
            </a:r>
          </a:p>
          <a:p>
            <a:pPr marL="685783" lvl="1" indent="-342892">
              <a:buFont typeface="+mj-lt"/>
              <a:buAutoNum type="arabicPeriod"/>
            </a:pPr>
            <a:r>
              <a:rPr lang="en-US" sz="2000" dirty="0" smtClean="0"/>
              <a:t>Encouragement </a:t>
            </a:r>
            <a:r>
              <a:rPr lang="en-US" sz="2000" dirty="0"/>
              <a:t>of public-private collaboration </a:t>
            </a:r>
            <a:r>
              <a:rPr lang="en-US" sz="2000" dirty="0" smtClean="0"/>
              <a:t>on </a:t>
            </a:r>
            <a:r>
              <a:rPr lang="en-US" sz="2000" dirty="0"/>
              <a:t>data sharing activities while maintaining the confidentiality of all proprietary data; and </a:t>
            </a:r>
            <a:endParaRPr lang="en-US" sz="2000" dirty="0" smtClean="0"/>
          </a:p>
          <a:p>
            <a:pPr marL="685783" lvl="1" indent="-342892">
              <a:buFont typeface="+mj-lt"/>
              <a:buAutoNum type="arabicPeriod"/>
            </a:pPr>
            <a:r>
              <a:rPr lang="en-US" sz="2000" dirty="0" smtClean="0"/>
              <a:t>Other </a:t>
            </a:r>
            <a:r>
              <a:rPr lang="en-US" sz="2000" dirty="0"/>
              <a:t>tools to assist in effective transportation </a:t>
            </a:r>
            <a:r>
              <a:rPr lang="en-US" sz="2000" dirty="0" smtClean="0"/>
              <a:t>planning.</a:t>
            </a:r>
          </a:p>
        </p:txBody>
      </p:sp>
    </p:spTree>
    <p:extLst>
      <p:ext uri="{BB962C8B-B14F-4D97-AF65-F5344CB8AC3E}">
        <p14:creationId xmlns:p14="http://schemas.microsoft.com/office/powerpoint/2010/main" val="510160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56061" y="235112"/>
            <a:ext cx="7429499" cy="992529"/>
          </a:xfrm>
        </p:spPr>
        <p:txBody>
          <a:bodyPr>
            <a:normAutofit fontScale="90000"/>
          </a:bodyPr>
          <a:lstStyle/>
          <a:p>
            <a:r>
              <a:rPr lang="en-US" dirty="0"/>
              <a:t>USDOT to Develop Transportation Investment Data and Planning </a:t>
            </a:r>
            <a:r>
              <a:rPr lang="en-US" dirty="0" smtClean="0"/>
              <a:t>Tools</a:t>
            </a:r>
            <a:endParaRPr lang="en-US" dirty="0"/>
          </a:p>
        </p:txBody>
      </p:sp>
      <p:sp>
        <p:nvSpPr>
          <p:cNvPr id="3" name="Content Placeholder 2"/>
          <p:cNvSpPr>
            <a:spLocks noGrp="1"/>
          </p:cNvSpPr>
          <p:nvPr>
            <p:ph idx="1"/>
          </p:nvPr>
        </p:nvSpPr>
        <p:spPr>
          <a:xfrm>
            <a:off x="467833" y="1892595"/>
            <a:ext cx="8165804" cy="3799980"/>
          </a:xfrm>
        </p:spPr>
        <p:txBody>
          <a:bodyPr>
            <a:noAutofit/>
          </a:bodyPr>
          <a:lstStyle/>
          <a:p>
            <a:r>
              <a:rPr lang="en-US" dirty="0" smtClean="0"/>
              <a:t>The USDOT will also identify </a:t>
            </a:r>
            <a:r>
              <a:rPr lang="en-US" dirty="0"/>
              <a:t>transportation-related model data </a:t>
            </a:r>
            <a:r>
              <a:rPr lang="en-US" dirty="0" smtClean="0"/>
              <a:t>to </a:t>
            </a:r>
            <a:r>
              <a:rPr lang="en-US" dirty="0"/>
              <a:t>support a broad range of evaluation methods and techniques to assist in making transportation investment </a:t>
            </a:r>
            <a:r>
              <a:rPr lang="en-US" dirty="0" smtClean="0"/>
              <a:t>decisions</a:t>
            </a:r>
            <a:r>
              <a:rPr lang="en-US" dirty="0"/>
              <a:t>.</a:t>
            </a:r>
            <a:endParaRPr lang="en-US" dirty="0" smtClean="0"/>
          </a:p>
          <a:p>
            <a:r>
              <a:rPr lang="en-US" dirty="0" smtClean="0"/>
              <a:t>The USDOT will consider </a:t>
            </a:r>
            <a:r>
              <a:rPr lang="en-US" dirty="0"/>
              <a:t>any improvements to existing freight flow data collection efforts that could reduce identified freight data gaps and deficiencies and help improve forecasts of freight transportation demand</a:t>
            </a:r>
            <a:r>
              <a:rPr lang="en-US" dirty="0" smtClean="0"/>
              <a:t>.</a:t>
            </a:r>
          </a:p>
        </p:txBody>
      </p:sp>
    </p:spTree>
    <p:extLst>
      <p:ext uri="{BB962C8B-B14F-4D97-AF65-F5344CB8AC3E}">
        <p14:creationId xmlns:p14="http://schemas.microsoft.com/office/powerpoint/2010/main" val="35050385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56061" y="309107"/>
            <a:ext cx="7429499" cy="740780"/>
          </a:xfrm>
        </p:spPr>
        <p:txBody>
          <a:bodyPr/>
          <a:lstStyle/>
          <a:p>
            <a:r>
              <a:rPr lang="en-US" dirty="0" smtClean="0"/>
              <a:t>State Freight Plan Development</a:t>
            </a:r>
            <a:endParaRPr lang="en-US" dirty="0"/>
          </a:p>
        </p:txBody>
      </p:sp>
      <p:sp>
        <p:nvSpPr>
          <p:cNvPr id="3" name="Content Placeholder 2"/>
          <p:cNvSpPr>
            <a:spLocks noGrp="1"/>
          </p:cNvSpPr>
          <p:nvPr>
            <p:ph idx="1"/>
          </p:nvPr>
        </p:nvSpPr>
        <p:spPr>
          <a:xfrm>
            <a:off x="435935" y="1499192"/>
            <a:ext cx="8112642" cy="3722726"/>
          </a:xfrm>
        </p:spPr>
        <p:txBody>
          <a:bodyPr>
            <a:noAutofit/>
          </a:bodyPr>
          <a:lstStyle/>
          <a:p>
            <a:r>
              <a:rPr lang="en-US" dirty="0"/>
              <a:t>Mandates all States receiving NHFP formula funds to create a State Freight Plan within two years of enactment. </a:t>
            </a:r>
          </a:p>
          <a:p>
            <a:r>
              <a:rPr lang="en-US" dirty="0"/>
              <a:t>A State Freight Plan may be developed separately from or incorporated into the statewide strategic long-range transportation </a:t>
            </a:r>
            <a:r>
              <a:rPr lang="en-US" dirty="0" smtClean="0"/>
              <a:t>plan.</a:t>
            </a:r>
            <a:endParaRPr lang="en-US" dirty="0"/>
          </a:p>
          <a:p>
            <a:r>
              <a:rPr lang="en-US" dirty="0"/>
              <a:t>A State Freight Plan must address at least a 5-year forecast period and be updated at least once every 5 years.</a:t>
            </a:r>
          </a:p>
          <a:p>
            <a:r>
              <a:rPr lang="en-US" dirty="0"/>
              <a:t>A freight investment plan component will include projects (or phase of a project) only if funding its completion is available within the time period identified</a:t>
            </a:r>
            <a:r>
              <a:rPr lang="en-US" dirty="0" smtClean="0"/>
              <a:t>.</a:t>
            </a:r>
          </a:p>
          <a:p>
            <a:r>
              <a:rPr lang="en-US" dirty="0"/>
              <a:t>Each state is encouraged to establish a Freight Advisory Committee (FAC).  </a:t>
            </a:r>
          </a:p>
        </p:txBody>
      </p:sp>
    </p:spTree>
    <p:extLst>
      <p:ext uri="{BB962C8B-B14F-4D97-AF65-F5344CB8AC3E}">
        <p14:creationId xmlns:p14="http://schemas.microsoft.com/office/powerpoint/2010/main" val="5885981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3793" y="436098"/>
            <a:ext cx="7139153" cy="706056"/>
          </a:xfrm>
        </p:spPr>
        <p:txBody>
          <a:bodyPr>
            <a:normAutofit/>
          </a:bodyPr>
          <a:lstStyle/>
          <a:p>
            <a:r>
              <a:rPr lang="en-US" dirty="0" smtClean="0"/>
              <a:t>State </a:t>
            </a:r>
            <a:r>
              <a:rPr lang="en-US" dirty="0"/>
              <a:t>Freight </a:t>
            </a:r>
            <a:r>
              <a:rPr lang="en-US" dirty="0" smtClean="0"/>
              <a:t>Plan Contents</a:t>
            </a:r>
            <a:endParaRPr lang="en-US" dirty="0"/>
          </a:p>
        </p:txBody>
      </p:sp>
      <p:sp>
        <p:nvSpPr>
          <p:cNvPr id="3" name="Content Placeholder 2"/>
          <p:cNvSpPr>
            <a:spLocks noGrp="1"/>
          </p:cNvSpPr>
          <p:nvPr>
            <p:ph idx="1"/>
          </p:nvPr>
        </p:nvSpPr>
        <p:spPr>
          <a:xfrm>
            <a:off x="223284" y="1479054"/>
            <a:ext cx="8665535" cy="3793602"/>
          </a:xfrm>
        </p:spPr>
        <p:txBody>
          <a:bodyPr>
            <a:noAutofit/>
          </a:bodyPr>
          <a:lstStyle/>
          <a:p>
            <a:pPr marL="342892">
              <a:buFont typeface="+mj-lt"/>
              <a:buAutoNum type="arabicPeriod"/>
            </a:pPr>
            <a:r>
              <a:rPr lang="en-US" dirty="0" smtClean="0"/>
              <a:t>An </a:t>
            </a:r>
            <a:r>
              <a:rPr lang="en-US" dirty="0"/>
              <a:t>identification of significant freight </a:t>
            </a:r>
            <a:r>
              <a:rPr lang="en-US" dirty="0" smtClean="0"/>
              <a:t>trends</a:t>
            </a:r>
            <a:r>
              <a:rPr lang="en-US" dirty="0"/>
              <a:t>, needs, and issues;</a:t>
            </a:r>
          </a:p>
          <a:p>
            <a:pPr marL="342892">
              <a:buFont typeface="+mj-lt"/>
              <a:buAutoNum type="arabicPeriod"/>
            </a:pPr>
            <a:r>
              <a:rPr lang="en-US" dirty="0"/>
              <a:t>A description of the freight policies, strategies, and performance measures </a:t>
            </a:r>
            <a:r>
              <a:rPr lang="en-US" dirty="0" smtClean="0"/>
              <a:t>to guide freight-related </a:t>
            </a:r>
            <a:r>
              <a:rPr lang="en-US" dirty="0"/>
              <a:t>transportation investment decisions;</a:t>
            </a:r>
          </a:p>
          <a:p>
            <a:pPr marL="342892">
              <a:buFont typeface="+mj-lt"/>
              <a:buAutoNum type="arabicPeriod"/>
            </a:pPr>
            <a:r>
              <a:rPr lang="en-US" dirty="0"/>
              <a:t>When applicable, a listing of critical multimodal rural and urban freight facilities and designated corridors;</a:t>
            </a:r>
          </a:p>
          <a:p>
            <a:pPr marL="342892">
              <a:buFont typeface="+mj-lt"/>
              <a:buAutoNum type="arabicPeriod"/>
            </a:pPr>
            <a:r>
              <a:rPr lang="en-US" dirty="0"/>
              <a:t>A description of how the plan will improve the </a:t>
            </a:r>
            <a:r>
              <a:rPr lang="en-US" dirty="0" smtClean="0"/>
              <a:t>State’s ability to </a:t>
            </a:r>
            <a:r>
              <a:rPr lang="en-US" dirty="0"/>
              <a:t>meet the National Multimodal Freight Policy goals and the National Highway Freight Program goals;</a:t>
            </a:r>
          </a:p>
          <a:p>
            <a:pPr marL="342892">
              <a:buFont typeface="+mj-lt"/>
              <a:buAutoNum type="arabicPeriod"/>
            </a:pPr>
            <a:r>
              <a:rPr lang="en-US" dirty="0"/>
              <a:t>A consideration of innovative technologies and operational </a:t>
            </a:r>
            <a:r>
              <a:rPr lang="en-US" dirty="0" smtClean="0"/>
              <a:t>strategies (including ITS), </a:t>
            </a:r>
            <a:r>
              <a:rPr lang="en-US" dirty="0"/>
              <a:t>that improve the safety and efficiency of freight movement;</a:t>
            </a:r>
          </a:p>
        </p:txBody>
      </p:sp>
    </p:spTree>
    <p:extLst>
      <p:ext uri="{BB962C8B-B14F-4D97-AF65-F5344CB8AC3E}">
        <p14:creationId xmlns:p14="http://schemas.microsoft.com/office/powerpoint/2010/main" val="1551776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6872" y="339780"/>
            <a:ext cx="7139153" cy="706056"/>
          </a:xfrm>
        </p:spPr>
        <p:txBody>
          <a:bodyPr>
            <a:normAutofit fontScale="90000"/>
          </a:bodyPr>
          <a:lstStyle/>
          <a:p>
            <a:r>
              <a:rPr lang="en-US" dirty="0" smtClean="0"/>
              <a:t>State </a:t>
            </a:r>
            <a:r>
              <a:rPr lang="en-US" dirty="0"/>
              <a:t>Freight </a:t>
            </a:r>
            <a:r>
              <a:rPr lang="en-US" dirty="0" smtClean="0"/>
              <a:t>Plan Contents (cont)</a:t>
            </a:r>
            <a:r>
              <a:rPr lang="en-US" dirty="0"/>
              <a:t/>
            </a:r>
            <a:br>
              <a:rPr lang="en-US" dirty="0"/>
            </a:br>
            <a:endParaRPr lang="en-US" dirty="0"/>
          </a:p>
        </p:txBody>
      </p:sp>
      <p:sp>
        <p:nvSpPr>
          <p:cNvPr id="3" name="Content Placeholder 2"/>
          <p:cNvSpPr>
            <a:spLocks noGrp="1"/>
          </p:cNvSpPr>
          <p:nvPr>
            <p:ph idx="1"/>
          </p:nvPr>
        </p:nvSpPr>
        <p:spPr>
          <a:xfrm>
            <a:off x="244549" y="1463239"/>
            <a:ext cx="8623004" cy="4756807"/>
          </a:xfrm>
        </p:spPr>
        <p:txBody>
          <a:bodyPr>
            <a:noAutofit/>
          </a:bodyPr>
          <a:lstStyle/>
          <a:p>
            <a:pPr marL="342892">
              <a:buFont typeface="+mj-lt"/>
              <a:buAutoNum type="arabicPeriod" startAt="6"/>
            </a:pPr>
            <a:r>
              <a:rPr lang="en-US" dirty="0"/>
              <a:t>A description of improvements required to address roadway deterioration by heavy vehicles (mining, agricultural, energy cargo or equipment, and timber vehicles) if projected to </a:t>
            </a:r>
            <a:r>
              <a:rPr lang="en-US" dirty="0" smtClean="0"/>
              <a:t>do so; </a:t>
            </a:r>
            <a:endParaRPr lang="en-US" dirty="0"/>
          </a:p>
          <a:p>
            <a:pPr marL="342892">
              <a:buFont typeface="+mj-lt"/>
              <a:buAutoNum type="arabicPeriod" startAt="6"/>
            </a:pPr>
            <a:r>
              <a:rPr lang="en-US" dirty="0"/>
              <a:t>An inventory of facilities with freight mobility issues, such as bottlenecks, and a description of strategies to address them;</a:t>
            </a:r>
          </a:p>
          <a:p>
            <a:pPr marL="342892">
              <a:buFont typeface="+mj-lt"/>
              <a:buAutoNum type="arabicPeriod" startAt="6"/>
            </a:pPr>
            <a:r>
              <a:rPr lang="en-US" dirty="0"/>
              <a:t>Consideration of any significant congestion or delay caused by freight movements and mitigation strategies;</a:t>
            </a:r>
          </a:p>
          <a:p>
            <a:pPr marL="342892">
              <a:buFont typeface="+mj-lt"/>
              <a:buAutoNum type="arabicPeriod" startAt="6"/>
            </a:pPr>
            <a:r>
              <a:rPr lang="en-US" dirty="0"/>
              <a:t>A freight investment plan that includes a list of priority projects and describes how available funds </a:t>
            </a:r>
            <a:r>
              <a:rPr lang="en-US" dirty="0" smtClean="0"/>
              <a:t>would </a:t>
            </a:r>
            <a:r>
              <a:rPr lang="en-US" dirty="0"/>
              <a:t>be invested and matched; and</a:t>
            </a:r>
          </a:p>
          <a:p>
            <a:pPr marL="342892">
              <a:buFont typeface="+mj-lt"/>
              <a:buAutoNum type="arabicPeriod" startAt="6"/>
            </a:pPr>
            <a:r>
              <a:rPr lang="en-US" dirty="0"/>
              <a:t>Consultation with the State Freight Advisory Committee  (if applicable).</a:t>
            </a:r>
          </a:p>
          <a:p>
            <a:endParaRPr lang="en-US" dirty="0"/>
          </a:p>
        </p:txBody>
      </p:sp>
    </p:spTree>
    <p:extLst>
      <p:ext uri="{BB962C8B-B14F-4D97-AF65-F5344CB8AC3E}">
        <p14:creationId xmlns:p14="http://schemas.microsoft.com/office/powerpoint/2010/main" val="24328817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68438" y="252177"/>
            <a:ext cx="7617120" cy="1064419"/>
          </a:xfrm>
        </p:spPr>
        <p:txBody>
          <a:bodyPr>
            <a:normAutofit fontScale="90000"/>
          </a:bodyPr>
          <a:lstStyle/>
          <a:p>
            <a:r>
              <a:rPr lang="en-US" dirty="0" smtClean="0"/>
              <a:t>State </a:t>
            </a:r>
            <a:r>
              <a:rPr lang="en-US" dirty="0"/>
              <a:t>DOT Freight Planning and Performance Measures </a:t>
            </a:r>
            <a:r>
              <a:rPr lang="en-US" dirty="0" smtClean="0"/>
              <a:t>Requirements</a:t>
            </a:r>
            <a:endParaRPr lang="en-US" dirty="0"/>
          </a:p>
        </p:txBody>
      </p:sp>
      <p:sp>
        <p:nvSpPr>
          <p:cNvPr id="3" name="Content Placeholder 2"/>
          <p:cNvSpPr>
            <a:spLocks noGrp="1"/>
          </p:cNvSpPr>
          <p:nvPr>
            <p:ph idx="1"/>
          </p:nvPr>
        </p:nvSpPr>
        <p:spPr>
          <a:xfrm>
            <a:off x="668438" y="2454556"/>
            <a:ext cx="7617120" cy="3296162"/>
          </a:xfrm>
        </p:spPr>
        <p:txBody>
          <a:bodyPr>
            <a:normAutofit/>
          </a:bodyPr>
          <a:lstStyle/>
          <a:p>
            <a:r>
              <a:rPr lang="en-US" dirty="0"/>
              <a:t>States must report their progress of performance targets to the USDOT.  </a:t>
            </a:r>
          </a:p>
          <a:p>
            <a:r>
              <a:rPr lang="en-US" dirty="0"/>
              <a:t>If a State DOT does not achieve or make significant progress toward achieving performance targets after one reporting cycle, State must submit a report describing the actions they will undertake to achieve their targets in the future. </a:t>
            </a:r>
          </a:p>
        </p:txBody>
      </p:sp>
    </p:spTree>
    <p:extLst>
      <p:ext uri="{BB962C8B-B14F-4D97-AF65-F5344CB8AC3E}">
        <p14:creationId xmlns:p14="http://schemas.microsoft.com/office/powerpoint/2010/main" val="2682135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56061" y="200470"/>
            <a:ext cx="7429499" cy="975167"/>
          </a:xfrm>
        </p:spPr>
        <p:txBody>
          <a:bodyPr>
            <a:normAutofit fontScale="90000"/>
          </a:bodyPr>
          <a:lstStyle/>
          <a:p>
            <a:r>
              <a:rPr lang="en-US" dirty="0" smtClean="0"/>
              <a:t>State </a:t>
            </a:r>
            <a:r>
              <a:rPr lang="en-US" dirty="0"/>
              <a:t>DOTs </a:t>
            </a:r>
            <a:r>
              <a:rPr lang="en-US" dirty="0" smtClean="0"/>
              <a:t>Use of </a:t>
            </a:r>
            <a:r>
              <a:rPr lang="en-US" dirty="0"/>
              <a:t>Funds to Improve Freight Movement  </a:t>
            </a:r>
          </a:p>
        </p:txBody>
      </p:sp>
      <p:sp>
        <p:nvSpPr>
          <p:cNvPr id="3" name="Content Placeholder 2"/>
          <p:cNvSpPr>
            <a:spLocks noGrp="1"/>
          </p:cNvSpPr>
          <p:nvPr>
            <p:ph idx="1"/>
          </p:nvPr>
        </p:nvSpPr>
        <p:spPr>
          <a:xfrm>
            <a:off x="440061" y="1462431"/>
            <a:ext cx="8261498" cy="3559215"/>
          </a:xfrm>
        </p:spPr>
        <p:txBody>
          <a:bodyPr>
            <a:noAutofit/>
          </a:bodyPr>
          <a:lstStyle/>
          <a:p>
            <a:r>
              <a:rPr lang="en-US" dirty="0" smtClean="0"/>
              <a:t>The </a:t>
            </a:r>
            <a:r>
              <a:rPr lang="en-US" dirty="0"/>
              <a:t>FAST Act requires States to obligate NHFP funds for projects to improve the movement of freight on the NHFN. </a:t>
            </a:r>
            <a:endParaRPr lang="en-US" dirty="0" smtClean="0"/>
          </a:p>
          <a:p>
            <a:r>
              <a:rPr lang="en-US" dirty="0" smtClean="0"/>
              <a:t>A </a:t>
            </a:r>
            <a:r>
              <a:rPr lang="en-US" dirty="0"/>
              <a:t>State’s </a:t>
            </a:r>
            <a:r>
              <a:rPr lang="en-US" dirty="0" smtClean="0"/>
              <a:t>funding allocation is based on </a:t>
            </a:r>
            <a:r>
              <a:rPr lang="en-US" dirty="0"/>
              <a:t>the number of Primary Highway Freight System (PHFS) miles </a:t>
            </a:r>
            <a:r>
              <a:rPr lang="en-US" dirty="0" smtClean="0"/>
              <a:t>relative </a:t>
            </a:r>
            <a:r>
              <a:rPr lang="en-US" dirty="0"/>
              <a:t>to all PHFS miles. </a:t>
            </a:r>
          </a:p>
          <a:p>
            <a:r>
              <a:rPr lang="en-US" dirty="0" smtClean="0"/>
              <a:t>If greater </a:t>
            </a:r>
            <a:r>
              <a:rPr lang="en-US" dirty="0"/>
              <a:t>than or equal to </a:t>
            </a:r>
            <a:r>
              <a:rPr lang="en-US" dirty="0" smtClean="0"/>
              <a:t>2 </a:t>
            </a:r>
            <a:r>
              <a:rPr lang="en-US" dirty="0"/>
              <a:t>percent, it may obligate funds to any of the NHFN network elements except for interstates not part of the PHFS. </a:t>
            </a:r>
            <a:endParaRPr lang="en-US" dirty="0" smtClean="0"/>
          </a:p>
          <a:p>
            <a:r>
              <a:rPr lang="en-US" dirty="0" smtClean="0"/>
              <a:t>If less </a:t>
            </a:r>
            <a:r>
              <a:rPr lang="en-US" dirty="0"/>
              <a:t>than or equal to </a:t>
            </a:r>
            <a:r>
              <a:rPr lang="en-US" dirty="0" smtClean="0"/>
              <a:t>2 </a:t>
            </a:r>
            <a:r>
              <a:rPr lang="en-US" dirty="0"/>
              <a:t>percent, it may obligate funds to any segment of the NHFN, which would include all interstates. </a:t>
            </a:r>
            <a:endParaRPr lang="en-US" dirty="0" smtClean="0"/>
          </a:p>
          <a:p>
            <a:r>
              <a:rPr lang="en-US" dirty="0" smtClean="0"/>
              <a:t>Limits </a:t>
            </a:r>
            <a:r>
              <a:rPr lang="en-US" dirty="0"/>
              <a:t>States to the use of no more than </a:t>
            </a:r>
            <a:r>
              <a:rPr lang="en-US" dirty="0" smtClean="0"/>
              <a:t>10 </a:t>
            </a:r>
            <a:r>
              <a:rPr lang="en-US" dirty="0"/>
              <a:t>percent of apportioned funds on certain non-highway </a:t>
            </a:r>
            <a:r>
              <a:rPr lang="en-US" dirty="0" smtClean="0"/>
              <a:t>projects.</a:t>
            </a:r>
            <a:endParaRPr lang="en-US" dirty="0"/>
          </a:p>
        </p:txBody>
      </p:sp>
    </p:spTree>
    <p:extLst>
      <p:ext uri="{BB962C8B-B14F-4D97-AF65-F5344CB8AC3E}">
        <p14:creationId xmlns:p14="http://schemas.microsoft.com/office/powerpoint/2010/main" val="3723934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14416" y="326883"/>
            <a:ext cx="7894913" cy="905719"/>
          </a:xfrm>
        </p:spPr>
        <p:txBody>
          <a:bodyPr/>
          <a:lstStyle/>
          <a:p>
            <a:r>
              <a:rPr lang="en-US" sz="3000" dirty="0"/>
              <a:t>Nationally Significant Freight and Highway Projects  </a:t>
            </a:r>
          </a:p>
        </p:txBody>
      </p:sp>
      <p:sp>
        <p:nvSpPr>
          <p:cNvPr id="3" name="Content Placeholder 2"/>
          <p:cNvSpPr>
            <a:spLocks noGrp="1"/>
          </p:cNvSpPr>
          <p:nvPr>
            <p:ph idx="1"/>
          </p:nvPr>
        </p:nvSpPr>
        <p:spPr>
          <a:xfrm>
            <a:off x="244549" y="1367329"/>
            <a:ext cx="8739963" cy="3559215"/>
          </a:xfrm>
        </p:spPr>
        <p:txBody>
          <a:bodyPr>
            <a:noAutofit/>
          </a:bodyPr>
          <a:lstStyle/>
          <a:p>
            <a:r>
              <a:rPr lang="en-US" dirty="0" smtClean="0"/>
              <a:t>Creates </a:t>
            </a:r>
            <a:r>
              <a:rPr lang="en-US" dirty="0"/>
              <a:t>the </a:t>
            </a:r>
            <a:r>
              <a:rPr lang="en-US" dirty="0" smtClean="0"/>
              <a:t>Nationally </a:t>
            </a:r>
            <a:r>
              <a:rPr lang="en-US" dirty="0"/>
              <a:t>Significant Freight and Highway Projects discretionary program </a:t>
            </a:r>
            <a:r>
              <a:rPr lang="en-US" dirty="0" smtClean="0"/>
              <a:t>for DOTs. </a:t>
            </a:r>
          </a:p>
          <a:p>
            <a:r>
              <a:rPr lang="en-US" dirty="0" smtClean="0"/>
              <a:t>Grants </a:t>
            </a:r>
            <a:r>
              <a:rPr lang="en-US" dirty="0"/>
              <a:t>must be at least $25 million, and may only be made to State or local government agencies or groups of multiple </a:t>
            </a:r>
            <a:r>
              <a:rPr lang="en-US" dirty="0" smtClean="0"/>
              <a:t>agencies. Other features include:</a:t>
            </a:r>
          </a:p>
          <a:p>
            <a:pPr lvl="1"/>
            <a:r>
              <a:rPr lang="en-US" sz="2000" dirty="0" smtClean="0"/>
              <a:t>Highway freight projects must be on the NHFN or a highway or bridge project on the NHS. </a:t>
            </a:r>
          </a:p>
          <a:p>
            <a:pPr lvl="1"/>
            <a:r>
              <a:rPr lang="en-US" sz="2000" dirty="0" smtClean="0"/>
              <a:t>Non-highway projects are limited to $500 million over five years, must improve freight on the NHFN, and provide public benefits. </a:t>
            </a:r>
          </a:p>
          <a:p>
            <a:pPr lvl="1"/>
            <a:r>
              <a:rPr lang="en-US" sz="2000" dirty="0" smtClean="0"/>
              <a:t>Each year, 10 percent of the program must be set aside for Small Projects (a minimum $5 million grant). </a:t>
            </a:r>
          </a:p>
          <a:p>
            <a:pPr lvl="1"/>
            <a:r>
              <a:rPr lang="en-US" sz="2000" dirty="0" smtClean="0"/>
              <a:t>25 percent of annual funding will be set aside for projects in rural areas. </a:t>
            </a:r>
          </a:p>
          <a:p>
            <a:pPr lvl="1"/>
            <a:r>
              <a:rPr lang="en-US" sz="2000" dirty="0" smtClean="0"/>
              <a:t>Congress may disapprove funding for a project within 60 days of USDOT’s selection. </a:t>
            </a:r>
          </a:p>
        </p:txBody>
      </p:sp>
    </p:spTree>
    <p:extLst>
      <p:ext uri="{BB962C8B-B14F-4D97-AF65-F5344CB8AC3E}">
        <p14:creationId xmlns:p14="http://schemas.microsoft.com/office/powerpoint/2010/main" val="28716783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p:txBody>
          <a:bodyPr>
            <a:normAutofit lnSpcReduction="10000"/>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2" name="Title 1"/>
          <p:cNvSpPr>
            <a:spLocks noGrp="1"/>
          </p:cNvSpPr>
          <p:nvPr>
            <p:ph type="title" idx="4294967295"/>
          </p:nvPr>
        </p:nvSpPr>
        <p:spPr>
          <a:xfrm>
            <a:off x="0" y="2844800"/>
            <a:ext cx="6824663" cy="1752600"/>
          </a:xfrm>
        </p:spPr>
        <p:txBody>
          <a:bodyPr>
            <a:normAutofit/>
          </a:bodyPr>
          <a:lstStyle/>
          <a:p>
            <a:r>
              <a:rPr lang="en-US" dirty="0" smtClean="0"/>
              <a:t>Draft Freight Goals and Objectives</a:t>
            </a:r>
            <a:r>
              <a:rPr lang="en-US" dirty="0"/>
              <a:t/>
            </a:r>
            <a:br>
              <a:rPr lang="en-US" dirty="0"/>
            </a:br>
            <a:endParaRPr lang="en-US" dirty="0"/>
          </a:p>
        </p:txBody>
      </p:sp>
    </p:spTree>
    <p:extLst>
      <p:ext uri="{BB962C8B-B14F-4D97-AF65-F5344CB8AC3E}">
        <p14:creationId xmlns:p14="http://schemas.microsoft.com/office/powerpoint/2010/main" val="14147778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Goals and Objectives</a:t>
            </a:r>
            <a:endParaRPr lang="en-US" dirty="0"/>
          </a:p>
        </p:txBody>
      </p:sp>
      <p:sp>
        <p:nvSpPr>
          <p:cNvPr id="3" name="Content Placeholder 2"/>
          <p:cNvSpPr>
            <a:spLocks noGrp="1"/>
          </p:cNvSpPr>
          <p:nvPr>
            <p:ph idx="1"/>
          </p:nvPr>
        </p:nvSpPr>
        <p:spPr/>
        <p:txBody>
          <a:bodyPr/>
          <a:lstStyle/>
          <a:p>
            <a:pPr marL="0" indent="0">
              <a:buNone/>
            </a:pPr>
            <a:r>
              <a:rPr lang="en-US" sz="2000" dirty="0" smtClean="0">
                <a:solidFill>
                  <a:srgbClr val="FFC000"/>
                </a:solidFill>
              </a:rPr>
              <a:t>GOAL </a:t>
            </a:r>
            <a:r>
              <a:rPr lang="en-US" sz="2000" dirty="0">
                <a:solidFill>
                  <a:srgbClr val="FFC000"/>
                </a:solidFill>
              </a:rPr>
              <a:t>1: ECONOMIC COMPETITIVENESS AND </a:t>
            </a:r>
            <a:r>
              <a:rPr lang="en-US" sz="2000" dirty="0" smtClean="0">
                <a:solidFill>
                  <a:srgbClr val="FFC000"/>
                </a:solidFill>
              </a:rPr>
              <a:t>EFFICIENCY</a:t>
            </a:r>
            <a:endParaRPr lang="en-US" sz="2000" dirty="0"/>
          </a:p>
          <a:p>
            <a:pPr marL="0" indent="0">
              <a:buNone/>
            </a:pPr>
            <a:r>
              <a:rPr lang="en-US" sz="2000" dirty="0" smtClean="0"/>
              <a:t>Support </a:t>
            </a:r>
            <a:r>
              <a:rPr lang="en-US" sz="2000" dirty="0"/>
              <a:t>economic competitiveness by making investment decisions for </a:t>
            </a:r>
            <a:r>
              <a:rPr lang="en-US" sz="2000" dirty="0" smtClean="0"/>
              <a:t>transportation </a:t>
            </a:r>
            <a:r>
              <a:rPr lang="en-US" sz="2000" dirty="0"/>
              <a:t>modes that make the most efficient use of limited public </a:t>
            </a:r>
            <a:r>
              <a:rPr lang="en-US" sz="2000" dirty="0" smtClean="0"/>
              <a:t>resources</a:t>
            </a:r>
            <a:r>
              <a:rPr lang="en-US" sz="2000" dirty="0"/>
              <a:t>, as well as by pursuing sustainable funding possibilities</a:t>
            </a:r>
            <a:r>
              <a:rPr lang="en-US" sz="2000" dirty="0" smtClean="0"/>
              <a:t>.</a:t>
            </a:r>
          </a:p>
          <a:p>
            <a:endParaRPr lang="en-US" sz="2000" dirty="0"/>
          </a:p>
          <a:p>
            <a:r>
              <a:rPr lang="en-US" sz="2000" dirty="0" smtClean="0"/>
              <a:t>OBJECTIVES</a:t>
            </a:r>
            <a:endParaRPr lang="en-US" sz="2000" dirty="0"/>
          </a:p>
          <a:p>
            <a:pPr lvl="1"/>
            <a:r>
              <a:rPr lang="en-US" sz="2000" dirty="0" smtClean="0"/>
              <a:t>Develop, integrate, and support a freight transportation </a:t>
            </a:r>
            <a:r>
              <a:rPr lang="en-US" sz="2000" dirty="0"/>
              <a:t>system supporting Charlotte’s position as a major </a:t>
            </a:r>
            <a:r>
              <a:rPr lang="en-US" sz="2000" dirty="0" smtClean="0"/>
              <a:t>freight hub via </a:t>
            </a:r>
            <a:r>
              <a:rPr lang="en-US" sz="2000" dirty="0"/>
              <a:t>a network of highways, railroads and airports</a:t>
            </a:r>
          </a:p>
          <a:p>
            <a:pPr lvl="1"/>
            <a:r>
              <a:rPr lang="en-US" sz="2000" dirty="0" smtClean="0"/>
              <a:t>Encourage </a:t>
            </a:r>
            <a:r>
              <a:rPr lang="en-US" sz="2000" dirty="0"/>
              <a:t>regional efforts to maximize the region’s competitiveness in freight and logistics</a:t>
            </a:r>
          </a:p>
          <a:p>
            <a:pPr lvl="1"/>
            <a:r>
              <a:rPr lang="en-US" sz="2000" dirty="0" smtClean="0"/>
              <a:t>Support </a:t>
            </a:r>
            <a:r>
              <a:rPr lang="en-US" sz="2000" dirty="0"/>
              <a:t>initiatives at international and regional airports that increase the attractiveness of the airport as a major </a:t>
            </a:r>
            <a:r>
              <a:rPr lang="en-US" sz="2000" dirty="0" smtClean="0"/>
              <a:t>cargo facility</a:t>
            </a:r>
            <a:endParaRPr lang="en-US" sz="20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174835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44474" y="1546412"/>
            <a:ext cx="8670926" cy="4568673"/>
          </a:xfrm>
        </p:spPr>
        <p:txBody>
          <a:bodyPr/>
          <a:lstStyle/>
          <a:p>
            <a:r>
              <a:rPr lang="en-US" dirty="0" smtClean="0"/>
              <a:t>Welcome and Introductions</a:t>
            </a:r>
          </a:p>
          <a:p>
            <a:r>
              <a:rPr lang="en-US" dirty="0" smtClean="0"/>
              <a:t>Project Status</a:t>
            </a:r>
          </a:p>
          <a:p>
            <a:r>
              <a:rPr lang="en-US" dirty="0"/>
              <a:t>Fixing America’s Surface Transportation (FAST) Act and the Implications for Freight</a:t>
            </a:r>
          </a:p>
          <a:p>
            <a:r>
              <a:rPr lang="en-US" dirty="0" smtClean="0"/>
              <a:t>Draft Freight Plan Goals and Objectives</a:t>
            </a:r>
          </a:p>
          <a:p>
            <a:r>
              <a:rPr lang="en-US" dirty="0" smtClean="0"/>
              <a:t>Stakeholder Engagement</a:t>
            </a:r>
          </a:p>
          <a:p>
            <a:r>
              <a:rPr lang="en-US" dirty="0" smtClean="0"/>
              <a:t>Freight Network Tiering Criteria</a:t>
            </a:r>
          </a:p>
          <a:p>
            <a:r>
              <a:rPr lang="en-US" dirty="0" smtClean="0"/>
              <a:t>Prioritization</a:t>
            </a:r>
          </a:p>
          <a:p>
            <a:r>
              <a:rPr lang="en-US" dirty="0" smtClean="0"/>
              <a:t>Schedule</a:t>
            </a:r>
          </a:p>
          <a:p>
            <a:r>
              <a:rPr lang="en-US" dirty="0" smtClean="0"/>
              <a:t>Questions</a:t>
            </a:r>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467113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Goals and Objectives</a:t>
            </a:r>
            <a:endParaRPr lang="en-US" dirty="0"/>
          </a:p>
        </p:txBody>
      </p:sp>
      <p:sp>
        <p:nvSpPr>
          <p:cNvPr id="3" name="Content Placeholder 2"/>
          <p:cNvSpPr>
            <a:spLocks noGrp="1"/>
          </p:cNvSpPr>
          <p:nvPr>
            <p:ph idx="1"/>
          </p:nvPr>
        </p:nvSpPr>
        <p:spPr/>
        <p:txBody>
          <a:bodyPr/>
          <a:lstStyle/>
          <a:p>
            <a:pPr marL="0" indent="0">
              <a:buNone/>
            </a:pPr>
            <a:r>
              <a:rPr lang="en-US" sz="2000" dirty="0" smtClean="0">
                <a:solidFill>
                  <a:srgbClr val="FFC000"/>
                </a:solidFill>
              </a:rPr>
              <a:t>GOAL </a:t>
            </a:r>
            <a:r>
              <a:rPr lang="en-US" sz="2000" dirty="0">
                <a:solidFill>
                  <a:srgbClr val="FFC000"/>
                </a:solidFill>
              </a:rPr>
              <a:t>2: SAFETY AND </a:t>
            </a:r>
            <a:r>
              <a:rPr lang="en-US" sz="2000" dirty="0" smtClean="0">
                <a:solidFill>
                  <a:srgbClr val="FFC000"/>
                </a:solidFill>
              </a:rPr>
              <a:t>SECURITY</a:t>
            </a:r>
          </a:p>
          <a:p>
            <a:pPr marL="0" indent="0">
              <a:buNone/>
            </a:pPr>
            <a:r>
              <a:rPr lang="en-US" sz="2000" dirty="0" smtClean="0"/>
              <a:t>Improve </a:t>
            </a:r>
            <a:r>
              <a:rPr lang="en-US" sz="2000" dirty="0"/>
              <a:t>the safety and security of the freight transportation system.</a:t>
            </a:r>
          </a:p>
          <a:p>
            <a:r>
              <a:rPr lang="en-US" sz="2000" dirty="0" smtClean="0"/>
              <a:t>OBJECTIVE</a:t>
            </a:r>
            <a:endParaRPr lang="en-US" sz="2000" dirty="0"/>
          </a:p>
          <a:p>
            <a:pPr lvl="1"/>
            <a:r>
              <a:rPr lang="en-US" sz="2000" dirty="0" smtClean="0"/>
              <a:t>Designate </a:t>
            </a:r>
            <a:r>
              <a:rPr lang="en-US" sz="2000" dirty="0"/>
              <a:t>safe routes, with minimal urban exposure, for the transport of hazardous materials</a:t>
            </a:r>
          </a:p>
          <a:p>
            <a:pPr marL="0" indent="0">
              <a:buNone/>
            </a:pPr>
            <a:endParaRPr lang="en-US" sz="2000" dirty="0" smtClean="0"/>
          </a:p>
          <a:p>
            <a:pPr marL="0" indent="0">
              <a:buNone/>
            </a:pPr>
            <a:r>
              <a:rPr lang="en-US" sz="2000" dirty="0" smtClean="0">
                <a:solidFill>
                  <a:srgbClr val="FFC000"/>
                </a:solidFill>
              </a:rPr>
              <a:t>GOAL </a:t>
            </a:r>
            <a:r>
              <a:rPr lang="en-US" sz="2000" dirty="0">
                <a:solidFill>
                  <a:srgbClr val="FFC000"/>
                </a:solidFill>
              </a:rPr>
              <a:t>3: INFRASTRUCTURE PRESERVATION AND </a:t>
            </a:r>
            <a:r>
              <a:rPr lang="en-US" sz="2000" dirty="0" smtClean="0">
                <a:solidFill>
                  <a:srgbClr val="FFC000"/>
                </a:solidFill>
              </a:rPr>
              <a:t>MAINTENANCE</a:t>
            </a:r>
          </a:p>
          <a:p>
            <a:pPr marL="0" indent="0">
              <a:buNone/>
            </a:pPr>
            <a:r>
              <a:rPr lang="en-US" sz="2000" dirty="0" smtClean="0"/>
              <a:t>Improve </a:t>
            </a:r>
            <a:r>
              <a:rPr lang="en-US" sz="2000" dirty="0"/>
              <a:t>the state of good repair of the freight transportation system.</a:t>
            </a:r>
          </a:p>
          <a:p>
            <a:r>
              <a:rPr lang="en-US" sz="2000" dirty="0" smtClean="0"/>
              <a:t>OBJECTIVE</a:t>
            </a:r>
            <a:endParaRPr lang="en-US" sz="2000" dirty="0"/>
          </a:p>
          <a:p>
            <a:pPr lvl="1"/>
            <a:r>
              <a:rPr lang="en-US" sz="2000" dirty="0" smtClean="0"/>
              <a:t>Develop </a:t>
            </a:r>
            <a:r>
              <a:rPr lang="en-US" sz="2000" dirty="0"/>
              <a:t>regionally significant streets and highways in a manner which manages congestion and minimizes travel times and </a:t>
            </a:r>
            <a:r>
              <a:rPr lang="en-US" sz="2000" dirty="0" smtClean="0"/>
              <a:t>distances</a:t>
            </a:r>
            <a:endParaRPr lang="en-US" sz="20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033843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Goals and Objectives</a:t>
            </a:r>
            <a:endParaRPr lang="en-US" dirty="0"/>
          </a:p>
        </p:txBody>
      </p:sp>
      <p:sp>
        <p:nvSpPr>
          <p:cNvPr id="3" name="Content Placeholder 2"/>
          <p:cNvSpPr>
            <a:spLocks noGrp="1"/>
          </p:cNvSpPr>
          <p:nvPr>
            <p:ph idx="1"/>
          </p:nvPr>
        </p:nvSpPr>
        <p:spPr/>
        <p:txBody>
          <a:bodyPr/>
          <a:lstStyle/>
          <a:p>
            <a:pPr marL="0" indent="0">
              <a:buNone/>
            </a:pPr>
            <a:r>
              <a:rPr lang="en-US" sz="2000" dirty="0" smtClean="0">
                <a:solidFill>
                  <a:srgbClr val="FFC000"/>
                </a:solidFill>
              </a:rPr>
              <a:t>GOAL </a:t>
            </a:r>
            <a:r>
              <a:rPr lang="en-US" sz="2000" dirty="0">
                <a:solidFill>
                  <a:srgbClr val="FFC000"/>
                </a:solidFill>
              </a:rPr>
              <a:t>4: ENVIRONMENTAL </a:t>
            </a:r>
            <a:r>
              <a:rPr lang="en-US" sz="2000" dirty="0" smtClean="0">
                <a:solidFill>
                  <a:srgbClr val="FFC000"/>
                </a:solidFill>
              </a:rPr>
              <a:t>STEWARDSHIP</a:t>
            </a:r>
            <a:endParaRPr lang="en-US" sz="2000" dirty="0"/>
          </a:p>
          <a:p>
            <a:pPr marL="0" indent="0">
              <a:buNone/>
            </a:pPr>
            <a:r>
              <a:rPr lang="en-US" sz="2000" dirty="0" smtClean="0"/>
              <a:t>Reduce </a:t>
            </a:r>
            <a:r>
              <a:rPr lang="en-US" sz="2000" dirty="0"/>
              <a:t>adverse environmental and community impacts of the freight transportation system.</a:t>
            </a:r>
          </a:p>
          <a:p>
            <a:r>
              <a:rPr lang="en-US" sz="2000" dirty="0" smtClean="0"/>
              <a:t>OBJECTIVE</a:t>
            </a:r>
            <a:endParaRPr lang="en-US" sz="2000" dirty="0"/>
          </a:p>
          <a:p>
            <a:pPr lvl="1"/>
            <a:r>
              <a:rPr lang="en-US" sz="2000" dirty="0" smtClean="0"/>
              <a:t>Encourage </a:t>
            </a:r>
            <a:r>
              <a:rPr lang="en-US" sz="2000" dirty="0"/>
              <a:t>land use planning that supports and promotes the movement of freight by </a:t>
            </a:r>
            <a:r>
              <a:rPr lang="en-US" sz="2000" dirty="0" smtClean="0"/>
              <a:t>railroad</a:t>
            </a:r>
          </a:p>
          <a:p>
            <a:pPr lvl="1"/>
            <a:r>
              <a:rPr lang="en-US" sz="2000" dirty="0" smtClean="0"/>
              <a:t>Reduce the emissions resulting from freight movement</a:t>
            </a:r>
            <a:endParaRPr lang="en-US" sz="2000" dirty="0"/>
          </a:p>
          <a:p>
            <a:pPr marL="0" indent="0">
              <a:buNone/>
            </a:pPr>
            <a:endParaRPr lang="en-US" sz="2000" dirty="0" smtClean="0"/>
          </a:p>
          <a:p>
            <a:pPr marL="0" indent="0">
              <a:buNone/>
            </a:pPr>
            <a:r>
              <a:rPr lang="en-US" sz="2000" dirty="0" smtClean="0">
                <a:solidFill>
                  <a:srgbClr val="FFC000"/>
                </a:solidFill>
              </a:rPr>
              <a:t>GOAL 5: CONGESTION AND RELIABILITY</a:t>
            </a:r>
            <a:endParaRPr lang="en-US" sz="2000" dirty="0">
              <a:solidFill>
                <a:srgbClr val="FFC000"/>
              </a:solidFill>
            </a:endParaRPr>
          </a:p>
          <a:p>
            <a:r>
              <a:rPr lang="en-US" sz="2000" dirty="0" smtClean="0"/>
              <a:t>OBJECTIVES</a:t>
            </a:r>
          </a:p>
          <a:p>
            <a:pPr lvl="1"/>
            <a:r>
              <a:rPr lang="en-US" sz="1800" dirty="0" smtClean="0"/>
              <a:t>Reduces the frequency of recurring and non-recurring congestion on the freight system</a:t>
            </a:r>
            <a:endParaRPr lang="en-US" sz="18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16856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Goals and Objectives</a:t>
            </a:r>
            <a:endParaRPr lang="en-US" dirty="0"/>
          </a:p>
        </p:txBody>
      </p:sp>
      <p:sp>
        <p:nvSpPr>
          <p:cNvPr id="3" name="Content Placeholder 2"/>
          <p:cNvSpPr>
            <a:spLocks noGrp="1"/>
          </p:cNvSpPr>
          <p:nvPr>
            <p:ph idx="1"/>
          </p:nvPr>
        </p:nvSpPr>
        <p:spPr/>
        <p:txBody>
          <a:bodyPr/>
          <a:lstStyle/>
          <a:p>
            <a:pPr marL="0" indent="0">
              <a:buNone/>
            </a:pPr>
            <a:r>
              <a:rPr lang="en-US" sz="2000" dirty="0" smtClean="0">
                <a:solidFill>
                  <a:srgbClr val="FFC000"/>
                </a:solidFill>
              </a:rPr>
              <a:t>GOAL </a:t>
            </a:r>
            <a:r>
              <a:rPr lang="en-US" sz="2000" dirty="0">
                <a:solidFill>
                  <a:srgbClr val="FFC000"/>
                </a:solidFill>
              </a:rPr>
              <a:t>6</a:t>
            </a:r>
            <a:r>
              <a:rPr lang="en-US" sz="2000" dirty="0" smtClean="0">
                <a:solidFill>
                  <a:srgbClr val="FFC000"/>
                </a:solidFill>
              </a:rPr>
              <a:t>: </a:t>
            </a:r>
            <a:r>
              <a:rPr lang="en-US" sz="2000" dirty="0">
                <a:solidFill>
                  <a:srgbClr val="FFC000"/>
                </a:solidFill>
              </a:rPr>
              <a:t>PERFORMANCE AND </a:t>
            </a:r>
            <a:r>
              <a:rPr lang="en-US" sz="2000" dirty="0" smtClean="0">
                <a:solidFill>
                  <a:srgbClr val="FFC000"/>
                </a:solidFill>
              </a:rPr>
              <a:t>ACCOUNTABILITY</a:t>
            </a:r>
            <a:endParaRPr lang="en-US" sz="2000" dirty="0">
              <a:solidFill>
                <a:srgbClr val="FFC000"/>
              </a:solidFill>
            </a:endParaRPr>
          </a:p>
          <a:p>
            <a:r>
              <a:rPr lang="en-US" sz="2000" dirty="0" smtClean="0"/>
              <a:t>OBJECTIVES</a:t>
            </a:r>
            <a:endParaRPr lang="en-US" sz="2000" dirty="0"/>
          </a:p>
          <a:p>
            <a:pPr lvl="1"/>
            <a:r>
              <a:rPr lang="en-US" sz="2000" dirty="0" smtClean="0"/>
              <a:t>Decrease the costs of freight movement by reducing empty backhaul movements</a:t>
            </a:r>
          </a:p>
          <a:p>
            <a:pPr lvl="1"/>
            <a:r>
              <a:rPr lang="en-US" sz="2000" dirty="0" smtClean="0"/>
              <a:t>Improve freight system operations and information sharing through improvements in technology</a:t>
            </a:r>
            <a:endParaRPr lang="en-US" sz="2000" dirty="0"/>
          </a:p>
          <a:p>
            <a:pPr lvl="1"/>
            <a:r>
              <a:rPr lang="en-US" sz="2000" dirty="0" smtClean="0"/>
              <a:t>Increase freight knowledge and expertise by planners and elected officials throughout the region</a:t>
            </a:r>
          </a:p>
          <a:p>
            <a:pPr lvl="1" eaLnBrk="1" fontAlgn="auto" hangingPunct="1"/>
            <a:r>
              <a:rPr lang="en-US" sz="2000" dirty="0"/>
              <a:t>Implement a performance-based tracking process to determine how well the freight system is functioning relative to freight </a:t>
            </a:r>
            <a:r>
              <a:rPr lang="en-US" sz="2000" dirty="0" smtClean="0"/>
              <a:t>investments</a:t>
            </a:r>
            <a:endParaRPr lang="en-US" sz="20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51204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p:txBody>
          <a:bodyPr>
            <a:normAutofit lnSpcReduction="10000"/>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2" name="Title 1"/>
          <p:cNvSpPr>
            <a:spLocks noGrp="1"/>
          </p:cNvSpPr>
          <p:nvPr>
            <p:ph type="title" idx="4294967295"/>
          </p:nvPr>
        </p:nvSpPr>
        <p:spPr>
          <a:xfrm>
            <a:off x="0" y="2844800"/>
            <a:ext cx="6824663" cy="1752600"/>
          </a:xfrm>
        </p:spPr>
        <p:txBody>
          <a:bodyPr>
            <a:normAutofit/>
          </a:bodyPr>
          <a:lstStyle/>
          <a:p>
            <a:r>
              <a:rPr lang="en-US" dirty="0" smtClean="0"/>
              <a:t>Stakeholder Engagement</a:t>
            </a:r>
            <a:r>
              <a:rPr lang="en-US" dirty="0"/>
              <a:t/>
            </a:r>
            <a:br>
              <a:rPr lang="en-US" dirty="0"/>
            </a:br>
            <a:endParaRPr lang="en-US" dirty="0"/>
          </a:p>
        </p:txBody>
      </p:sp>
    </p:spTree>
    <p:extLst>
      <p:ext uri="{BB962C8B-B14F-4D97-AF65-F5344CB8AC3E}">
        <p14:creationId xmlns:p14="http://schemas.microsoft.com/office/powerpoint/2010/main" val="19114897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Engagement</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7" name="Picture 6"/>
          <p:cNvPicPr>
            <a:picLocks noChangeAspect="1"/>
          </p:cNvPicPr>
          <p:nvPr/>
        </p:nvPicPr>
        <p:blipFill>
          <a:blip r:embed="rId3"/>
          <a:stretch>
            <a:fillRect/>
          </a:stretch>
        </p:blipFill>
        <p:spPr>
          <a:xfrm>
            <a:off x="-2957" y="372140"/>
            <a:ext cx="9146958" cy="6474748"/>
          </a:xfrm>
          <a:prstGeom prst="rect">
            <a:avLst/>
          </a:prstGeom>
          <a:solidFill>
            <a:schemeClr val="bg1"/>
          </a:solidFill>
        </p:spPr>
      </p:pic>
    </p:spTree>
    <p:extLst>
      <p:ext uri="{BB962C8B-B14F-4D97-AF65-F5344CB8AC3E}">
        <p14:creationId xmlns:p14="http://schemas.microsoft.com/office/powerpoint/2010/main" val="182053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dirty="0"/>
          </a:p>
        </p:txBody>
      </p:sp>
      <p:sp>
        <p:nvSpPr>
          <p:cNvPr id="4" name="Text Placeholder 3"/>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p:txBody>
          <a:bodyPr>
            <a:normAutofit lnSpcReduction="10000"/>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2" name="Title 1"/>
          <p:cNvSpPr>
            <a:spLocks noGrp="1"/>
          </p:cNvSpPr>
          <p:nvPr>
            <p:ph type="title" idx="4294967295"/>
          </p:nvPr>
        </p:nvSpPr>
        <p:spPr>
          <a:xfrm>
            <a:off x="0" y="2844800"/>
            <a:ext cx="6824663" cy="722313"/>
          </a:xfrm>
        </p:spPr>
        <p:txBody>
          <a:bodyPr/>
          <a:lstStyle/>
          <a:p>
            <a:r>
              <a:rPr lang="en-US" dirty="0" smtClean="0"/>
              <a:t>Freight Network Identification</a:t>
            </a:r>
            <a:endParaRPr lang="en-US" dirty="0"/>
          </a:p>
        </p:txBody>
      </p:sp>
    </p:spTree>
    <p:extLst>
      <p:ext uri="{BB962C8B-B14F-4D97-AF65-F5344CB8AC3E}">
        <p14:creationId xmlns:p14="http://schemas.microsoft.com/office/powerpoint/2010/main" val="844760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Network Identification</a:t>
            </a:r>
            <a:endParaRPr lang="en-US" dirty="0"/>
          </a:p>
        </p:txBody>
      </p:sp>
      <p:sp>
        <p:nvSpPr>
          <p:cNvPr id="3" name="Content Placeholder 2"/>
          <p:cNvSpPr>
            <a:spLocks noGrp="1"/>
          </p:cNvSpPr>
          <p:nvPr>
            <p:ph idx="1"/>
          </p:nvPr>
        </p:nvSpPr>
        <p:spPr/>
        <p:txBody>
          <a:bodyPr/>
          <a:lstStyle/>
          <a:p>
            <a:r>
              <a:rPr lang="en-US" sz="2800" dirty="0" smtClean="0"/>
              <a:t>The identification </a:t>
            </a:r>
            <a:r>
              <a:rPr lang="en-US" sz="2800" dirty="0"/>
              <a:t>of </a:t>
            </a:r>
            <a:r>
              <a:rPr lang="en-US" sz="2800" dirty="0" smtClean="0"/>
              <a:t>the regional freight network will be based </a:t>
            </a:r>
            <a:r>
              <a:rPr lang="en-US" sz="2800" dirty="0"/>
              <a:t>on the following questions:</a:t>
            </a:r>
          </a:p>
          <a:p>
            <a:pPr lvl="1"/>
            <a:r>
              <a:rPr lang="en-US" sz="2400" dirty="0" smtClean="0"/>
              <a:t>Is </a:t>
            </a:r>
            <a:r>
              <a:rPr lang="en-US" sz="2400" dirty="0"/>
              <a:t>this </a:t>
            </a:r>
            <a:r>
              <a:rPr lang="en-US" sz="2400" dirty="0" smtClean="0"/>
              <a:t>network </a:t>
            </a:r>
            <a:r>
              <a:rPr lang="en-US" sz="2400" dirty="0"/>
              <a:t>responsible for movement of significant numbers </a:t>
            </a:r>
            <a:r>
              <a:rPr lang="en-US" sz="2400" dirty="0" smtClean="0"/>
              <a:t>of </a:t>
            </a:r>
            <a:r>
              <a:rPr lang="en-US" sz="2400" dirty="0"/>
              <a:t>goods between cities and trade centers within </a:t>
            </a:r>
            <a:r>
              <a:rPr lang="en-US" sz="2400" dirty="0" smtClean="0"/>
              <a:t>the region and/or beyond its borders?</a:t>
            </a:r>
            <a:endParaRPr lang="en-US" sz="2400" dirty="0"/>
          </a:p>
          <a:p>
            <a:pPr lvl="1"/>
            <a:r>
              <a:rPr lang="en-US" sz="2400" dirty="0" smtClean="0"/>
              <a:t>Does </a:t>
            </a:r>
            <a:r>
              <a:rPr lang="en-US" sz="2400" dirty="0"/>
              <a:t>the </a:t>
            </a:r>
            <a:r>
              <a:rPr lang="en-US" sz="2400" dirty="0" smtClean="0"/>
              <a:t>network </a:t>
            </a:r>
            <a:r>
              <a:rPr lang="en-US" sz="2400" dirty="0"/>
              <a:t>play a significant role in the economy </a:t>
            </a:r>
            <a:r>
              <a:rPr lang="en-US" sz="2400" dirty="0" smtClean="0"/>
              <a:t>or the region?</a:t>
            </a:r>
            <a:endParaRPr lang="en-US" sz="2400" dirty="0"/>
          </a:p>
          <a:p>
            <a:pPr lvl="1"/>
            <a:r>
              <a:rPr lang="en-US" sz="2400" dirty="0" smtClean="0"/>
              <a:t>Does </a:t>
            </a:r>
            <a:r>
              <a:rPr lang="en-US" sz="2400" dirty="0"/>
              <a:t>the </a:t>
            </a:r>
            <a:r>
              <a:rPr lang="en-US" sz="2400" dirty="0" smtClean="0"/>
              <a:t>network </a:t>
            </a:r>
            <a:r>
              <a:rPr lang="en-US" sz="2400" dirty="0"/>
              <a:t>provide access to important intermodal </a:t>
            </a:r>
            <a:r>
              <a:rPr lang="en-US" sz="2400" dirty="0" smtClean="0"/>
              <a:t>facilities </a:t>
            </a:r>
            <a:r>
              <a:rPr lang="en-US" sz="2400" dirty="0"/>
              <a:t>or </a:t>
            </a:r>
            <a:r>
              <a:rPr lang="en-US" sz="2400" dirty="0" smtClean="0"/>
              <a:t>freight origins/destinations?</a:t>
            </a:r>
            <a:endParaRPr lang="en-US" sz="24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9145765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Tier Criteria</a:t>
            </a:r>
            <a:endParaRPr lang="en-US" dirty="0"/>
          </a:p>
        </p:txBody>
      </p:sp>
      <p:sp>
        <p:nvSpPr>
          <p:cNvPr id="3" name="Content Placeholder 2"/>
          <p:cNvSpPr>
            <a:spLocks noGrp="1"/>
          </p:cNvSpPr>
          <p:nvPr>
            <p:ph idx="1"/>
          </p:nvPr>
        </p:nvSpPr>
        <p:spPr/>
        <p:txBody>
          <a:bodyPr/>
          <a:lstStyle/>
          <a:p>
            <a:r>
              <a:rPr lang="en-US" dirty="0"/>
              <a:t>Tier 1</a:t>
            </a:r>
          </a:p>
          <a:p>
            <a:pPr lvl="1"/>
            <a:r>
              <a:rPr lang="en-US" sz="2000" dirty="0" smtClean="0"/>
              <a:t>All interstate Highways</a:t>
            </a:r>
          </a:p>
          <a:p>
            <a:pPr lvl="1"/>
            <a:r>
              <a:rPr lang="en-US" sz="2000" dirty="0" smtClean="0"/>
              <a:t>Class I Railroads and Terminals</a:t>
            </a:r>
          </a:p>
          <a:p>
            <a:pPr lvl="1"/>
            <a:r>
              <a:rPr lang="en-US" sz="2000" dirty="0" smtClean="0"/>
              <a:t>Charlotte-Douglas International Airport</a:t>
            </a:r>
          </a:p>
          <a:p>
            <a:r>
              <a:rPr lang="en-US" dirty="0"/>
              <a:t>Tier 2</a:t>
            </a:r>
          </a:p>
          <a:p>
            <a:pPr lvl="1"/>
            <a:r>
              <a:rPr lang="en-US" sz="2000" dirty="0" smtClean="0"/>
              <a:t>Other commercial service airports</a:t>
            </a:r>
            <a:endParaRPr lang="en-US" sz="2000" dirty="0"/>
          </a:p>
          <a:p>
            <a:pPr lvl="1"/>
            <a:r>
              <a:rPr lang="en-US" sz="2000" dirty="0" err="1" smtClean="0"/>
              <a:t>Shortline</a:t>
            </a:r>
            <a:r>
              <a:rPr lang="en-US" sz="2000" dirty="0" smtClean="0"/>
              <a:t> Railroads and Terminals</a:t>
            </a:r>
            <a:endParaRPr lang="en-US" sz="2000" dirty="0"/>
          </a:p>
          <a:p>
            <a:pPr lvl="1"/>
            <a:r>
              <a:rPr lang="en-US" sz="2000" dirty="0" smtClean="0"/>
              <a:t>Roadways with &gt;20% ADTT</a:t>
            </a:r>
            <a:endParaRPr lang="en-US" sz="2000" dirty="0"/>
          </a:p>
          <a:p>
            <a:r>
              <a:rPr lang="en-US" dirty="0" smtClean="0"/>
              <a:t>Tier 3</a:t>
            </a:r>
          </a:p>
          <a:p>
            <a:pPr lvl="1"/>
            <a:r>
              <a:rPr lang="en-US" sz="2000" dirty="0" smtClean="0"/>
              <a:t>Connecting/switching Railroads</a:t>
            </a:r>
            <a:endParaRPr lang="en-US" sz="2000" dirty="0"/>
          </a:p>
          <a:p>
            <a:pPr lvl="1"/>
            <a:r>
              <a:rPr lang="en-US" sz="2000" dirty="0" smtClean="0"/>
              <a:t>Strategic general aviation airports</a:t>
            </a:r>
            <a:endParaRPr lang="en-US" sz="2000" dirty="0"/>
          </a:p>
          <a:p>
            <a:pPr lvl="1"/>
            <a:r>
              <a:rPr lang="en-US" sz="2000" dirty="0" smtClean="0"/>
              <a:t>Those </a:t>
            </a:r>
            <a:r>
              <a:rPr lang="en-US" sz="2000" dirty="0"/>
              <a:t>transportation related nodes or links important freight that </a:t>
            </a:r>
            <a:r>
              <a:rPr lang="en-US" sz="2000" dirty="0" smtClean="0"/>
              <a:t>link Tier 1 and Tier 2 nodes </a:t>
            </a:r>
            <a:r>
              <a:rPr lang="en-US" sz="2000" dirty="0"/>
              <a:t>or links</a:t>
            </a:r>
            <a:r>
              <a:rPr lang="en-US" sz="2000" dirty="0" smtClean="0"/>
              <a:t>.</a:t>
            </a:r>
            <a:endParaRPr lang="en-US" sz="2000" dirty="0"/>
          </a:p>
          <a:p>
            <a:endParaRPr lang="en-US" sz="20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098991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Multimodal </a:t>
            </a:r>
            <a:r>
              <a:rPr lang="en-US" dirty="0" smtClean="0"/>
              <a:t>Freight Network—Tier 1</a:t>
            </a:r>
            <a:endParaRPr lang="en-US" dirty="0"/>
          </a:p>
        </p:txBody>
      </p:sp>
      <p:sp>
        <p:nvSpPr>
          <p:cNvPr id="4" name="Text Placeholder 3"/>
          <p:cNvSpPr>
            <a:spLocks noGrp="1"/>
          </p:cNvSpPr>
          <p:nvPr>
            <p:ph type="body" sz="quarter" idx="13"/>
          </p:nvPr>
        </p:nvSpPr>
        <p:spPr/>
        <p:txBody>
          <a:bodyPr/>
          <a:lstStyle/>
          <a:p>
            <a:endParaRPr lang="en-US" dirty="0"/>
          </a:p>
        </p:txBody>
      </p:sp>
      <p:sp>
        <p:nvSpPr>
          <p:cNvPr id="6" name="TextBox 5"/>
          <p:cNvSpPr txBox="1"/>
          <p:nvPr/>
        </p:nvSpPr>
        <p:spPr>
          <a:xfrm>
            <a:off x="212652" y="2349795"/>
            <a:ext cx="204145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563 miles of Interstates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929 miles of Railroads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1 Airport</a:t>
            </a:r>
            <a:endParaRPr lang="en-US" dirty="0">
              <a:solidFill>
                <a:schemeClr val="bg1"/>
              </a:solidFill>
            </a:endParaRPr>
          </a:p>
        </p:txBody>
      </p:sp>
      <p:pic>
        <p:nvPicPr>
          <p:cNvPr id="11" name="Content Placeholder 10"/>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92387" y="1453356"/>
            <a:ext cx="6356350" cy="4911725"/>
          </a:xfrm>
        </p:spPr>
      </p:pic>
    </p:spTree>
    <p:extLst>
      <p:ext uri="{BB962C8B-B14F-4D97-AF65-F5344CB8AC3E}">
        <p14:creationId xmlns:p14="http://schemas.microsoft.com/office/powerpoint/2010/main" val="19396158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Multimodal </a:t>
            </a:r>
            <a:r>
              <a:rPr lang="en-US" dirty="0" smtClean="0"/>
              <a:t>Freight Network—Tier 2</a:t>
            </a:r>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86516" y="1489075"/>
            <a:ext cx="6356350" cy="4911725"/>
          </a:xfrm>
        </p:spPr>
      </p:pic>
      <p:sp>
        <p:nvSpPr>
          <p:cNvPr id="4" name="Text Placeholder 3"/>
          <p:cNvSpPr>
            <a:spLocks noGrp="1"/>
          </p:cNvSpPr>
          <p:nvPr>
            <p:ph type="body" sz="quarter" idx="13"/>
          </p:nvPr>
        </p:nvSpPr>
        <p:spPr/>
        <p:txBody>
          <a:bodyPr/>
          <a:lstStyle/>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6516" y="1489075"/>
            <a:ext cx="6351757" cy="490817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0667" y="1514835"/>
            <a:ext cx="6327606" cy="4889514"/>
          </a:xfrm>
          <a:prstGeom prst="rect">
            <a:avLst/>
          </a:prstGeom>
        </p:spPr>
      </p:pic>
      <p:sp>
        <p:nvSpPr>
          <p:cNvPr id="8" name="TextBox 7"/>
          <p:cNvSpPr txBox="1"/>
          <p:nvPr/>
        </p:nvSpPr>
        <p:spPr>
          <a:xfrm>
            <a:off x="241300" y="1771572"/>
            <a:ext cx="204145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202 miles of Railroads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1 Airport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smtClean="0">
                <a:solidFill>
                  <a:schemeClr val="bg1"/>
                </a:solidFill>
              </a:rPr>
              <a:t>Roadways with &gt;20% Trucks—17 miles</a:t>
            </a:r>
            <a:endParaRPr lang="en-US" dirty="0">
              <a:solidFill>
                <a:schemeClr val="bg1"/>
              </a:solidFill>
            </a:endParaRPr>
          </a:p>
        </p:txBody>
      </p:sp>
      <p:sp>
        <p:nvSpPr>
          <p:cNvPr id="3" name="TextBox 2"/>
          <p:cNvSpPr txBox="1"/>
          <p:nvPr/>
        </p:nvSpPr>
        <p:spPr>
          <a:xfrm>
            <a:off x="241300" y="4079896"/>
            <a:ext cx="2143422"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Roadways with &gt;15% Trucks—105 miles</a:t>
            </a:r>
            <a:endParaRPr lang="en-US" dirty="0">
              <a:solidFill>
                <a:schemeClr val="bg1"/>
              </a:solidFill>
            </a:endParaRPr>
          </a:p>
        </p:txBody>
      </p:sp>
      <p:sp>
        <p:nvSpPr>
          <p:cNvPr id="9" name="TextBox 8"/>
          <p:cNvSpPr txBox="1"/>
          <p:nvPr/>
        </p:nvSpPr>
        <p:spPr>
          <a:xfrm>
            <a:off x="265451" y="5003226"/>
            <a:ext cx="2143422"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Roadways with &gt;10% Trucks—493 miles</a:t>
            </a:r>
            <a:endParaRPr lang="en-US" dirty="0">
              <a:solidFill>
                <a:schemeClr val="bg1"/>
              </a:solidFill>
            </a:endParaRPr>
          </a:p>
        </p:txBody>
      </p:sp>
    </p:spTree>
    <p:extLst>
      <p:ext uri="{BB962C8B-B14F-4D97-AF65-F5344CB8AC3E}">
        <p14:creationId xmlns:p14="http://schemas.microsoft.com/office/powerpoint/2010/main" val="41379136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83" y="375999"/>
            <a:ext cx="7003227" cy="829401"/>
          </a:xfrm>
        </p:spPr>
        <p:txBody>
          <a:bodyPr/>
          <a:lstStyle/>
          <a:p>
            <a:r>
              <a:rPr lang="en-US" dirty="0" smtClean="0"/>
              <a:t>Project Status	</a:t>
            </a:r>
            <a:endParaRPr lang="en-US" dirty="0"/>
          </a:p>
        </p:txBody>
      </p:sp>
      <p:graphicFrame>
        <p:nvGraphicFramePr>
          <p:cNvPr id="4" name="Diagram 3"/>
          <p:cNvGraphicFramePr/>
          <p:nvPr>
            <p:extLst>
              <p:ext uri="{D42A27DB-BD31-4B8C-83A1-F6EECF244321}">
                <p14:modId xmlns:p14="http://schemas.microsoft.com/office/powerpoint/2010/main" val="4256988782"/>
              </p:ext>
            </p:extLst>
          </p:nvPr>
        </p:nvGraphicFramePr>
        <p:xfrm>
          <a:off x="103991" y="1569122"/>
          <a:ext cx="7735634" cy="4702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rot="5400000">
            <a:off x="6278454" y="3601846"/>
            <a:ext cx="4716968" cy="657922"/>
          </a:xfrm>
          <a:prstGeom prst="roundRect">
            <a:avLst/>
          </a:prstGeom>
          <a:solidFill>
            <a:schemeClr val="accent6"/>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a:t>Greater Charlotte Regional Freight Mobility Plan</a:t>
            </a:r>
          </a:p>
        </p:txBody>
      </p:sp>
      <p:sp>
        <p:nvSpPr>
          <p:cNvPr id="6" name="Right Arrow 5"/>
          <p:cNvSpPr/>
          <p:nvPr/>
        </p:nvSpPr>
        <p:spPr>
          <a:xfrm>
            <a:off x="7861928" y="3389972"/>
            <a:ext cx="423746" cy="1081669"/>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600" b="1" dirty="0"/>
          </a:p>
        </p:txBody>
      </p:sp>
      <p:sp>
        <p:nvSpPr>
          <p:cNvPr id="7" name="Rounded Rectangle 6"/>
          <p:cNvSpPr/>
          <p:nvPr/>
        </p:nvSpPr>
        <p:spPr>
          <a:xfrm>
            <a:off x="279699" y="6121665"/>
            <a:ext cx="7412019" cy="440500"/>
          </a:xfrm>
          <a:prstGeom prst="roundRect">
            <a:avLst/>
          </a:prstGeom>
          <a:solidFill>
            <a:srgbClr val="FFFF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solidFill>
                  <a:schemeClr val="tx1"/>
                </a:solidFill>
              </a:rPr>
              <a:t>Stakeholder Engagement</a:t>
            </a:r>
            <a:endParaRPr lang="en-US" sz="1200" dirty="0">
              <a:solidFill>
                <a:schemeClr val="tx1"/>
              </a:solidFill>
            </a:endParaRPr>
          </a:p>
        </p:txBody>
      </p:sp>
      <p:sp>
        <p:nvSpPr>
          <p:cNvPr id="3" name="Slide Number Placeholder 2"/>
          <p:cNvSpPr>
            <a:spLocks noGrp="1"/>
          </p:cNvSpPr>
          <p:nvPr>
            <p:ph type="sldNum" sz="quarter" idx="12"/>
          </p:nvPr>
        </p:nvSpPr>
        <p:spPr/>
        <p:txBody>
          <a:bodyPr/>
          <a:lstStyle/>
          <a:p>
            <a:fld id="{ED4B885E-78AE-449B-BE33-AFF6B3F203FB}" type="slidenum">
              <a:rPr lang="en-US" altLang="en-US" smtClean="0"/>
              <a:pPr/>
              <a:t>3</a:t>
            </a:fld>
            <a:endParaRPr lang="en-US" altLang="en-US" dirty="0"/>
          </a:p>
        </p:txBody>
      </p:sp>
      <p:grpSp>
        <p:nvGrpSpPr>
          <p:cNvPr id="11" name="Group 10"/>
          <p:cNvGrpSpPr/>
          <p:nvPr/>
        </p:nvGrpSpPr>
        <p:grpSpPr>
          <a:xfrm>
            <a:off x="7322679" y="505719"/>
            <a:ext cx="1643220" cy="738664"/>
            <a:chOff x="7468505" y="169167"/>
            <a:chExt cx="1643220" cy="738664"/>
          </a:xfrm>
        </p:grpSpPr>
        <p:sp>
          <p:nvSpPr>
            <p:cNvPr id="8" name="TextBox 7"/>
            <p:cNvSpPr txBox="1"/>
            <p:nvPr/>
          </p:nvSpPr>
          <p:spPr>
            <a:xfrm>
              <a:off x="7849495" y="169167"/>
              <a:ext cx="1262230" cy="738664"/>
            </a:xfrm>
            <a:prstGeom prst="rect">
              <a:avLst/>
            </a:prstGeom>
            <a:noFill/>
          </p:spPr>
          <p:txBody>
            <a:bodyPr wrap="square" rtlCol="0">
              <a:spAutoFit/>
            </a:bodyPr>
            <a:lstStyle/>
            <a:p>
              <a:r>
                <a:rPr lang="en-US" sz="1400" b="1" dirty="0" smtClean="0">
                  <a:solidFill>
                    <a:schemeClr val="bg1"/>
                  </a:solidFill>
                </a:rPr>
                <a:t>Complete</a:t>
              </a:r>
            </a:p>
            <a:p>
              <a:endParaRPr lang="en-US" sz="1400" b="1" dirty="0" smtClean="0">
                <a:solidFill>
                  <a:schemeClr val="bg1"/>
                </a:solidFill>
              </a:endParaRPr>
            </a:p>
            <a:p>
              <a:r>
                <a:rPr lang="en-US" sz="1400" b="1" dirty="0" smtClean="0">
                  <a:solidFill>
                    <a:schemeClr val="bg1"/>
                  </a:solidFill>
                </a:rPr>
                <a:t>Working</a:t>
              </a:r>
              <a:endParaRPr lang="en-US" sz="1400" b="1" dirty="0">
                <a:solidFill>
                  <a:schemeClr val="bg1"/>
                </a:solidFill>
              </a:endParaRPr>
            </a:p>
          </p:txBody>
        </p:sp>
        <p:sp>
          <p:nvSpPr>
            <p:cNvPr id="9" name="Rounded Rectangle 8"/>
            <p:cNvSpPr/>
            <p:nvPr/>
          </p:nvSpPr>
          <p:spPr>
            <a:xfrm>
              <a:off x="7468505" y="169167"/>
              <a:ext cx="406091" cy="261610"/>
            </a:xfrm>
            <a:prstGeom prst="roundRect">
              <a:avLst/>
            </a:prstGeom>
            <a:solidFill>
              <a:srgbClr val="00B05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7468505" y="580068"/>
              <a:ext cx="406091" cy="261610"/>
            </a:xfrm>
            <a:prstGeom prst="roundRect">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31880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Multimodal </a:t>
            </a:r>
            <a:r>
              <a:rPr lang="en-US" dirty="0" smtClean="0"/>
              <a:t>Freight Network—Tiers 1 &amp; 2</a:t>
            </a:r>
            <a:endParaRPr lang="en-US"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27847" y="1038839"/>
            <a:ext cx="7530353" cy="5818910"/>
          </a:xfrm>
        </p:spPr>
      </p:pic>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8781862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normAutofit lnSpcReduction="10000"/>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5" name="Title 4"/>
          <p:cNvSpPr>
            <a:spLocks noGrp="1"/>
          </p:cNvSpPr>
          <p:nvPr>
            <p:ph type="title" idx="4294967295"/>
          </p:nvPr>
        </p:nvSpPr>
        <p:spPr>
          <a:xfrm>
            <a:off x="0" y="2844800"/>
            <a:ext cx="6824663" cy="722313"/>
          </a:xfrm>
        </p:spPr>
        <p:txBody>
          <a:bodyPr/>
          <a:lstStyle/>
          <a:p>
            <a:r>
              <a:rPr lang="en-US" dirty="0" smtClean="0"/>
              <a:t>Project Prioritization</a:t>
            </a:r>
            <a:endParaRPr lang="en-US" dirty="0"/>
          </a:p>
        </p:txBody>
      </p:sp>
    </p:spTree>
    <p:extLst>
      <p:ext uri="{BB962C8B-B14F-4D97-AF65-F5344CB8AC3E}">
        <p14:creationId xmlns:p14="http://schemas.microsoft.com/office/powerpoint/2010/main" val="695657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Project Prioritization</a:t>
            </a:r>
            <a:endParaRPr lang="en-US" dirty="0"/>
          </a:p>
        </p:txBody>
      </p:sp>
      <p:sp>
        <p:nvSpPr>
          <p:cNvPr id="3" name="Content Placeholder 2"/>
          <p:cNvSpPr>
            <a:spLocks noGrp="1"/>
          </p:cNvSpPr>
          <p:nvPr>
            <p:ph idx="1"/>
          </p:nvPr>
        </p:nvSpPr>
        <p:spPr>
          <a:xfrm>
            <a:off x="233363" y="2147777"/>
            <a:ext cx="8910637" cy="4253023"/>
          </a:xfrm>
        </p:spPr>
        <p:txBody>
          <a:bodyPr/>
          <a:lstStyle/>
          <a:p>
            <a:r>
              <a:rPr lang="en-US" dirty="0"/>
              <a:t>As available funding for transportation becomes more constrained, decision-makers need better information to help make the most strategic investment choices. </a:t>
            </a:r>
            <a:endParaRPr lang="en-US" dirty="0" smtClean="0"/>
          </a:p>
          <a:p>
            <a:r>
              <a:rPr lang="en-US" dirty="0" smtClean="0"/>
              <a:t>Project </a:t>
            </a:r>
            <a:r>
              <a:rPr lang="en-US" dirty="0"/>
              <a:t>prioritization provides a data-informed approach to evaluating competing needs and conditions in order to identify transportation investments </a:t>
            </a:r>
            <a:r>
              <a:rPr lang="en-US" dirty="0" smtClean="0"/>
              <a:t>to </a:t>
            </a:r>
            <a:r>
              <a:rPr lang="en-US" dirty="0"/>
              <a:t>meet current and future freight needs. </a:t>
            </a:r>
            <a:endParaRPr lang="en-US" dirty="0" smtClean="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300396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Project Prioritization</a:t>
            </a:r>
            <a:endParaRPr lang="en-US" dirty="0"/>
          </a:p>
        </p:txBody>
      </p:sp>
      <p:sp>
        <p:nvSpPr>
          <p:cNvPr id="4" name="Text Placeholder 3"/>
          <p:cNvSpPr>
            <a:spLocks noGrp="1"/>
          </p:cNvSpPr>
          <p:nvPr>
            <p:ph type="body" sz="quarter" idx="13"/>
          </p:nvPr>
        </p:nvSpPr>
        <p:spPr/>
        <p:txBody>
          <a:bodyPr/>
          <a:lstStyle/>
          <a:p>
            <a:endParaRPr lang="en-US" dirty="0"/>
          </a:p>
        </p:txBody>
      </p:sp>
      <p:sp>
        <p:nvSpPr>
          <p:cNvPr id="7" name="Content Placeholder 6"/>
          <p:cNvSpPr>
            <a:spLocks noGrp="1"/>
          </p:cNvSpPr>
          <p:nvPr>
            <p:ph idx="1"/>
          </p:nvPr>
        </p:nvSpPr>
        <p:spPr/>
        <p:txBody>
          <a:bodyPr/>
          <a:lstStyle/>
          <a:p>
            <a:r>
              <a:rPr lang="en-US" sz="2800" dirty="0" smtClean="0"/>
              <a:t>There are three </a:t>
            </a:r>
            <a:r>
              <a:rPr lang="en-US" sz="2800" dirty="0"/>
              <a:t>categories to define a project’s freight </a:t>
            </a:r>
            <a:r>
              <a:rPr lang="en-US" sz="2800" dirty="0" smtClean="0"/>
              <a:t>relevance.</a:t>
            </a:r>
          </a:p>
          <a:p>
            <a:pPr lvl="1"/>
            <a:r>
              <a:rPr lang="en-US" sz="2400" dirty="0" smtClean="0"/>
              <a:t>Freight </a:t>
            </a:r>
            <a:r>
              <a:rPr lang="en-US" sz="2400" dirty="0"/>
              <a:t>focused </a:t>
            </a:r>
            <a:r>
              <a:rPr lang="en-US" sz="2400" dirty="0" smtClean="0"/>
              <a:t>–Addresses </a:t>
            </a:r>
            <a:r>
              <a:rPr lang="en-US" sz="2400" dirty="0"/>
              <a:t>a specific freight transportation need. </a:t>
            </a:r>
          </a:p>
          <a:p>
            <a:pPr lvl="1"/>
            <a:r>
              <a:rPr lang="en-US" sz="2400" dirty="0"/>
              <a:t>Freight related </a:t>
            </a:r>
            <a:r>
              <a:rPr lang="en-US" sz="2400" dirty="0" smtClean="0"/>
              <a:t>–Addresses </a:t>
            </a:r>
            <a:r>
              <a:rPr lang="en-US" sz="2400" dirty="0"/>
              <a:t>multiple transportation concerns, of which freight is one element. </a:t>
            </a:r>
          </a:p>
          <a:p>
            <a:pPr lvl="1"/>
            <a:r>
              <a:rPr lang="en-US" sz="2400" dirty="0"/>
              <a:t>Freight impacted </a:t>
            </a:r>
            <a:r>
              <a:rPr lang="en-US" sz="2400" dirty="0" smtClean="0"/>
              <a:t>–Addresses </a:t>
            </a:r>
            <a:r>
              <a:rPr lang="en-US" sz="2400" dirty="0"/>
              <a:t>general transportation needs; however, freight mobility may be positively affected. </a:t>
            </a:r>
          </a:p>
          <a:p>
            <a:endParaRPr lang="en-US" sz="2800" dirty="0"/>
          </a:p>
        </p:txBody>
      </p:sp>
    </p:spTree>
    <p:extLst>
      <p:ext uri="{BB962C8B-B14F-4D97-AF65-F5344CB8AC3E}">
        <p14:creationId xmlns:p14="http://schemas.microsoft.com/office/powerpoint/2010/main" val="39027658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Project Prioritization</a:t>
            </a:r>
            <a:endParaRPr lang="en-US" dirty="0"/>
          </a:p>
        </p:txBody>
      </p:sp>
      <p:sp>
        <p:nvSpPr>
          <p:cNvPr id="3" name="Content Placeholder 2"/>
          <p:cNvSpPr>
            <a:spLocks noGrp="1"/>
          </p:cNvSpPr>
          <p:nvPr>
            <p:ph idx="1"/>
          </p:nvPr>
        </p:nvSpPr>
        <p:spPr/>
        <p:txBody>
          <a:bodyPr/>
          <a:lstStyle/>
          <a:p>
            <a:r>
              <a:rPr lang="en-US" sz="2800" dirty="0"/>
              <a:t>The prioritization process includes four steps:</a:t>
            </a:r>
          </a:p>
          <a:p>
            <a:pPr marL="914400" lvl="1" indent="-457200">
              <a:buFont typeface="+mj-lt"/>
              <a:buAutoNum type="arabicPeriod"/>
            </a:pPr>
            <a:r>
              <a:rPr lang="en-US" sz="2400" dirty="0" smtClean="0"/>
              <a:t>Evaluate </a:t>
            </a:r>
            <a:r>
              <a:rPr lang="en-US" sz="2400" dirty="0"/>
              <a:t>a list of potential projects. </a:t>
            </a:r>
          </a:p>
          <a:p>
            <a:pPr marL="914400" lvl="1" indent="-457200">
              <a:buFont typeface="+mj-lt"/>
              <a:buAutoNum type="arabicPeriod"/>
            </a:pPr>
            <a:r>
              <a:rPr lang="en-US" sz="2400" dirty="0" smtClean="0"/>
              <a:t>Perform </a:t>
            </a:r>
            <a:r>
              <a:rPr lang="en-US" sz="2400" dirty="0"/>
              <a:t>a gap analysis to identify projects that were missing from the initial list of potential investments. </a:t>
            </a:r>
          </a:p>
          <a:p>
            <a:pPr marL="914400" lvl="1" indent="-457200">
              <a:buFont typeface="+mj-lt"/>
              <a:buAutoNum type="arabicPeriod"/>
            </a:pPr>
            <a:r>
              <a:rPr lang="en-US" sz="2400" dirty="0" smtClean="0">
                <a:solidFill>
                  <a:srgbClr val="FFC000"/>
                </a:solidFill>
              </a:rPr>
              <a:t>Define </a:t>
            </a:r>
            <a:r>
              <a:rPr lang="en-US" sz="2400" dirty="0">
                <a:solidFill>
                  <a:srgbClr val="FFC000"/>
                </a:solidFill>
              </a:rPr>
              <a:t>prioritization filters and project scoring factors for each mode. </a:t>
            </a:r>
          </a:p>
          <a:p>
            <a:pPr marL="914400" lvl="1" indent="-457200">
              <a:buFont typeface="+mj-lt"/>
              <a:buAutoNum type="arabicPeriod"/>
            </a:pPr>
            <a:r>
              <a:rPr lang="en-US" sz="2400" dirty="0" smtClean="0"/>
              <a:t>Analyze </a:t>
            </a:r>
            <a:r>
              <a:rPr lang="en-US" sz="2400" dirty="0"/>
              <a:t>each project on the final list and produced a scoring classification for each.</a:t>
            </a:r>
          </a:p>
          <a:p>
            <a:endParaRPr lang="en-US" sz="28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9360145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Prioritization </a:t>
            </a:r>
            <a:r>
              <a:rPr lang="en-US" dirty="0" smtClean="0"/>
              <a:t>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6167697"/>
              </p:ext>
            </p:extLst>
          </p:nvPr>
        </p:nvGraphicFramePr>
        <p:xfrm>
          <a:off x="226219" y="1288903"/>
          <a:ext cx="8691562" cy="5161755"/>
        </p:xfrm>
        <a:graphic>
          <a:graphicData uri="http://schemas.openxmlformats.org/drawingml/2006/table">
            <a:tbl>
              <a:tblPr firstRow="1" bandRow="1">
                <a:tableStyleId>{5C22544A-7EE6-4342-B048-85BDC9FD1C3A}</a:tableStyleId>
              </a:tblPr>
              <a:tblGrid>
                <a:gridCol w="4460408"/>
                <a:gridCol w="880455"/>
                <a:gridCol w="1102659"/>
                <a:gridCol w="874059"/>
                <a:gridCol w="1373981"/>
              </a:tblGrid>
              <a:tr h="370840">
                <a:tc>
                  <a:txBody>
                    <a:bodyPr/>
                    <a:lstStyle/>
                    <a:p>
                      <a:r>
                        <a:rPr lang="en-US" dirty="0" smtClean="0"/>
                        <a:t>Project Prioritization</a:t>
                      </a:r>
                      <a:endParaRPr lang="en-US" dirty="0"/>
                    </a:p>
                  </a:txBody>
                  <a:tcPr/>
                </a:tc>
                <a:tc gridSpan="2">
                  <a:txBody>
                    <a:bodyPr/>
                    <a:lstStyle/>
                    <a:p>
                      <a:r>
                        <a:rPr lang="en-US" dirty="0" smtClean="0"/>
                        <a:t>Criteria</a:t>
                      </a:r>
                      <a:endParaRPr lang="en-US" dirty="0"/>
                    </a:p>
                  </a:txBody>
                  <a:tcPr/>
                </a:tc>
                <a:tc hMerge="1">
                  <a:txBody>
                    <a:bodyPr/>
                    <a:lstStyle/>
                    <a:p>
                      <a:endParaRPr lang="en-US"/>
                    </a:p>
                  </a:txBody>
                  <a:tcPr/>
                </a:tc>
                <a:tc gridSpan="2">
                  <a:txBody>
                    <a:bodyPr/>
                    <a:lstStyle/>
                    <a:p>
                      <a:r>
                        <a:rPr lang="en-US" dirty="0" smtClean="0"/>
                        <a:t>Factors</a:t>
                      </a:r>
                      <a:endParaRPr lang="en-US" dirty="0"/>
                    </a:p>
                  </a:txBody>
                  <a:tcPr/>
                </a:tc>
                <a:tc hMerge="1">
                  <a:txBody>
                    <a:bodyPr/>
                    <a:lstStyle/>
                    <a:p>
                      <a:endParaRPr lang="en-US"/>
                    </a:p>
                  </a:txBody>
                  <a:tcPr/>
                </a:tc>
              </a:tr>
              <a:tr h="991314">
                <a:tc rowSpan="5">
                  <a:txBody>
                    <a:bodyPr/>
                    <a:lstStyle/>
                    <a:p>
                      <a:pPr marL="285750" indent="-285750">
                        <a:buFont typeface="Arial" panose="020B0604020202020204" pitchFamily="34" charset="0"/>
                        <a:buChar char="•"/>
                      </a:pPr>
                      <a:r>
                        <a:rPr lang="en-US" sz="2000" dirty="0" smtClean="0">
                          <a:solidFill>
                            <a:schemeClr val="tx2"/>
                          </a:solidFill>
                        </a:rPr>
                        <a:t>Is on the defined tiered network</a:t>
                      </a:r>
                    </a:p>
                    <a:p>
                      <a:pPr marL="285750" indent="-285750">
                        <a:buFont typeface="Arial" panose="020B0604020202020204" pitchFamily="34" charset="0"/>
                        <a:buChar char="•"/>
                      </a:pPr>
                      <a:r>
                        <a:rPr lang="en-US" sz="2000" dirty="0" smtClean="0">
                          <a:solidFill>
                            <a:schemeClr val="tx2"/>
                          </a:solidFill>
                        </a:rPr>
                        <a:t>Improves access to/from existing or developing freight hubs</a:t>
                      </a:r>
                    </a:p>
                    <a:p>
                      <a:pPr marL="285750" indent="-285750">
                        <a:buFont typeface="Arial" panose="020B0604020202020204" pitchFamily="34" charset="0"/>
                        <a:buChar char="•"/>
                      </a:pPr>
                      <a:r>
                        <a:rPr lang="en-US" sz="2000" dirty="0" smtClean="0">
                          <a:solidFill>
                            <a:schemeClr val="tx2"/>
                          </a:solidFill>
                        </a:rPr>
                        <a:t>Preserves freight reliant jobs </a:t>
                      </a:r>
                    </a:p>
                    <a:p>
                      <a:pPr marL="285750" indent="-285750">
                        <a:buFont typeface="Arial" panose="020B0604020202020204" pitchFamily="34" charset="0"/>
                        <a:buChar char="•"/>
                      </a:pPr>
                      <a:r>
                        <a:rPr lang="en-US" sz="2000" dirty="0" smtClean="0">
                          <a:solidFill>
                            <a:schemeClr val="tx2"/>
                          </a:solidFill>
                        </a:rPr>
                        <a:t>Improves freight network access</a:t>
                      </a:r>
                    </a:p>
                    <a:p>
                      <a:pPr marL="285750" indent="-285750">
                        <a:buFont typeface="Arial" panose="020B0604020202020204" pitchFamily="34" charset="0"/>
                        <a:buChar char="•"/>
                      </a:pPr>
                      <a:r>
                        <a:rPr lang="en-US" sz="2000" dirty="0" smtClean="0">
                          <a:solidFill>
                            <a:schemeClr val="tx2"/>
                          </a:solidFill>
                        </a:rPr>
                        <a:t>Improves access to freight generators</a:t>
                      </a:r>
                    </a:p>
                    <a:p>
                      <a:pPr marL="285750" indent="-285750">
                        <a:buFont typeface="Arial" panose="020B0604020202020204" pitchFamily="34" charset="0"/>
                        <a:buChar char="•"/>
                      </a:pPr>
                      <a:r>
                        <a:rPr lang="en-US" sz="2000" dirty="0" smtClean="0">
                          <a:solidFill>
                            <a:schemeClr val="tx2"/>
                          </a:solidFill>
                        </a:rPr>
                        <a:t>Improves access among two or more modes</a:t>
                      </a:r>
                    </a:p>
                    <a:p>
                      <a:pPr marL="285750" indent="-285750">
                        <a:buFont typeface="Arial" panose="020B0604020202020204" pitchFamily="34" charset="0"/>
                        <a:buChar char="•"/>
                      </a:pPr>
                      <a:r>
                        <a:rPr lang="en-US" sz="2000" dirty="0" smtClean="0">
                          <a:solidFill>
                            <a:schemeClr val="tx2"/>
                          </a:solidFill>
                        </a:rPr>
                        <a:t>Supports retention or expansion of business</a:t>
                      </a:r>
                    </a:p>
                    <a:p>
                      <a:pPr marL="285750" indent="-285750">
                        <a:buFont typeface="Arial" panose="020B0604020202020204" pitchFamily="34" charset="0"/>
                        <a:buChar char="•"/>
                      </a:pPr>
                      <a:r>
                        <a:rPr lang="en-US" sz="2000" dirty="0" smtClean="0">
                          <a:solidFill>
                            <a:schemeClr val="tx2"/>
                          </a:solidFill>
                        </a:rPr>
                        <a:t>Supports or expands freight related land use</a:t>
                      </a:r>
                    </a:p>
                    <a:p>
                      <a:pPr marL="285750" indent="-285750">
                        <a:buFont typeface="Arial" panose="020B0604020202020204" pitchFamily="34" charset="0"/>
                        <a:buChar char="•"/>
                      </a:pPr>
                      <a:endParaRPr lang="en-US" sz="2000" dirty="0" smtClean="0">
                        <a:solidFill>
                          <a:schemeClr val="tx2"/>
                        </a:solidFill>
                      </a:endParaRPr>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Impacted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Does not improve</a:t>
                      </a:r>
                    </a:p>
                  </a:txBody>
                  <a:tcPr marL="68580" marR="68580" marT="0" marB="0" anchor="ctr"/>
                </a:tc>
              </a:tr>
              <a:tr h="983784">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Related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Somewhat improves</a:t>
                      </a:r>
                    </a:p>
                  </a:txBody>
                  <a:tcPr marL="68580" marR="68580" marT="0" marB="0" anchor="ctr"/>
                </a:tc>
              </a:tr>
              <a:tr h="989701">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Focused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Improves</a:t>
                      </a:r>
                    </a:p>
                  </a:txBody>
                  <a:tcPr marL="68580" marR="68580" marT="0" marB="0" anchor="ctr"/>
                </a:tc>
              </a:tr>
              <a:tr h="984868">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Significantly improves</a:t>
                      </a:r>
                    </a:p>
                  </a:txBody>
                  <a:tcPr marL="68580" marR="68580" marT="0" marB="0" anchor="ctr"/>
                </a:tc>
              </a:tr>
              <a:tr h="841248">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Greatly improves</a:t>
                      </a:r>
                    </a:p>
                  </a:txBody>
                  <a:tcPr marL="68580" marR="68580" marT="0" marB="0" anchor="ct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6691" y="1828233"/>
            <a:ext cx="530942" cy="548640"/>
          </a:xfrm>
          <a:prstGeom prst="rect">
            <a:avLst/>
          </a:prstGeom>
          <a:noFill/>
          <a:ln>
            <a:noFill/>
          </a:ln>
        </p:spPr>
      </p:pic>
      <p:pic>
        <p:nvPicPr>
          <p:cNvPr id="9" name="Picture 8"/>
          <p:cNvPicPr>
            <a:picLocks noChangeAspect="1"/>
          </p:cNvPicPr>
          <p:nvPr/>
        </p:nvPicPr>
        <p:blipFill>
          <a:blip r:embed="rId4"/>
          <a:stretch>
            <a:fillRect/>
          </a:stretch>
        </p:blipFill>
        <p:spPr>
          <a:xfrm>
            <a:off x="4850580" y="2828456"/>
            <a:ext cx="520861" cy="548640"/>
          </a:xfrm>
          <a:prstGeom prst="rect">
            <a:avLst/>
          </a:prstGeom>
        </p:spPr>
      </p:pic>
      <p:pic>
        <p:nvPicPr>
          <p:cNvPr id="10" name="Picture 9"/>
          <p:cNvPicPr>
            <a:picLocks noChangeAspect="1"/>
          </p:cNvPicPr>
          <p:nvPr/>
        </p:nvPicPr>
        <p:blipFill>
          <a:blip r:embed="rId5"/>
          <a:stretch>
            <a:fillRect/>
          </a:stretch>
        </p:blipFill>
        <p:spPr>
          <a:xfrm>
            <a:off x="4836691" y="3828679"/>
            <a:ext cx="548640" cy="5486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1105" y="1840933"/>
            <a:ext cx="548640" cy="548640"/>
          </a:xfrm>
          <a:prstGeom prst="rect">
            <a:avLst/>
          </a:prstGeom>
          <a:noFill/>
          <a:ln>
            <a:noFill/>
          </a:ln>
        </p:spPr>
      </p:pic>
      <p:sp>
        <p:nvSpPr>
          <p:cNvPr id="12" name="Rectangle 11"/>
          <p:cNvSpPr/>
          <p:nvPr/>
        </p:nvSpPr>
        <p:spPr>
          <a:xfrm>
            <a:off x="143667" y="697379"/>
            <a:ext cx="8096566" cy="461665"/>
          </a:xfrm>
          <a:prstGeom prst="rect">
            <a:avLst/>
          </a:prstGeom>
        </p:spPr>
        <p:txBody>
          <a:bodyPr wrap="square">
            <a:spAutoFit/>
          </a:bodyPr>
          <a:lstStyle/>
          <a:p>
            <a:r>
              <a:rPr lang="en-US" sz="2400" b="1" dirty="0" smtClean="0">
                <a:solidFill>
                  <a:schemeClr val="bg1"/>
                </a:solidFill>
                <a:latin typeface="+mn-lt"/>
              </a:rPr>
              <a:t>Goal 1: Economic </a:t>
            </a:r>
            <a:r>
              <a:rPr lang="en-US" sz="2400" b="1" dirty="0">
                <a:solidFill>
                  <a:schemeClr val="bg1"/>
                </a:solidFill>
                <a:latin typeface="+mn-lt"/>
              </a:rPr>
              <a:t>Competitiveness and Efficiency</a:t>
            </a:r>
          </a:p>
        </p:txBody>
      </p:sp>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6876825" y="2895600"/>
            <a:ext cx="502920" cy="548776"/>
          </a:xfrm>
          <a:prstGeom prst="rect">
            <a:avLst/>
          </a:prstGeom>
          <a:noFill/>
          <a:ln>
            <a:noFill/>
          </a:ln>
        </p:spPr>
      </p:pic>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6851425" y="3841379"/>
            <a:ext cx="548640" cy="548640"/>
          </a:xfrm>
          <a:prstGeom prst="rect">
            <a:avLst/>
          </a:prstGeom>
          <a:noFill/>
          <a:ln>
            <a:noFill/>
          </a:ln>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6851425" y="4883482"/>
            <a:ext cx="548640" cy="548640"/>
          </a:xfrm>
          <a:prstGeom prst="rect">
            <a:avLst/>
          </a:prstGeom>
          <a:noFill/>
          <a:ln>
            <a:noFill/>
          </a:ln>
        </p:spPr>
      </p:pic>
      <p:pic>
        <p:nvPicPr>
          <p:cNvPr id="16" name="Picture 15"/>
          <p:cNvPicPr/>
          <p:nvPr/>
        </p:nvPicPr>
        <p:blipFill>
          <a:blip r:embed="rId10">
            <a:extLst>
              <a:ext uri="{28A0092B-C50C-407E-A947-70E740481C1C}">
                <a14:useLocalDpi xmlns:a14="http://schemas.microsoft.com/office/drawing/2010/main" val="0"/>
              </a:ext>
            </a:extLst>
          </a:blip>
          <a:srcRect/>
          <a:stretch>
            <a:fillRect/>
          </a:stretch>
        </p:blipFill>
        <p:spPr bwMode="auto">
          <a:xfrm>
            <a:off x="6848885" y="5862085"/>
            <a:ext cx="548640" cy="548640"/>
          </a:xfrm>
          <a:prstGeom prst="rect">
            <a:avLst/>
          </a:prstGeom>
          <a:noFill/>
          <a:ln>
            <a:noFill/>
          </a:ln>
        </p:spPr>
      </p:pic>
    </p:spTree>
    <p:extLst>
      <p:ext uri="{BB962C8B-B14F-4D97-AF65-F5344CB8AC3E}">
        <p14:creationId xmlns:p14="http://schemas.microsoft.com/office/powerpoint/2010/main" val="136156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Prioritization </a:t>
            </a:r>
            <a:r>
              <a:rPr lang="en-US" dirty="0" smtClean="0"/>
              <a:t>Framework</a:t>
            </a:r>
            <a:endParaRPr lang="en-US" dirty="0"/>
          </a:p>
        </p:txBody>
      </p:sp>
      <p:graphicFrame>
        <p:nvGraphicFramePr>
          <p:cNvPr id="4" name="Content Placeholder 3"/>
          <p:cNvGraphicFramePr>
            <a:graphicFrameLocks noGrp="1"/>
          </p:cNvGraphicFramePr>
          <p:nvPr>
            <p:ph idx="1"/>
            <p:extLst/>
          </p:nvPr>
        </p:nvGraphicFramePr>
        <p:xfrm>
          <a:off x="226219" y="1288903"/>
          <a:ext cx="8691562" cy="4775133"/>
        </p:xfrm>
        <a:graphic>
          <a:graphicData uri="http://schemas.openxmlformats.org/drawingml/2006/table">
            <a:tbl>
              <a:tblPr firstRow="1" bandRow="1">
                <a:tableStyleId>{5C22544A-7EE6-4342-B048-85BDC9FD1C3A}</a:tableStyleId>
              </a:tblPr>
              <a:tblGrid>
                <a:gridCol w="4460408"/>
                <a:gridCol w="880455"/>
                <a:gridCol w="1102659"/>
                <a:gridCol w="874059"/>
                <a:gridCol w="1373981"/>
              </a:tblGrid>
              <a:tr h="366346">
                <a:tc>
                  <a:txBody>
                    <a:bodyPr/>
                    <a:lstStyle/>
                    <a:p>
                      <a:r>
                        <a:rPr lang="en-US" dirty="0" smtClean="0"/>
                        <a:t>Project Prioritization</a:t>
                      </a:r>
                      <a:endParaRPr lang="en-US" dirty="0"/>
                    </a:p>
                  </a:txBody>
                  <a:tcPr/>
                </a:tc>
                <a:tc gridSpan="2">
                  <a:txBody>
                    <a:bodyPr/>
                    <a:lstStyle/>
                    <a:p>
                      <a:r>
                        <a:rPr lang="en-US" dirty="0" smtClean="0"/>
                        <a:t>Criteria</a:t>
                      </a:r>
                      <a:endParaRPr lang="en-US" dirty="0"/>
                    </a:p>
                  </a:txBody>
                  <a:tcPr/>
                </a:tc>
                <a:tc hMerge="1">
                  <a:txBody>
                    <a:bodyPr/>
                    <a:lstStyle/>
                    <a:p>
                      <a:endParaRPr lang="en-US"/>
                    </a:p>
                  </a:txBody>
                  <a:tcPr/>
                </a:tc>
                <a:tc gridSpan="2">
                  <a:txBody>
                    <a:bodyPr/>
                    <a:lstStyle/>
                    <a:p>
                      <a:r>
                        <a:rPr lang="en-US" dirty="0" smtClean="0"/>
                        <a:t>Factors</a:t>
                      </a:r>
                      <a:endParaRPr lang="en-US" dirty="0"/>
                    </a:p>
                  </a:txBody>
                  <a:tcPr/>
                </a:tc>
                <a:tc hMerge="1">
                  <a:txBody>
                    <a:bodyPr/>
                    <a:lstStyle/>
                    <a:p>
                      <a:endParaRPr lang="en-US"/>
                    </a:p>
                  </a:txBody>
                  <a:tcPr/>
                </a:tc>
              </a:tr>
              <a:tr h="979300">
                <a:tc rowSpan="5">
                  <a:txBody>
                    <a:bodyPr/>
                    <a:lstStyle/>
                    <a:p>
                      <a:pPr marL="285750" indent="-285750">
                        <a:buFont typeface="Arial" panose="020B0604020202020204" pitchFamily="34" charset="0"/>
                        <a:buChar char="•"/>
                      </a:pPr>
                      <a:r>
                        <a:rPr lang="en-US" sz="2000" dirty="0" smtClean="0">
                          <a:solidFill>
                            <a:schemeClr val="tx2"/>
                          </a:solidFill>
                        </a:rPr>
                        <a:t>Reduces number of weight restricted bridges</a:t>
                      </a:r>
                    </a:p>
                    <a:p>
                      <a:pPr marL="285750" indent="-285750">
                        <a:buFont typeface="Arial" panose="020B0604020202020204" pitchFamily="34" charset="0"/>
                        <a:buChar char="•"/>
                      </a:pPr>
                      <a:r>
                        <a:rPr lang="en-US" sz="2000" dirty="0" smtClean="0">
                          <a:solidFill>
                            <a:schemeClr val="tx2"/>
                          </a:solidFill>
                        </a:rPr>
                        <a:t>Improves geometric conditions</a:t>
                      </a:r>
                    </a:p>
                    <a:p>
                      <a:pPr marL="285750" indent="-285750">
                        <a:buFont typeface="Arial" panose="020B0604020202020204" pitchFamily="34" charset="0"/>
                        <a:buChar char="•"/>
                      </a:pPr>
                      <a:r>
                        <a:rPr lang="en-US" sz="2000" dirty="0" smtClean="0">
                          <a:solidFill>
                            <a:schemeClr val="tx2"/>
                          </a:solidFill>
                        </a:rPr>
                        <a:t>Improves high truck crash locations</a:t>
                      </a:r>
                    </a:p>
                    <a:p>
                      <a:pPr marL="285750" indent="-285750">
                        <a:buFont typeface="Arial" panose="020B0604020202020204" pitchFamily="34" charset="0"/>
                        <a:buChar char="•"/>
                      </a:pPr>
                      <a:r>
                        <a:rPr lang="en-US" sz="2000" dirty="0" smtClean="0">
                          <a:solidFill>
                            <a:schemeClr val="tx2"/>
                          </a:solidFill>
                        </a:rPr>
                        <a:t>Improves at-grade crossings </a:t>
                      </a:r>
                    </a:p>
                    <a:p>
                      <a:pPr marL="285750" indent="-285750">
                        <a:buFont typeface="Arial" panose="020B0604020202020204" pitchFamily="34" charset="0"/>
                        <a:buChar char="•"/>
                      </a:pPr>
                      <a:r>
                        <a:rPr lang="en-US" sz="2000" dirty="0" smtClean="0">
                          <a:solidFill>
                            <a:schemeClr val="tx2"/>
                          </a:solidFill>
                        </a:rPr>
                        <a:t>Improves truck parking availability</a:t>
                      </a:r>
                    </a:p>
                    <a:p>
                      <a:pPr marL="285750" indent="-285750">
                        <a:buFont typeface="Arial" panose="020B0604020202020204" pitchFamily="34" charset="0"/>
                        <a:buChar char="•"/>
                      </a:pPr>
                      <a:r>
                        <a:rPr lang="en-US" sz="2000" dirty="0" smtClean="0">
                          <a:solidFill>
                            <a:schemeClr val="tx2"/>
                          </a:solidFill>
                        </a:rPr>
                        <a:t>Improves safety/security at facilities (parking, intermodal, etc.)</a:t>
                      </a:r>
                    </a:p>
                    <a:p>
                      <a:pPr marL="285750" indent="-285750">
                        <a:buFont typeface="Arial" panose="020B0604020202020204" pitchFamily="34" charset="0"/>
                        <a:buChar char="•"/>
                      </a:pPr>
                      <a:r>
                        <a:rPr lang="en-US" sz="2000" dirty="0" smtClean="0">
                          <a:solidFill>
                            <a:schemeClr val="tx2"/>
                          </a:solidFill>
                        </a:rPr>
                        <a:t>Improves freight incident response times</a:t>
                      </a:r>
                    </a:p>
                    <a:p>
                      <a:pPr marL="285750" indent="-285750">
                        <a:buFont typeface="Arial" panose="020B0604020202020204" pitchFamily="34" charset="0"/>
                        <a:buChar char="•"/>
                      </a:pPr>
                      <a:r>
                        <a:rPr lang="en-US" sz="2000" dirty="0" smtClean="0">
                          <a:solidFill>
                            <a:schemeClr val="tx2"/>
                          </a:solidFill>
                        </a:rPr>
                        <a:t>Educates the public about freight system safety and security issues</a:t>
                      </a:r>
                    </a:p>
                    <a:p>
                      <a:pPr marL="285750" indent="-285750">
                        <a:buFont typeface="Arial" panose="020B0604020202020204" pitchFamily="34" charset="0"/>
                        <a:buChar char="•"/>
                      </a:pPr>
                      <a:endParaRPr lang="en-US" sz="2000" dirty="0" smtClean="0">
                        <a:solidFill>
                          <a:schemeClr val="tx2"/>
                        </a:solidFill>
                      </a:endParaRPr>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Impacted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Does not improve</a:t>
                      </a:r>
                    </a:p>
                  </a:txBody>
                  <a:tcPr marL="68580" marR="68580" marT="0" marB="0" anchor="ctr"/>
                </a:tc>
              </a:tr>
              <a:tr h="971861">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Related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Somewhat improves</a:t>
                      </a:r>
                    </a:p>
                  </a:txBody>
                  <a:tcPr marL="68580" marR="68580" marT="0" marB="0" anchor="ctr"/>
                </a:tc>
              </a:tr>
              <a:tr h="863990">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Focused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Improves</a:t>
                      </a:r>
                    </a:p>
                  </a:txBody>
                  <a:tcPr marL="68580" marR="68580" marT="0" marB="0" anchor="ctr"/>
                </a:tc>
              </a:tr>
              <a:tr h="762584">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Significantly improves</a:t>
                      </a:r>
                    </a:p>
                  </a:txBody>
                  <a:tcPr marL="68580" marR="68580" marT="0" marB="0" anchor="ctr"/>
                </a:tc>
              </a:tr>
              <a:tr h="831052">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Greatly improves</a:t>
                      </a:r>
                    </a:p>
                  </a:txBody>
                  <a:tcPr marL="68580" marR="68580" marT="0" marB="0" anchor="ct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6691" y="1828233"/>
            <a:ext cx="530942" cy="548640"/>
          </a:xfrm>
          <a:prstGeom prst="rect">
            <a:avLst/>
          </a:prstGeom>
          <a:noFill/>
          <a:ln>
            <a:noFill/>
          </a:ln>
        </p:spPr>
      </p:pic>
      <p:pic>
        <p:nvPicPr>
          <p:cNvPr id="9" name="Picture 8"/>
          <p:cNvPicPr>
            <a:picLocks noChangeAspect="1"/>
          </p:cNvPicPr>
          <p:nvPr/>
        </p:nvPicPr>
        <p:blipFill>
          <a:blip r:embed="rId4"/>
          <a:stretch>
            <a:fillRect/>
          </a:stretch>
        </p:blipFill>
        <p:spPr>
          <a:xfrm>
            <a:off x="4850580" y="2828456"/>
            <a:ext cx="520861" cy="548640"/>
          </a:xfrm>
          <a:prstGeom prst="rect">
            <a:avLst/>
          </a:prstGeom>
        </p:spPr>
      </p:pic>
      <p:pic>
        <p:nvPicPr>
          <p:cNvPr id="10" name="Picture 9"/>
          <p:cNvPicPr>
            <a:picLocks noChangeAspect="1"/>
          </p:cNvPicPr>
          <p:nvPr/>
        </p:nvPicPr>
        <p:blipFill>
          <a:blip r:embed="rId5"/>
          <a:stretch>
            <a:fillRect/>
          </a:stretch>
        </p:blipFill>
        <p:spPr>
          <a:xfrm>
            <a:off x="4836691" y="3828679"/>
            <a:ext cx="548640" cy="5486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1105" y="1828233"/>
            <a:ext cx="548640" cy="548640"/>
          </a:xfrm>
          <a:prstGeom prst="rect">
            <a:avLst/>
          </a:prstGeom>
          <a:noFill/>
          <a:ln>
            <a:noFill/>
          </a:ln>
        </p:spPr>
      </p:pic>
      <p:sp>
        <p:nvSpPr>
          <p:cNvPr id="12" name="Rectangle 11"/>
          <p:cNvSpPr/>
          <p:nvPr/>
        </p:nvSpPr>
        <p:spPr>
          <a:xfrm>
            <a:off x="143667" y="697379"/>
            <a:ext cx="6055428" cy="461665"/>
          </a:xfrm>
          <a:prstGeom prst="rect">
            <a:avLst/>
          </a:prstGeom>
        </p:spPr>
        <p:txBody>
          <a:bodyPr wrap="square">
            <a:spAutoFit/>
          </a:bodyPr>
          <a:lstStyle/>
          <a:p>
            <a:r>
              <a:rPr lang="en-US" sz="2400" b="1" dirty="0" smtClean="0">
                <a:solidFill>
                  <a:schemeClr val="bg1"/>
                </a:solidFill>
                <a:latin typeface="+mn-lt"/>
              </a:rPr>
              <a:t>Goal 2: Safety &amp; Security  </a:t>
            </a:r>
            <a:endParaRPr lang="en-US" sz="2400" b="1" dirty="0">
              <a:solidFill>
                <a:schemeClr val="bg1"/>
              </a:solidFill>
              <a:latin typeface="+mn-lt"/>
            </a:endParaRPr>
          </a:p>
        </p:txBody>
      </p:sp>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6876825" y="2844800"/>
            <a:ext cx="502920" cy="548776"/>
          </a:xfrm>
          <a:prstGeom prst="rect">
            <a:avLst/>
          </a:prstGeom>
          <a:noFill/>
          <a:ln>
            <a:noFill/>
          </a:ln>
        </p:spPr>
      </p:pic>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6851425" y="3790579"/>
            <a:ext cx="548640" cy="548640"/>
          </a:xfrm>
          <a:prstGeom prst="rect">
            <a:avLst/>
          </a:prstGeom>
          <a:noFill/>
          <a:ln>
            <a:noFill/>
          </a:ln>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6851425" y="4578682"/>
            <a:ext cx="548640" cy="548640"/>
          </a:xfrm>
          <a:prstGeom prst="rect">
            <a:avLst/>
          </a:prstGeom>
          <a:noFill/>
          <a:ln>
            <a:noFill/>
          </a:ln>
        </p:spPr>
      </p:pic>
      <p:pic>
        <p:nvPicPr>
          <p:cNvPr id="16" name="Picture 15"/>
          <p:cNvPicPr/>
          <p:nvPr/>
        </p:nvPicPr>
        <p:blipFill>
          <a:blip r:embed="rId10">
            <a:extLst>
              <a:ext uri="{28A0092B-C50C-407E-A947-70E740481C1C}">
                <a14:useLocalDpi xmlns:a14="http://schemas.microsoft.com/office/drawing/2010/main" val="0"/>
              </a:ext>
            </a:extLst>
          </a:blip>
          <a:srcRect/>
          <a:stretch>
            <a:fillRect/>
          </a:stretch>
        </p:blipFill>
        <p:spPr bwMode="auto">
          <a:xfrm>
            <a:off x="6848885" y="5404885"/>
            <a:ext cx="548640" cy="548640"/>
          </a:xfrm>
          <a:prstGeom prst="rect">
            <a:avLst/>
          </a:prstGeom>
          <a:noFill/>
          <a:ln>
            <a:noFill/>
          </a:ln>
        </p:spPr>
      </p:pic>
    </p:spTree>
    <p:extLst>
      <p:ext uri="{BB962C8B-B14F-4D97-AF65-F5344CB8AC3E}">
        <p14:creationId xmlns:p14="http://schemas.microsoft.com/office/powerpoint/2010/main" val="2643027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Prioritization </a:t>
            </a:r>
            <a:r>
              <a:rPr lang="en-US" dirty="0" smtClean="0"/>
              <a:t>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6996539"/>
              </p:ext>
            </p:extLst>
          </p:nvPr>
        </p:nvGraphicFramePr>
        <p:xfrm>
          <a:off x="226219" y="1288903"/>
          <a:ext cx="8691562" cy="4775133"/>
        </p:xfrm>
        <a:graphic>
          <a:graphicData uri="http://schemas.openxmlformats.org/drawingml/2006/table">
            <a:tbl>
              <a:tblPr firstRow="1" bandRow="1">
                <a:tableStyleId>{5C22544A-7EE6-4342-B048-85BDC9FD1C3A}</a:tableStyleId>
              </a:tblPr>
              <a:tblGrid>
                <a:gridCol w="4460408"/>
                <a:gridCol w="880455"/>
                <a:gridCol w="1102659"/>
                <a:gridCol w="874059"/>
                <a:gridCol w="1373981"/>
              </a:tblGrid>
              <a:tr h="366346">
                <a:tc>
                  <a:txBody>
                    <a:bodyPr/>
                    <a:lstStyle/>
                    <a:p>
                      <a:r>
                        <a:rPr lang="en-US" dirty="0" smtClean="0"/>
                        <a:t>Project Prioritization</a:t>
                      </a:r>
                      <a:endParaRPr lang="en-US" dirty="0"/>
                    </a:p>
                  </a:txBody>
                  <a:tcPr/>
                </a:tc>
                <a:tc gridSpan="2">
                  <a:txBody>
                    <a:bodyPr/>
                    <a:lstStyle/>
                    <a:p>
                      <a:r>
                        <a:rPr lang="en-US" dirty="0" smtClean="0"/>
                        <a:t>Criteria</a:t>
                      </a:r>
                      <a:endParaRPr lang="en-US" dirty="0"/>
                    </a:p>
                  </a:txBody>
                  <a:tcPr/>
                </a:tc>
                <a:tc hMerge="1">
                  <a:txBody>
                    <a:bodyPr/>
                    <a:lstStyle/>
                    <a:p>
                      <a:endParaRPr lang="en-US"/>
                    </a:p>
                  </a:txBody>
                  <a:tcPr/>
                </a:tc>
                <a:tc gridSpan="2">
                  <a:txBody>
                    <a:bodyPr/>
                    <a:lstStyle/>
                    <a:p>
                      <a:r>
                        <a:rPr lang="en-US" dirty="0" smtClean="0"/>
                        <a:t>Factors</a:t>
                      </a:r>
                      <a:endParaRPr lang="en-US" dirty="0"/>
                    </a:p>
                  </a:txBody>
                  <a:tcPr/>
                </a:tc>
                <a:tc hMerge="1">
                  <a:txBody>
                    <a:bodyPr/>
                    <a:lstStyle/>
                    <a:p>
                      <a:endParaRPr lang="en-US"/>
                    </a:p>
                  </a:txBody>
                  <a:tcPr/>
                </a:tc>
              </a:tr>
              <a:tr h="979300">
                <a:tc rowSpan="5">
                  <a:txBody>
                    <a:bodyPr/>
                    <a:lstStyle/>
                    <a:p>
                      <a:pPr marL="285750" indent="-285750">
                        <a:buFont typeface="Arial" panose="020B0604020202020204" pitchFamily="34" charset="0"/>
                        <a:buChar char="•"/>
                      </a:pPr>
                      <a:r>
                        <a:rPr lang="en-US" sz="2000" dirty="0" smtClean="0">
                          <a:solidFill>
                            <a:schemeClr val="tx2"/>
                          </a:solidFill>
                        </a:rPr>
                        <a:t>Improves or maintains existing pavement to a state of good repair</a:t>
                      </a:r>
                    </a:p>
                    <a:p>
                      <a:pPr marL="285750" indent="-285750">
                        <a:buFont typeface="Arial" panose="020B0604020202020204" pitchFamily="34" charset="0"/>
                        <a:buChar char="•"/>
                      </a:pPr>
                      <a:r>
                        <a:rPr lang="en-US" sz="2000" dirty="0" smtClean="0">
                          <a:solidFill>
                            <a:schemeClr val="tx2"/>
                          </a:solidFill>
                        </a:rPr>
                        <a:t>Improves structurally deficient bridges</a:t>
                      </a:r>
                    </a:p>
                    <a:p>
                      <a:pPr marL="285750" indent="-285750">
                        <a:buFont typeface="Arial" panose="020B0604020202020204" pitchFamily="34" charset="0"/>
                        <a:buChar char="•"/>
                      </a:pPr>
                      <a:r>
                        <a:rPr lang="en-US" sz="2000" dirty="0" smtClean="0">
                          <a:solidFill>
                            <a:schemeClr val="tx2"/>
                          </a:solidFill>
                        </a:rPr>
                        <a:t>Improves rail lines to increase allowable speeds</a:t>
                      </a:r>
                    </a:p>
                    <a:p>
                      <a:pPr marL="285750" indent="-285750">
                        <a:buFont typeface="Arial" panose="020B0604020202020204" pitchFamily="34" charset="0"/>
                        <a:buChar char="•"/>
                      </a:pPr>
                      <a:r>
                        <a:rPr lang="en-US" sz="2000" dirty="0" smtClean="0">
                          <a:solidFill>
                            <a:schemeClr val="tx2"/>
                          </a:solidFill>
                        </a:rPr>
                        <a:t>Maintains air cargo facilities</a:t>
                      </a:r>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Impacted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Does not improve</a:t>
                      </a:r>
                    </a:p>
                  </a:txBody>
                  <a:tcPr marL="68580" marR="68580" marT="0" marB="0" anchor="ctr"/>
                </a:tc>
              </a:tr>
              <a:tr h="971861">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Related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Somewhat improves</a:t>
                      </a:r>
                    </a:p>
                  </a:txBody>
                  <a:tcPr marL="68580" marR="68580" marT="0" marB="0" anchor="ctr"/>
                </a:tc>
              </a:tr>
              <a:tr h="863990">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Focused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Improves</a:t>
                      </a:r>
                    </a:p>
                  </a:txBody>
                  <a:tcPr marL="68580" marR="68580" marT="0" marB="0" anchor="ctr"/>
                </a:tc>
              </a:tr>
              <a:tr h="762584">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Significantly improves</a:t>
                      </a:r>
                    </a:p>
                  </a:txBody>
                  <a:tcPr marL="68580" marR="68580" marT="0" marB="0" anchor="ctr"/>
                </a:tc>
              </a:tr>
              <a:tr h="831052">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Greatly improves</a:t>
                      </a:r>
                    </a:p>
                  </a:txBody>
                  <a:tcPr marL="68580" marR="68580" marT="0" marB="0" anchor="ct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6691" y="1828233"/>
            <a:ext cx="530942" cy="548640"/>
          </a:xfrm>
          <a:prstGeom prst="rect">
            <a:avLst/>
          </a:prstGeom>
          <a:noFill/>
          <a:ln>
            <a:noFill/>
          </a:ln>
        </p:spPr>
      </p:pic>
      <p:pic>
        <p:nvPicPr>
          <p:cNvPr id="9" name="Picture 8"/>
          <p:cNvPicPr>
            <a:picLocks noChangeAspect="1"/>
          </p:cNvPicPr>
          <p:nvPr/>
        </p:nvPicPr>
        <p:blipFill>
          <a:blip r:embed="rId4"/>
          <a:stretch>
            <a:fillRect/>
          </a:stretch>
        </p:blipFill>
        <p:spPr>
          <a:xfrm>
            <a:off x="4850580" y="2828456"/>
            <a:ext cx="520861" cy="548640"/>
          </a:xfrm>
          <a:prstGeom prst="rect">
            <a:avLst/>
          </a:prstGeom>
        </p:spPr>
      </p:pic>
      <p:pic>
        <p:nvPicPr>
          <p:cNvPr id="10" name="Picture 9"/>
          <p:cNvPicPr>
            <a:picLocks noChangeAspect="1"/>
          </p:cNvPicPr>
          <p:nvPr/>
        </p:nvPicPr>
        <p:blipFill>
          <a:blip r:embed="rId5"/>
          <a:stretch>
            <a:fillRect/>
          </a:stretch>
        </p:blipFill>
        <p:spPr>
          <a:xfrm>
            <a:off x="4836691" y="3828679"/>
            <a:ext cx="548640" cy="5486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1105" y="1828233"/>
            <a:ext cx="548640" cy="548640"/>
          </a:xfrm>
          <a:prstGeom prst="rect">
            <a:avLst/>
          </a:prstGeom>
          <a:noFill/>
          <a:ln>
            <a:noFill/>
          </a:ln>
        </p:spPr>
      </p:pic>
      <p:sp>
        <p:nvSpPr>
          <p:cNvPr id="12" name="Rectangle 11"/>
          <p:cNvSpPr/>
          <p:nvPr/>
        </p:nvSpPr>
        <p:spPr>
          <a:xfrm>
            <a:off x="143666" y="697379"/>
            <a:ext cx="7819233" cy="461665"/>
          </a:xfrm>
          <a:prstGeom prst="rect">
            <a:avLst/>
          </a:prstGeom>
        </p:spPr>
        <p:txBody>
          <a:bodyPr wrap="square">
            <a:spAutoFit/>
          </a:bodyPr>
          <a:lstStyle/>
          <a:p>
            <a:r>
              <a:rPr lang="en-US" sz="2400" b="1" dirty="0" smtClean="0">
                <a:solidFill>
                  <a:schemeClr val="bg1"/>
                </a:solidFill>
                <a:latin typeface="+mn-lt"/>
              </a:rPr>
              <a:t>Goal 3: Infrastructure </a:t>
            </a:r>
            <a:r>
              <a:rPr lang="en-US" sz="2400" b="1" dirty="0">
                <a:solidFill>
                  <a:schemeClr val="bg1"/>
                </a:solidFill>
                <a:latin typeface="+mn-lt"/>
              </a:rPr>
              <a:t>Preservation </a:t>
            </a:r>
            <a:r>
              <a:rPr lang="en-US" sz="2400" b="1" dirty="0" smtClean="0">
                <a:solidFill>
                  <a:schemeClr val="bg1"/>
                </a:solidFill>
                <a:latin typeface="+mn-lt"/>
              </a:rPr>
              <a:t>&amp; </a:t>
            </a:r>
            <a:r>
              <a:rPr lang="en-US" sz="2400" b="1" dirty="0">
                <a:solidFill>
                  <a:schemeClr val="bg1"/>
                </a:solidFill>
                <a:latin typeface="+mn-lt"/>
              </a:rPr>
              <a:t>Maintenance   </a:t>
            </a:r>
          </a:p>
        </p:txBody>
      </p:sp>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6876825" y="2895600"/>
            <a:ext cx="502920" cy="548776"/>
          </a:xfrm>
          <a:prstGeom prst="rect">
            <a:avLst/>
          </a:prstGeom>
          <a:noFill/>
          <a:ln>
            <a:noFill/>
          </a:ln>
        </p:spPr>
      </p:pic>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6851425" y="3777879"/>
            <a:ext cx="548640" cy="548640"/>
          </a:xfrm>
          <a:prstGeom prst="rect">
            <a:avLst/>
          </a:prstGeom>
          <a:noFill/>
          <a:ln>
            <a:noFill/>
          </a:ln>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6851425" y="4591382"/>
            <a:ext cx="548640" cy="548640"/>
          </a:xfrm>
          <a:prstGeom prst="rect">
            <a:avLst/>
          </a:prstGeom>
          <a:noFill/>
          <a:ln>
            <a:noFill/>
          </a:ln>
        </p:spPr>
      </p:pic>
      <p:pic>
        <p:nvPicPr>
          <p:cNvPr id="16" name="Picture 15"/>
          <p:cNvPicPr/>
          <p:nvPr/>
        </p:nvPicPr>
        <p:blipFill>
          <a:blip r:embed="rId10">
            <a:extLst>
              <a:ext uri="{28A0092B-C50C-407E-A947-70E740481C1C}">
                <a14:useLocalDpi xmlns:a14="http://schemas.microsoft.com/office/drawing/2010/main" val="0"/>
              </a:ext>
            </a:extLst>
          </a:blip>
          <a:srcRect/>
          <a:stretch>
            <a:fillRect/>
          </a:stretch>
        </p:blipFill>
        <p:spPr bwMode="auto">
          <a:xfrm>
            <a:off x="6848885" y="5392185"/>
            <a:ext cx="548640" cy="548640"/>
          </a:xfrm>
          <a:prstGeom prst="rect">
            <a:avLst/>
          </a:prstGeom>
          <a:noFill/>
          <a:ln>
            <a:noFill/>
          </a:ln>
        </p:spPr>
      </p:pic>
    </p:spTree>
    <p:extLst>
      <p:ext uri="{BB962C8B-B14F-4D97-AF65-F5344CB8AC3E}">
        <p14:creationId xmlns:p14="http://schemas.microsoft.com/office/powerpoint/2010/main" val="4198293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Prioritization </a:t>
            </a:r>
            <a:r>
              <a:rPr lang="en-US" dirty="0" smtClean="0"/>
              <a:t>Framework</a:t>
            </a:r>
            <a:endParaRPr lang="en-US" dirty="0"/>
          </a:p>
        </p:txBody>
      </p:sp>
      <p:graphicFrame>
        <p:nvGraphicFramePr>
          <p:cNvPr id="4" name="Content Placeholder 3"/>
          <p:cNvGraphicFramePr>
            <a:graphicFrameLocks noGrp="1"/>
          </p:cNvGraphicFramePr>
          <p:nvPr>
            <p:ph idx="1"/>
            <p:extLst/>
          </p:nvPr>
        </p:nvGraphicFramePr>
        <p:xfrm>
          <a:off x="226219" y="1288903"/>
          <a:ext cx="8691562" cy="4775133"/>
        </p:xfrm>
        <a:graphic>
          <a:graphicData uri="http://schemas.openxmlformats.org/drawingml/2006/table">
            <a:tbl>
              <a:tblPr firstRow="1" bandRow="1">
                <a:tableStyleId>{5C22544A-7EE6-4342-B048-85BDC9FD1C3A}</a:tableStyleId>
              </a:tblPr>
              <a:tblGrid>
                <a:gridCol w="4460408"/>
                <a:gridCol w="880455"/>
                <a:gridCol w="1102659"/>
                <a:gridCol w="874059"/>
                <a:gridCol w="1373981"/>
              </a:tblGrid>
              <a:tr h="366346">
                <a:tc>
                  <a:txBody>
                    <a:bodyPr/>
                    <a:lstStyle/>
                    <a:p>
                      <a:r>
                        <a:rPr lang="en-US" dirty="0" smtClean="0"/>
                        <a:t>Project Prioritization</a:t>
                      </a:r>
                      <a:endParaRPr lang="en-US" dirty="0"/>
                    </a:p>
                  </a:txBody>
                  <a:tcPr/>
                </a:tc>
                <a:tc gridSpan="2">
                  <a:txBody>
                    <a:bodyPr/>
                    <a:lstStyle/>
                    <a:p>
                      <a:r>
                        <a:rPr lang="en-US" dirty="0" smtClean="0"/>
                        <a:t>Criteria</a:t>
                      </a:r>
                      <a:endParaRPr lang="en-US" dirty="0"/>
                    </a:p>
                  </a:txBody>
                  <a:tcPr/>
                </a:tc>
                <a:tc hMerge="1">
                  <a:txBody>
                    <a:bodyPr/>
                    <a:lstStyle/>
                    <a:p>
                      <a:endParaRPr lang="en-US"/>
                    </a:p>
                  </a:txBody>
                  <a:tcPr/>
                </a:tc>
                <a:tc gridSpan="2">
                  <a:txBody>
                    <a:bodyPr/>
                    <a:lstStyle/>
                    <a:p>
                      <a:r>
                        <a:rPr lang="en-US" dirty="0" smtClean="0"/>
                        <a:t>Factors</a:t>
                      </a:r>
                      <a:endParaRPr lang="en-US" dirty="0"/>
                    </a:p>
                  </a:txBody>
                  <a:tcPr/>
                </a:tc>
                <a:tc hMerge="1">
                  <a:txBody>
                    <a:bodyPr/>
                    <a:lstStyle/>
                    <a:p>
                      <a:endParaRPr lang="en-US"/>
                    </a:p>
                  </a:txBody>
                  <a:tcPr/>
                </a:tc>
              </a:tr>
              <a:tr h="979300">
                <a:tc rowSpan="5">
                  <a:txBody>
                    <a:bodyPr/>
                    <a:lstStyle/>
                    <a:p>
                      <a:pPr marL="285750" indent="-285750">
                        <a:buFont typeface="Arial" panose="020B0604020202020204" pitchFamily="34" charset="0"/>
                        <a:buChar char="•"/>
                      </a:pPr>
                      <a:r>
                        <a:rPr lang="en-US" sz="2000" dirty="0" smtClean="0">
                          <a:solidFill>
                            <a:schemeClr val="tx2"/>
                          </a:solidFill>
                        </a:rPr>
                        <a:t>Reduces air emissions </a:t>
                      </a:r>
                    </a:p>
                    <a:p>
                      <a:pPr marL="285750" indent="-285750">
                        <a:buFont typeface="Arial" panose="020B0604020202020204" pitchFamily="34" charset="0"/>
                        <a:buChar char="•"/>
                      </a:pPr>
                      <a:r>
                        <a:rPr lang="en-US" sz="2000" dirty="0" smtClean="0">
                          <a:solidFill>
                            <a:schemeClr val="tx2"/>
                          </a:solidFill>
                        </a:rPr>
                        <a:t>Reduces impact to wetlands and water quality</a:t>
                      </a:r>
                    </a:p>
                    <a:p>
                      <a:pPr marL="285750" indent="-285750">
                        <a:buFont typeface="Arial" panose="020B0604020202020204" pitchFamily="34" charset="0"/>
                        <a:buChar char="•"/>
                      </a:pPr>
                      <a:r>
                        <a:rPr lang="en-US" sz="2000" dirty="0" smtClean="0">
                          <a:solidFill>
                            <a:schemeClr val="tx2"/>
                          </a:solidFill>
                        </a:rPr>
                        <a:t>Reduces energy consumption</a:t>
                      </a:r>
                    </a:p>
                    <a:p>
                      <a:pPr marL="285750" indent="-285750">
                        <a:buFont typeface="Arial" panose="020B0604020202020204" pitchFamily="34" charset="0"/>
                        <a:buChar char="•"/>
                      </a:pPr>
                      <a:r>
                        <a:rPr lang="en-US" sz="2000" dirty="0" smtClean="0">
                          <a:solidFill>
                            <a:schemeClr val="tx2"/>
                          </a:solidFill>
                        </a:rPr>
                        <a:t>Reduces other adverse residential and community impacts</a:t>
                      </a:r>
                    </a:p>
                    <a:p>
                      <a:pPr marL="285750" indent="-285750">
                        <a:buFont typeface="Arial" panose="020B0604020202020204" pitchFamily="34" charset="0"/>
                        <a:buChar char="•"/>
                      </a:pPr>
                      <a:r>
                        <a:rPr lang="en-US" sz="2000" dirty="0" smtClean="0">
                          <a:solidFill>
                            <a:schemeClr val="tx2"/>
                          </a:solidFill>
                        </a:rPr>
                        <a:t>Separates freight operations from community activities</a:t>
                      </a:r>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Impacted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Does not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reduce</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71861">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Related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Somewhat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reduces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63990">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Focused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Reduces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2584">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Significantly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reduces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31052">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Greatly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reduces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6691" y="1828233"/>
            <a:ext cx="530942" cy="548640"/>
          </a:xfrm>
          <a:prstGeom prst="rect">
            <a:avLst/>
          </a:prstGeom>
          <a:noFill/>
          <a:ln>
            <a:noFill/>
          </a:ln>
        </p:spPr>
      </p:pic>
      <p:pic>
        <p:nvPicPr>
          <p:cNvPr id="9" name="Picture 8"/>
          <p:cNvPicPr>
            <a:picLocks noChangeAspect="1"/>
          </p:cNvPicPr>
          <p:nvPr/>
        </p:nvPicPr>
        <p:blipFill>
          <a:blip r:embed="rId4"/>
          <a:stretch>
            <a:fillRect/>
          </a:stretch>
        </p:blipFill>
        <p:spPr>
          <a:xfrm>
            <a:off x="4850580" y="2828456"/>
            <a:ext cx="520861" cy="548640"/>
          </a:xfrm>
          <a:prstGeom prst="rect">
            <a:avLst/>
          </a:prstGeom>
        </p:spPr>
      </p:pic>
      <p:pic>
        <p:nvPicPr>
          <p:cNvPr id="10" name="Picture 9"/>
          <p:cNvPicPr>
            <a:picLocks noChangeAspect="1"/>
          </p:cNvPicPr>
          <p:nvPr/>
        </p:nvPicPr>
        <p:blipFill>
          <a:blip r:embed="rId5"/>
          <a:stretch>
            <a:fillRect/>
          </a:stretch>
        </p:blipFill>
        <p:spPr>
          <a:xfrm>
            <a:off x="4836691" y="3790579"/>
            <a:ext cx="548640" cy="5486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1105" y="1828233"/>
            <a:ext cx="548640" cy="548640"/>
          </a:xfrm>
          <a:prstGeom prst="rect">
            <a:avLst/>
          </a:prstGeom>
          <a:noFill/>
          <a:ln>
            <a:noFill/>
          </a:ln>
        </p:spPr>
      </p:pic>
      <p:sp>
        <p:nvSpPr>
          <p:cNvPr id="12" name="Rectangle 11"/>
          <p:cNvSpPr/>
          <p:nvPr/>
        </p:nvSpPr>
        <p:spPr>
          <a:xfrm>
            <a:off x="143666" y="697379"/>
            <a:ext cx="7819233" cy="461665"/>
          </a:xfrm>
          <a:prstGeom prst="rect">
            <a:avLst/>
          </a:prstGeom>
        </p:spPr>
        <p:txBody>
          <a:bodyPr wrap="square">
            <a:spAutoFit/>
          </a:bodyPr>
          <a:lstStyle/>
          <a:p>
            <a:r>
              <a:rPr lang="en-US" sz="2400" b="1" dirty="0" smtClean="0">
                <a:solidFill>
                  <a:schemeClr val="bg1"/>
                </a:solidFill>
                <a:latin typeface="+mn-lt"/>
              </a:rPr>
              <a:t>Goal 4: Environmental Stewardship   </a:t>
            </a:r>
            <a:endParaRPr lang="en-US" sz="2400" b="1" dirty="0">
              <a:solidFill>
                <a:schemeClr val="bg1"/>
              </a:solidFill>
              <a:latin typeface="+mn-lt"/>
            </a:endParaRPr>
          </a:p>
        </p:txBody>
      </p:sp>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6876825" y="2895600"/>
            <a:ext cx="502920" cy="548776"/>
          </a:xfrm>
          <a:prstGeom prst="rect">
            <a:avLst/>
          </a:prstGeom>
          <a:noFill/>
          <a:ln>
            <a:noFill/>
          </a:ln>
        </p:spPr>
      </p:pic>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6851425" y="3777879"/>
            <a:ext cx="548640" cy="548640"/>
          </a:xfrm>
          <a:prstGeom prst="rect">
            <a:avLst/>
          </a:prstGeom>
          <a:noFill/>
          <a:ln>
            <a:noFill/>
          </a:ln>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6851425" y="4578682"/>
            <a:ext cx="548640" cy="548640"/>
          </a:xfrm>
          <a:prstGeom prst="rect">
            <a:avLst/>
          </a:prstGeom>
          <a:noFill/>
          <a:ln>
            <a:noFill/>
          </a:ln>
        </p:spPr>
      </p:pic>
      <p:pic>
        <p:nvPicPr>
          <p:cNvPr id="16" name="Picture 15"/>
          <p:cNvPicPr/>
          <p:nvPr/>
        </p:nvPicPr>
        <p:blipFill>
          <a:blip r:embed="rId10">
            <a:extLst>
              <a:ext uri="{28A0092B-C50C-407E-A947-70E740481C1C}">
                <a14:useLocalDpi xmlns:a14="http://schemas.microsoft.com/office/drawing/2010/main" val="0"/>
              </a:ext>
            </a:extLst>
          </a:blip>
          <a:srcRect/>
          <a:stretch>
            <a:fillRect/>
          </a:stretch>
        </p:blipFill>
        <p:spPr bwMode="auto">
          <a:xfrm>
            <a:off x="6848885" y="5379485"/>
            <a:ext cx="548640" cy="548640"/>
          </a:xfrm>
          <a:prstGeom prst="rect">
            <a:avLst/>
          </a:prstGeom>
          <a:noFill/>
          <a:ln>
            <a:noFill/>
          </a:ln>
        </p:spPr>
      </p:pic>
    </p:spTree>
    <p:extLst>
      <p:ext uri="{BB962C8B-B14F-4D97-AF65-F5344CB8AC3E}">
        <p14:creationId xmlns:p14="http://schemas.microsoft.com/office/powerpoint/2010/main" val="863936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Prioritization </a:t>
            </a:r>
            <a:r>
              <a:rPr lang="en-US" dirty="0" smtClean="0"/>
              <a:t>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8927432"/>
              </p:ext>
            </p:extLst>
          </p:nvPr>
        </p:nvGraphicFramePr>
        <p:xfrm>
          <a:off x="226219" y="1288903"/>
          <a:ext cx="8691562" cy="4965049"/>
        </p:xfrm>
        <a:graphic>
          <a:graphicData uri="http://schemas.openxmlformats.org/drawingml/2006/table">
            <a:tbl>
              <a:tblPr firstRow="1" bandRow="1">
                <a:tableStyleId>{5C22544A-7EE6-4342-B048-85BDC9FD1C3A}</a:tableStyleId>
              </a:tblPr>
              <a:tblGrid>
                <a:gridCol w="4460408"/>
                <a:gridCol w="880455"/>
                <a:gridCol w="1102659"/>
                <a:gridCol w="874059"/>
                <a:gridCol w="1373981"/>
              </a:tblGrid>
              <a:tr h="366346">
                <a:tc>
                  <a:txBody>
                    <a:bodyPr/>
                    <a:lstStyle/>
                    <a:p>
                      <a:r>
                        <a:rPr lang="en-US" dirty="0" smtClean="0"/>
                        <a:t>Project Prioritization</a:t>
                      </a:r>
                      <a:endParaRPr lang="en-US" dirty="0"/>
                    </a:p>
                  </a:txBody>
                  <a:tcPr/>
                </a:tc>
                <a:tc gridSpan="2">
                  <a:txBody>
                    <a:bodyPr/>
                    <a:lstStyle/>
                    <a:p>
                      <a:r>
                        <a:rPr lang="en-US" dirty="0" smtClean="0"/>
                        <a:t>Criteria</a:t>
                      </a:r>
                      <a:endParaRPr lang="en-US" dirty="0"/>
                    </a:p>
                  </a:txBody>
                  <a:tcPr/>
                </a:tc>
                <a:tc hMerge="1">
                  <a:txBody>
                    <a:bodyPr/>
                    <a:lstStyle/>
                    <a:p>
                      <a:endParaRPr lang="en-US"/>
                    </a:p>
                  </a:txBody>
                  <a:tcPr/>
                </a:tc>
                <a:tc gridSpan="2">
                  <a:txBody>
                    <a:bodyPr/>
                    <a:lstStyle/>
                    <a:p>
                      <a:r>
                        <a:rPr lang="en-US" dirty="0" smtClean="0"/>
                        <a:t>Factors</a:t>
                      </a:r>
                      <a:endParaRPr lang="en-US" dirty="0"/>
                    </a:p>
                  </a:txBody>
                  <a:tcPr/>
                </a:tc>
                <a:tc hMerge="1">
                  <a:txBody>
                    <a:bodyPr/>
                    <a:lstStyle/>
                    <a:p>
                      <a:endParaRPr lang="en-US"/>
                    </a:p>
                  </a:txBody>
                  <a:tcPr/>
                </a:tc>
              </a:tr>
              <a:tr h="979300">
                <a:tc rowSpan="5">
                  <a:txBody>
                    <a:bodyPr/>
                    <a:lstStyle/>
                    <a:p>
                      <a:pPr marL="285750" indent="-285750">
                        <a:buFont typeface="Arial" panose="020B0604020202020204" pitchFamily="34" charset="0"/>
                        <a:buChar char="•"/>
                      </a:pPr>
                      <a:r>
                        <a:rPr lang="en-US" sz="2000" dirty="0" smtClean="0">
                          <a:solidFill>
                            <a:schemeClr val="tx2"/>
                          </a:solidFill>
                        </a:rPr>
                        <a:t>Improves bridges with vertical clearance issues or weight restrictions</a:t>
                      </a:r>
                    </a:p>
                    <a:p>
                      <a:pPr marL="285750" indent="-285750">
                        <a:buFont typeface="Arial" panose="020B0604020202020204" pitchFamily="34" charset="0"/>
                        <a:buChar char="•"/>
                      </a:pPr>
                      <a:r>
                        <a:rPr lang="en-US" sz="2000" dirty="0" smtClean="0">
                          <a:solidFill>
                            <a:schemeClr val="tx2"/>
                          </a:solidFill>
                        </a:rPr>
                        <a:t>Addresses freight bottlenecks</a:t>
                      </a:r>
                    </a:p>
                    <a:p>
                      <a:pPr marL="285750" indent="-285750">
                        <a:buFont typeface="Arial" panose="020B0604020202020204" pitchFamily="34" charset="0"/>
                        <a:buChar char="•"/>
                      </a:pPr>
                      <a:r>
                        <a:rPr lang="en-US" sz="2000" dirty="0" smtClean="0">
                          <a:solidFill>
                            <a:schemeClr val="tx2"/>
                          </a:solidFill>
                        </a:rPr>
                        <a:t>Improves multimodal connections</a:t>
                      </a:r>
                    </a:p>
                    <a:p>
                      <a:pPr marL="285750" indent="-285750">
                        <a:buFont typeface="Arial" panose="020B0604020202020204" pitchFamily="34" charset="0"/>
                        <a:buChar char="•"/>
                      </a:pPr>
                      <a:r>
                        <a:rPr lang="en-US" sz="2000" dirty="0" smtClean="0">
                          <a:solidFill>
                            <a:schemeClr val="tx2"/>
                          </a:solidFill>
                        </a:rPr>
                        <a:t>Improves system capacity and/or freight operations</a:t>
                      </a:r>
                    </a:p>
                    <a:p>
                      <a:pPr marL="285750" indent="-285750">
                        <a:buFont typeface="Arial" panose="020B0604020202020204" pitchFamily="34" charset="0"/>
                        <a:buChar char="•"/>
                      </a:pPr>
                      <a:r>
                        <a:rPr lang="en-US" sz="2000" dirty="0" smtClean="0">
                          <a:solidFill>
                            <a:schemeClr val="tx2"/>
                          </a:solidFill>
                        </a:rPr>
                        <a:t>Establishes or improves access to intermodal, transload, and/or air cargo facilities</a:t>
                      </a:r>
                    </a:p>
                    <a:p>
                      <a:pPr marL="285750" indent="-285750">
                        <a:buFont typeface="Arial" panose="020B0604020202020204" pitchFamily="34" charset="0"/>
                        <a:buChar char="•"/>
                      </a:pPr>
                      <a:r>
                        <a:rPr lang="en-US" sz="2000" dirty="0" smtClean="0">
                          <a:solidFill>
                            <a:schemeClr val="tx2"/>
                          </a:solidFill>
                        </a:rPr>
                        <a:t>Improves rail/truck at-grade crossing delays </a:t>
                      </a:r>
                    </a:p>
                    <a:p>
                      <a:pPr marL="285750" indent="-285750">
                        <a:buFont typeface="Arial" panose="020B0604020202020204" pitchFamily="34" charset="0"/>
                        <a:buChar char="•"/>
                      </a:pPr>
                      <a:r>
                        <a:rPr lang="en-US" sz="2000" dirty="0" smtClean="0">
                          <a:solidFill>
                            <a:schemeClr val="tx2"/>
                          </a:solidFill>
                        </a:rPr>
                        <a:t>Improves air</a:t>
                      </a:r>
                      <a:r>
                        <a:rPr lang="en-US" sz="2000" baseline="0" dirty="0" smtClean="0">
                          <a:solidFill>
                            <a:schemeClr val="tx2"/>
                          </a:solidFill>
                        </a:rPr>
                        <a:t> cargo </a:t>
                      </a:r>
                      <a:r>
                        <a:rPr lang="en-US" sz="2000" dirty="0" smtClean="0">
                          <a:solidFill>
                            <a:schemeClr val="tx2"/>
                          </a:solidFill>
                        </a:rPr>
                        <a:t>facilities for increased throughput</a:t>
                      </a:r>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Impacted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Does not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improve</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71861">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Related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Somewhat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improves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63990">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Focused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Improves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52500">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Significantly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improves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31052">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Greatly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improves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6691" y="1828233"/>
            <a:ext cx="530942" cy="548640"/>
          </a:xfrm>
          <a:prstGeom prst="rect">
            <a:avLst/>
          </a:prstGeom>
          <a:noFill/>
          <a:ln>
            <a:noFill/>
          </a:ln>
        </p:spPr>
      </p:pic>
      <p:pic>
        <p:nvPicPr>
          <p:cNvPr id="9" name="Picture 8"/>
          <p:cNvPicPr>
            <a:picLocks noChangeAspect="1"/>
          </p:cNvPicPr>
          <p:nvPr/>
        </p:nvPicPr>
        <p:blipFill>
          <a:blip r:embed="rId4"/>
          <a:stretch>
            <a:fillRect/>
          </a:stretch>
        </p:blipFill>
        <p:spPr>
          <a:xfrm>
            <a:off x="4850580" y="2828456"/>
            <a:ext cx="520861" cy="548640"/>
          </a:xfrm>
          <a:prstGeom prst="rect">
            <a:avLst/>
          </a:prstGeom>
        </p:spPr>
      </p:pic>
      <p:pic>
        <p:nvPicPr>
          <p:cNvPr id="10" name="Picture 9"/>
          <p:cNvPicPr>
            <a:picLocks noChangeAspect="1"/>
          </p:cNvPicPr>
          <p:nvPr/>
        </p:nvPicPr>
        <p:blipFill>
          <a:blip r:embed="rId5"/>
          <a:stretch>
            <a:fillRect/>
          </a:stretch>
        </p:blipFill>
        <p:spPr>
          <a:xfrm>
            <a:off x="4836691" y="3828679"/>
            <a:ext cx="548640" cy="5486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1105" y="1828233"/>
            <a:ext cx="548640" cy="548640"/>
          </a:xfrm>
          <a:prstGeom prst="rect">
            <a:avLst/>
          </a:prstGeom>
          <a:noFill/>
          <a:ln>
            <a:noFill/>
          </a:ln>
        </p:spPr>
      </p:pic>
      <p:sp>
        <p:nvSpPr>
          <p:cNvPr id="12" name="Rectangle 11"/>
          <p:cNvSpPr/>
          <p:nvPr/>
        </p:nvSpPr>
        <p:spPr>
          <a:xfrm>
            <a:off x="143666" y="697379"/>
            <a:ext cx="7819233" cy="461665"/>
          </a:xfrm>
          <a:prstGeom prst="rect">
            <a:avLst/>
          </a:prstGeom>
        </p:spPr>
        <p:txBody>
          <a:bodyPr wrap="square">
            <a:spAutoFit/>
          </a:bodyPr>
          <a:lstStyle/>
          <a:p>
            <a:r>
              <a:rPr lang="en-US" sz="2400" b="1" dirty="0" smtClean="0">
                <a:solidFill>
                  <a:schemeClr val="bg1"/>
                </a:solidFill>
                <a:latin typeface="+mn-lt"/>
              </a:rPr>
              <a:t>Goal 5: Congestion &amp; Reliability   </a:t>
            </a:r>
            <a:endParaRPr lang="en-US" sz="2400" b="1" dirty="0">
              <a:solidFill>
                <a:schemeClr val="bg1"/>
              </a:solidFill>
              <a:latin typeface="+mn-lt"/>
            </a:endParaRPr>
          </a:p>
        </p:txBody>
      </p:sp>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6876825" y="2895600"/>
            <a:ext cx="502920" cy="548776"/>
          </a:xfrm>
          <a:prstGeom prst="rect">
            <a:avLst/>
          </a:prstGeom>
          <a:noFill/>
          <a:ln>
            <a:noFill/>
          </a:ln>
        </p:spPr>
      </p:pic>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6851425" y="3777879"/>
            <a:ext cx="548640" cy="548640"/>
          </a:xfrm>
          <a:prstGeom prst="rect">
            <a:avLst/>
          </a:prstGeom>
          <a:noFill/>
          <a:ln>
            <a:noFill/>
          </a:ln>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6851425" y="4667582"/>
            <a:ext cx="548640" cy="548640"/>
          </a:xfrm>
          <a:prstGeom prst="rect">
            <a:avLst/>
          </a:prstGeom>
          <a:noFill/>
          <a:ln>
            <a:noFill/>
          </a:ln>
        </p:spPr>
      </p:pic>
      <p:pic>
        <p:nvPicPr>
          <p:cNvPr id="16" name="Picture 15"/>
          <p:cNvPicPr/>
          <p:nvPr/>
        </p:nvPicPr>
        <p:blipFill>
          <a:blip r:embed="rId10">
            <a:extLst>
              <a:ext uri="{28A0092B-C50C-407E-A947-70E740481C1C}">
                <a14:useLocalDpi xmlns:a14="http://schemas.microsoft.com/office/drawing/2010/main" val="0"/>
              </a:ext>
            </a:extLst>
          </a:blip>
          <a:srcRect/>
          <a:stretch>
            <a:fillRect/>
          </a:stretch>
        </p:blipFill>
        <p:spPr bwMode="auto">
          <a:xfrm>
            <a:off x="6848885" y="5633485"/>
            <a:ext cx="548640" cy="548640"/>
          </a:xfrm>
          <a:prstGeom prst="rect">
            <a:avLst/>
          </a:prstGeom>
          <a:noFill/>
          <a:ln>
            <a:noFill/>
          </a:ln>
        </p:spPr>
      </p:pic>
    </p:spTree>
    <p:extLst>
      <p:ext uri="{BB962C8B-B14F-4D97-AF65-F5344CB8AC3E}">
        <p14:creationId xmlns:p14="http://schemas.microsoft.com/office/powerpoint/2010/main" val="142926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p:txBody>
          <a:bodyPr>
            <a:normAutofit lnSpcReduction="10000"/>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2" name="Title 1"/>
          <p:cNvSpPr>
            <a:spLocks noGrp="1"/>
          </p:cNvSpPr>
          <p:nvPr>
            <p:ph type="title" idx="4294967295"/>
          </p:nvPr>
        </p:nvSpPr>
        <p:spPr>
          <a:xfrm>
            <a:off x="0" y="2844800"/>
            <a:ext cx="6824663" cy="1752600"/>
          </a:xfrm>
        </p:spPr>
        <p:txBody>
          <a:bodyPr>
            <a:normAutofit fontScale="90000"/>
          </a:bodyPr>
          <a:lstStyle/>
          <a:p>
            <a:r>
              <a:rPr lang="en-US" dirty="0"/>
              <a:t>Fixing America’s Surface Transportation (FAST) Act and the Implications for Freight</a:t>
            </a:r>
            <a:br>
              <a:rPr lang="en-US" dirty="0"/>
            </a:br>
            <a:endParaRPr lang="en-US" dirty="0"/>
          </a:p>
        </p:txBody>
      </p:sp>
    </p:spTree>
    <p:extLst>
      <p:ext uri="{BB962C8B-B14F-4D97-AF65-F5344CB8AC3E}">
        <p14:creationId xmlns:p14="http://schemas.microsoft.com/office/powerpoint/2010/main" val="17724012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Prioritization </a:t>
            </a:r>
            <a:r>
              <a:rPr lang="en-US" dirty="0" smtClean="0"/>
              <a:t>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0764557"/>
              </p:ext>
            </p:extLst>
          </p:nvPr>
        </p:nvGraphicFramePr>
        <p:xfrm>
          <a:off x="226219" y="1288903"/>
          <a:ext cx="8691562" cy="4965049"/>
        </p:xfrm>
        <a:graphic>
          <a:graphicData uri="http://schemas.openxmlformats.org/drawingml/2006/table">
            <a:tbl>
              <a:tblPr firstRow="1" bandRow="1">
                <a:tableStyleId>{5C22544A-7EE6-4342-B048-85BDC9FD1C3A}</a:tableStyleId>
              </a:tblPr>
              <a:tblGrid>
                <a:gridCol w="4460408"/>
                <a:gridCol w="880455"/>
                <a:gridCol w="1102659"/>
                <a:gridCol w="874059"/>
                <a:gridCol w="1373981"/>
              </a:tblGrid>
              <a:tr h="366346">
                <a:tc>
                  <a:txBody>
                    <a:bodyPr/>
                    <a:lstStyle/>
                    <a:p>
                      <a:r>
                        <a:rPr lang="en-US" dirty="0" smtClean="0"/>
                        <a:t>Project Prioritization</a:t>
                      </a:r>
                      <a:endParaRPr lang="en-US" dirty="0"/>
                    </a:p>
                  </a:txBody>
                  <a:tcPr/>
                </a:tc>
                <a:tc gridSpan="2">
                  <a:txBody>
                    <a:bodyPr/>
                    <a:lstStyle/>
                    <a:p>
                      <a:r>
                        <a:rPr lang="en-US" dirty="0" smtClean="0"/>
                        <a:t>Criteria</a:t>
                      </a:r>
                      <a:endParaRPr lang="en-US" dirty="0"/>
                    </a:p>
                  </a:txBody>
                  <a:tcPr/>
                </a:tc>
                <a:tc hMerge="1">
                  <a:txBody>
                    <a:bodyPr/>
                    <a:lstStyle/>
                    <a:p>
                      <a:endParaRPr lang="en-US"/>
                    </a:p>
                  </a:txBody>
                  <a:tcPr/>
                </a:tc>
                <a:tc gridSpan="2">
                  <a:txBody>
                    <a:bodyPr/>
                    <a:lstStyle/>
                    <a:p>
                      <a:r>
                        <a:rPr lang="en-US" dirty="0" smtClean="0"/>
                        <a:t>Factors</a:t>
                      </a:r>
                      <a:endParaRPr lang="en-US" dirty="0"/>
                    </a:p>
                  </a:txBody>
                  <a:tcPr/>
                </a:tc>
                <a:tc hMerge="1">
                  <a:txBody>
                    <a:bodyPr/>
                    <a:lstStyle/>
                    <a:p>
                      <a:endParaRPr lang="en-US"/>
                    </a:p>
                  </a:txBody>
                  <a:tcPr/>
                </a:tc>
              </a:tr>
              <a:tr h="979300">
                <a:tc rowSpan="5">
                  <a:txBody>
                    <a:bodyPr/>
                    <a:lstStyle/>
                    <a:p>
                      <a:pPr marL="285750" indent="-285750">
                        <a:buFont typeface="Arial" panose="020B0604020202020204" pitchFamily="34" charset="0"/>
                        <a:buChar char="•"/>
                      </a:pPr>
                      <a:r>
                        <a:rPr lang="en-US" sz="2000" dirty="0" smtClean="0">
                          <a:solidFill>
                            <a:schemeClr val="tx2"/>
                          </a:solidFill>
                        </a:rPr>
                        <a:t>Uses ITS technology to improve freight system operations and information sharing</a:t>
                      </a:r>
                    </a:p>
                    <a:p>
                      <a:pPr marL="285750" indent="-285750">
                        <a:buFont typeface="Arial" panose="020B0604020202020204" pitchFamily="34" charset="0"/>
                        <a:buChar char="•"/>
                      </a:pPr>
                      <a:r>
                        <a:rPr lang="en-US" sz="2000" dirty="0" smtClean="0">
                          <a:solidFill>
                            <a:schemeClr val="tx2"/>
                          </a:solidFill>
                        </a:rPr>
                        <a:t>Assists in reducing the cost of freight movement</a:t>
                      </a:r>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Impacted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Does not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assist</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71861">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Related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Somewhat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assists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63990">
                <a:tc vMerge="1">
                  <a:txBody>
                    <a:bodyPr/>
                    <a:lstStyle/>
                    <a:p>
                      <a:endParaRPr lang="en-US"/>
                    </a:p>
                  </a:txBody>
                  <a:tcPr/>
                </a:tc>
                <a:tc>
                  <a:txBody>
                    <a:bodyPr/>
                    <a:lstStyle/>
                    <a:p>
                      <a:endParaRPr lang="en-US" dirty="0"/>
                    </a:p>
                  </a:txBody>
                  <a:tcPr/>
                </a:tc>
                <a:tc>
                  <a:txBody>
                    <a:bodyPr/>
                    <a:lstStyle/>
                    <a:p>
                      <a:pPr marL="0" marR="0" algn="l">
                        <a:lnSpc>
                          <a:spcPct val="110000"/>
                        </a:lnSpc>
                        <a:spcBef>
                          <a:spcPts val="0"/>
                        </a:spcBef>
                        <a:spcAft>
                          <a:spcPts val="0"/>
                        </a:spcAft>
                      </a:pPr>
                      <a:r>
                        <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Freight Focused</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Assists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52500">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Significantly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assists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31052">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algn="l" defTabSz="914400" rtl="0" eaLnBrk="1" latinLnBrk="0" hangingPunct="1">
                        <a:lnSpc>
                          <a:spcPct val="110000"/>
                        </a:lnSpc>
                        <a:spcBef>
                          <a:spcPts val="0"/>
                        </a:spcBef>
                        <a:spcAft>
                          <a:spcPts val="0"/>
                        </a:spcAft>
                      </a:pPr>
                      <a:r>
                        <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Greatly </a:t>
                      </a:r>
                      <a:r>
                        <a:rPr lang="en-US" sz="1800" b="1" kern="1200"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assists</a:t>
                      </a:r>
                      <a:endParaRPr lang="en-US" sz="1800" b="1" kern="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6691" y="1828233"/>
            <a:ext cx="530942" cy="548640"/>
          </a:xfrm>
          <a:prstGeom prst="rect">
            <a:avLst/>
          </a:prstGeom>
          <a:noFill/>
          <a:ln>
            <a:noFill/>
          </a:ln>
        </p:spPr>
      </p:pic>
      <p:pic>
        <p:nvPicPr>
          <p:cNvPr id="9" name="Picture 8"/>
          <p:cNvPicPr>
            <a:picLocks noChangeAspect="1"/>
          </p:cNvPicPr>
          <p:nvPr/>
        </p:nvPicPr>
        <p:blipFill>
          <a:blip r:embed="rId4"/>
          <a:stretch>
            <a:fillRect/>
          </a:stretch>
        </p:blipFill>
        <p:spPr>
          <a:xfrm>
            <a:off x="4850580" y="2828456"/>
            <a:ext cx="520861" cy="548640"/>
          </a:xfrm>
          <a:prstGeom prst="rect">
            <a:avLst/>
          </a:prstGeom>
        </p:spPr>
      </p:pic>
      <p:pic>
        <p:nvPicPr>
          <p:cNvPr id="10" name="Picture 9"/>
          <p:cNvPicPr>
            <a:picLocks noChangeAspect="1"/>
          </p:cNvPicPr>
          <p:nvPr/>
        </p:nvPicPr>
        <p:blipFill>
          <a:blip r:embed="rId5"/>
          <a:stretch>
            <a:fillRect/>
          </a:stretch>
        </p:blipFill>
        <p:spPr>
          <a:xfrm>
            <a:off x="4836691" y="3828679"/>
            <a:ext cx="548640" cy="5486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1105" y="1828233"/>
            <a:ext cx="548640" cy="548640"/>
          </a:xfrm>
          <a:prstGeom prst="rect">
            <a:avLst/>
          </a:prstGeom>
          <a:noFill/>
          <a:ln>
            <a:noFill/>
          </a:ln>
        </p:spPr>
      </p:pic>
      <p:sp>
        <p:nvSpPr>
          <p:cNvPr id="12" name="Rectangle 11"/>
          <p:cNvSpPr/>
          <p:nvPr/>
        </p:nvSpPr>
        <p:spPr>
          <a:xfrm>
            <a:off x="143666" y="697379"/>
            <a:ext cx="7819233" cy="461665"/>
          </a:xfrm>
          <a:prstGeom prst="rect">
            <a:avLst/>
          </a:prstGeom>
        </p:spPr>
        <p:txBody>
          <a:bodyPr wrap="square">
            <a:spAutoFit/>
          </a:bodyPr>
          <a:lstStyle/>
          <a:p>
            <a:r>
              <a:rPr lang="en-US" sz="2400" b="1" dirty="0" smtClean="0">
                <a:solidFill>
                  <a:schemeClr val="bg1"/>
                </a:solidFill>
                <a:latin typeface="+mn-lt"/>
              </a:rPr>
              <a:t>Goal 6: Performance &amp; Accountability   </a:t>
            </a:r>
            <a:endParaRPr lang="en-US" sz="2400" b="1" dirty="0">
              <a:solidFill>
                <a:schemeClr val="bg1"/>
              </a:solidFill>
              <a:latin typeface="+mn-lt"/>
            </a:endParaRPr>
          </a:p>
        </p:txBody>
      </p:sp>
      <p:pic>
        <p:nvPicPr>
          <p:cNvPr id="13" name="Picture 12"/>
          <p:cNvPicPr/>
          <p:nvPr/>
        </p:nvPicPr>
        <p:blipFill>
          <a:blip r:embed="rId7">
            <a:extLst>
              <a:ext uri="{28A0092B-C50C-407E-A947-70E740481C1C}">
                <a14:useLocalDpi xmlns:a14="http://schemas.microsoft.com/office/drawing/2010/main" val="0"/>
              </a:ext>
            </a:extLst>
          </a:blip>
          <a:srcRect/>
          <a:stretch>
            <a:fillRect/>
          </a:stretch>
        </p:blipFill>
        <p:spPr bwMode="auto">
          <a:xfrm>
            <a:off x="6876825" y="2895600"/>
            <a:ext cx="502920" cy="548776"/>
          </a:xfrm>
          <a:prstGeom prst="rect">
            <a:avLst/>
          </a:prstGeom>
          <a:noFill/>
          <a:ln>
            <a:noFill/>
          </a:ln>
        </p:spPr>
      </p:pic>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6851425" y="3777879"/>
            <a:ext cx="548640" cy="548640"/>
          </a:xfrm>
          <a:prstGeom prst="rect">
            <a:avLst/>
          </a:prstGeom>
          <a:noFill/>
          <a:ln>
            <a:noFill/>
          </a:ln>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6851425" y="4667582"/>
            <a:ext cx="548640" cy="548640"/>
          </a:xfrm>
          <a:prstGeom prst="rect">
            <a:avLst/>
          </a:prstGeom>
          <a:noFill/>
          <a:ln>
            <a:noFill/>
          </a:ln>
        </p:spPr>
      </p:pic>
      <p:pic>
        <p:nvPicPr>
          <p:cNvPr id="16" name="Picture 15"/>
          <p:cNvPicPr/>
          <p:nvPr/>
        </p:nvPicPr>
        <p:blipFill>
          <a:blip r:embed="rId10">
            <a:extLst>
              <a:ext uri="{28A0092B-C50C-407E-A947-70E740481C1C}">
                <a14:useLocalDpi xmlns:a14="http://schemas.microsoft.com/office/drawing/2010/main" val="0"/>
              </a:ext>
            </a:extLst>
          </a:blip>
          <a:srcRect/>
          <a:stretch>
            <a:fillRect/>
          </a:stretch>
        </p:blipFill>
        <p:spPr bwMode="auto">
          <a:xfrm>
            <a:off x="6848885" y="5633485"/>
            <a:ext cx="548640" cy="548640"/>
          </a:xfrm>
          <a:prstGeom prst="rect">
            <a:avLst/>
          </a:prstGeom>
          <a:noFill/>
          <a:ln>
            <a:noFill/>
          </a:ln>
        </p:spPr>
      </p:pic>
    </p:spTree>
    <p:extLst>
      <p:ext uri="{BB962C8B-B14F-4D97-AF65-F5344CB8AC3E}">
        <p14:creationId xmlns:p14="http://schemas.microsoft.com/office/powerpoint/2010/main" val="548909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normAutofit lnSpcReduction="10000"/>
          </a:bodyPr>
          <a:lstStyle/>
          <a:p>
            <a:endParaRPr lang="en-US" dirty="0"/>
          </a:p>
        </p:txBody>
      </p:sp>
      <p:sp>
        <p:nvSpPr>
          <p:cNvPr id="7" name="Text Placeholder 6"/>
          <p:cNvSpPr>
            <a:spLocks noGrp="1"/>
          </p:cNvSpPr>
          <p:nvPr>
            <p:ph type="body" sz="quarter" idx="16"/>
          </p:nvPr>
        </p:nvSpPr>
        <p:spPr/>
        <p:txBody>
          <a:bodyPr/>
          <a:lstStyle/>
          <a:p>
            <a:endParaRPr lang="en-US" dirty="0"/>
          </a:p>
        </p:txBody>
      </p:sp>
      <p:sp>
        <p:nvSpPr>
          <p:cNvPr id="5" name="Title 4"/>
          <p:cNvSpPr>
            <a:spLocks noGrp="1"/>
          </p:cNvSpPr>
          <p:nvPr>
            <p:ph type="title" idx="4294967295"/>
          </p:nvPr>
        </p:nvSpPr>
        <p:spPr>
          <a:xfrm>
            <a:off x="0" y="2844800"/>
            <a:ext cx="6824663" cy="722313"/>
          </a:xfrm>
        </p:spPr>
        <p:txBody>
          <a:bodyPr/>
          <a:lstStyle/>
          <a:p>
            <a:r>
              <a:rPr lang="en-US" dirty="0" smtClean="0"/>
              <a:t>Schedule</a:t>
            </a:r>
            <a:endParaRPr lang="en-US" dirty="0"/>
          </a:p>
        </p:txBody>
      </p:sp>
    </p:spTree>
    <p:extLst>
      <p:ext uri="{BB962C8B-B14F-4D97-AF65-F5344CB8AC3E}">
        <p14:creationId xmlns:p14="http://schemas.microsoft.com/office/powerpoint/2010/main" val="4043337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 y="263560"/>
            <a:ext cx="9144000" cy="5493993"/>
          </a:xfrm>
          <a:prstGeom prst="rect">
            <a:avLst/>
          </a:prstGeom>
          <a:solidFill>
            <a:schemeClr val="bg1"/>
          </a:solidFill>
        </p:spPr>
      </p:pic>
      <p:sp>
        <p:nvSpPr>
          <p:cNvPr id="2" name="Title 1"/>
          <p:cNvSpPr>
            <a:spLocks noGrp="1"/>
          </p:cNvSpPr>
          <p:nvPr>
            <p:ph type="title"/>
          </p:nvPr>
        </p:nvSpPr>
        <p:spPr>
          <a:xfrm>
            <a:off x="430395" y="159777"/>
            <a:ext cx="8229600" cy="834522"/>
          </a:xfrm>
        </p:spPr>
        <p:txBody>
          <a:bodyPr/>
          <a:lstStyle/>
          <a:p>
            <a:r>
              <a:rPr lang="en-US" dirty="0" smtClean="0"/>
              <a:t>Schedule</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15"/>
          </p:nvPr>
        </p:nvSpPr>
        <p:spPr/>
        <p:txBody>
          <a:bodyPr/>
          <a:lstStyle/>
          <a:p>
            <a:pPr>
              <a:defRPr/>
            </a:pPr>
            <a:fld id="{68BF2B6D-3816-4426-A6C8-374A20C8005A}" type="slidenum">
              <a:rPr lang="en-US" smtClean="0"/>
              <a:pPr>
                <a:defRPr/>
              </a:pPr>
              <a:t>42</a:t>
            </a:fld>
            <a:endParaRPr lang="en-US" dirty="0"/>
          </a:p>
        </p:txBody>
      </p:sp>
      <p:pic>
        <p:nvPicPr>
          <p:cNvPr id="9" name="Picture 8"/>
          <p:cNvPicPr>
            <a:picLocks noChangeAspect="1"/>
          </p:cNvPicPr>
          <p:nvPr/>
        </p:nvPicPr>
        <p:blipFill>
          <a:blip r:embed="rId4"/>
          <a:stretch>
            <a:fillRect/>
          </a:stretch>
        </p:blipFill>
        <p:spPr>
          <a:xfrm>
            <a:off x="1" y="1247220"/>
            <a:ext cx="9069571" cy="4227781"/>
          </a:xfrm>
          <a:prstGeom prst="rect">
            <a:avLst/>
          </a:prstGeom>
        </p:spPr>
      </p:pic>
    </p:spTree>
    <p:extLst>
      <p:ext uri="{BB962C8B-B14F-4D97-AF65-F5344CB8AC3E}">
        <p14:creationId xmlns:p14="http://schemas.microsoft.com/office/powerpoint/2010/main" val="2844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p:txBody>
          <a:bodyPr/>
          <a:lstStyle/>
          <a:p>
            <a:r>
              <a:rPr lang="en-US" dirty="0" smtClean="0"/>
              <a:t>Greater Charlotte Regional Freight Mobility Plan</a:t>
            </a:r>
            <a:endParaRPr lang="en-US" dirty="0"/>
          </a:p>
        </p:txBody>
      </p:sp>
      <p:sp>
        <p:nvSpPr>
          <p:cNvPr id="15" name="Text Placeholder 14"/>
          <p:cNvSpPr>
            <a:spLocks noGrp="1"/>
          </p:cNvSpPr>
          <p:nvPr>
            <p:ph type="body" sz="quarter" idx="14"/>
          </p:nvPr>
        </p:nvSpPr>
        <p:spPr/>
        <p:txBody>
          <a:bodyPr/>
          <a:lstStyle/>
          <a:p>
            <a:r>
              <a:rPr lang="en-US" dirty="0" smtClean="0"/>
              <a:t>Coordinating Committee Meeting #4</a:t>
            </a:r>
            <a:endParaRPr lang="en-US" dirty="0"/>
          </a:p>
        </p:txBody>
      </p:sp>
      <p:sp>
        <p:nvSpPr>
          <p:cNvPr id="16" name="Text Placeholder 15"/>
          <p:cNvSpPr>
            <a:spLocks noGrp="1"/>
          </p:cNvSpPr>
          <p:nvPr>
            <p:ph type="body" sz="quarter" idx="15"/>
          </p:nvPr>
        </p:nvSpPr>
        <p:spPr>
          <a:xfrm>
            <a:off x="6743700" y="3167084"/>
            <a:ext cx="2317750" cy="578065"/>
          </a:xfrm>
        </p:spPr>
        <p:txBody>
          <a:bodyPr>
            <a:normAutofit/>
          </a:bodyPr>
          <a:lstStyle/>
          <a:p>
            <a:r>
              <a:rPr lang="en-US" dirty="0" smtClean="0"/>
              <a:t>January 28, 2016</a:t>
            </a:r>
          </a:p>
          <a:p>
            <a:r>
              <a:rPr lang="en-US" dirty="0" smtClean="0"/>
              <a:t>9:00am—11:00am</a:t>
            </a:r>
            <a:endParaRPr lang="en-US" dirty="0"/>
          </a:p>
        </p:txBody>
      </p:sp>
      <p:sp>
        <p:nvSpPr>
          <p:cNvPr id="17" name="Text Placeholder 16"/>
          <p:cNvSpPr>
            <a:spLocks noGrp="1"/>
          </p:cNvSpPr>
          <p:nvPr>
            <p:ph type="body" sz="quarter" idx="16"/>
          </p:nvPr>
        </p:nvSpPr>
        <p:spPr>
          <a:xfrm>
            <a:off x="6743700" y="1912865"/>
            <a:ext cx="2317750" cy="1013216"/>
          </a:xfrm>
        </p:spPr>
        <p:txBody>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0765" y="4308374"/>
            <a:ext cx="2183619" cy="864703"/>
          </a:xfrm>
          <a:prstGeom prst="rect">
            <a:avLst/>
          </a:prstGeom>
        </p:spPr>
      </p:pic>
      <p:sp>
        <p:nvSpPr>
          <p:cNvPr id="3" name="TextBox 2"/>
          <p:cNvSpPr txBox="1"/>
          <p:nvPr/>
        </p:nvSpPr>
        <p:spPr>
          <a:xfrm>
            <a:off x="494852" y="3489877"/>
            <a:ext cx="5507915" cy="1323439"/>
          </a:xfrm>
          <a:prstGeom prst="rect">
            <a:avLst/>
          </a:prstGeom>
          <a:noFill/>
        </p:spPr>
        <p:txBody>
          <a:bodyPr wrap="square" rtlCol="0">
            <a:spAutoFit/>
          </a:bodyPr>
          <a:lstStyle/>
          <a:p>
            <a:pPr algn="ctr"/>
            <a:r>
              <a:rPr lang="en-US" sz="4000" dirty="0" smtClean="0">
                <a:solidFill>
                  <a:schemeClr val="bg1"/>
                </a:solidFill>
              </a:rPr>
              <a:t>Questions and Open Discussion</a:t>
            </a:r>
            <a:endParaRPr lang="en-US" sz="4000" dirty="0">
              <a:solidFill>
                <a:schemeClr val="bg1"/>
              </a:solidFill>
            </a:endParaRPr>
          </a:p>
        </p:txBody>
      </p:sp>
    </p:spTree>
    <p:extLst>
      <p:ext uri="{BB962C8B-B14F-4D97-AF65-F5344CB8AC3E}">
        <p14:creationId xmlns:p14="http://schemas.microsoft.com/office/powerpoint/2010/main" val="2043851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and Freight</a:t>
            </a:r>
            <a:endParaRPr lang="en-US" dirty="0"/>
          </a:p>
        </p:txBody>
      </p:sp>
      <p:sp>
        <p:nvSpPr>
          <p:cNvPr id="3" name="Content Placeholder 2"/>
          <p:cNvSpPr>
            <a:spLocks noGrp="1"/>
          </p:cNvSpPr>
          <p:nvPr>
            <p:ph idx="1"/>
          </p:nvPr>
        </p:nvSpPr>
        <p:spPr>
          <a:xfrm>
            <a:off x="827485" y="1907289"/>
            <a:ext cx="7523651" cy="3494409"/>
          </a:xfrm>
        </p:spPr>
        <p:txBody>
          <a:bodyPr>
            <a:normAutofit/>
          </a:bodyPr>
          <a:lstStyle/>
          <a:p>
            <a:r>
              <a:rPr lang="en-US" dirty="0"/>
              <a:t>The bill places major emphasis on freight investments by creating a new National Highway Freight Program (NHFP) </a:t>
            </a:r>
          </a:p>
          <a:p>
            <a:pPr lvl="1"/>
            <a:r>
              <a:rPr lang="en-US" sz="2100" dirty="0"/>
              <a:t>Funded from the HTF at an average of $1.2 billion per year and distributed to the States by formula. </a:t>
            </a:r>
          </a:p>
          <a:p>
            <a:r>
              <a:rPr lang="en-US" dirty="0"/>
              <a:t>In addition, a new discretionary program entitled the Nationally Significant Freight and Highway Projects is established, funded at an average of $900 million per year. </a:t>
            </a:r>
          </a:p>
        </p:txBody>
      </p:sp>
      <p:sp>
        <p:nvSpPr>
          <p:cNvPr id="4" name="TextBox 3"/>
          <p:cNvSpPr txBox="1"/>
          <p:nvPr/>
        </p:nvSpPr>
        <p:spPr>
          <a:xfrm>
            <a:off x="827485" y="5891349"/>
            <a:ext cx="4121944" cy="230832"/>
          </a:xfrm>
          <a:prstGeom prst="rect">
            <a:avLst/>
          </a:prstGeom>
          <a:noFill/>
        </p:spPr>
        <p:txBody>
          <a:bodyPr wrap="square" rtlCol="0">
            <a:spAutoFit/>
          </a:bodyPr>
          <a:lstStyle/>
          <a:p>
            <a:r>
              <a:rPr lang="en-US" sz="900" dirty="0"/>
              <a:t>Source: AASHTO Summary published December 16, 2015</a:t>
            </a:r>
          </a:p>
        </p:txBody>
      </p:sp>
    </p:spTree>
    <p:extLst>
      <p:ext uri="{BB962C8B-B14F-4D97-AF65-F5344CB8AC3E}">
        <p14:creationId xmlns:p14="http://schemas.microsoft.com/office/powerpoint/2010/main" val="18589509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4621" y="239411"/>
            <a:ext cx="7429499" cy="985838"/>
          </a:xfrm>
        </p:spPr>
        <p:txBody>
          <a:bodyPr>
            <a:normAutofit/>
          </a:bodyPr>
          <a:lstStyle/>
          <a:p>
            <a:r>
              <a:rPr lang="en-US" dirty="0" smtClean="0"/>
              <a:t>Freight Network Provisions </a:t>
            </a:r>
            <a:r>
              <a:rPr lang="en-US" dirty="0"/>
              <a:t>in </a:t>
            </a:r>
            <a:r>
              <a:rPr lang="en-US" dirty="0" smtClean="0"/>
              <a:t>FAST—USDOT </a:t>
            </a:r>
            <a:endParaRPr lang="en-US" dirty="0"/>
          </a:p>
        </p:txBody>
      </p:sp>
      <p:sp>
        <p:nvSpPr>
          <p:cNvPr id="3" name="Content Placeholder 2"/>
          <p:cNvSpPr>
            <a:spLocks noGrp="1"/>
          </p:cNvSpPr>
          <p:nvPr>
            <p:ph idx="1"/>
          </p:nvPr>
        </p:nvSpPr>
        <p:spPr>
          <a:xfrm>
            <a:off x="451380" y="1587600"/>
            <a:ext cx="8352378" cy="3662392"/>
          </a:xfrm>
        </p:spPr>
        <p:txBody>
          <a:bodyPr>
            <a:noAutofit/>
          </a:bodyPr>
          <a:lstStyle/>
          <a:p>
            <a:r>
              <a:rPr lang="en-US" sz="2800" dirty="0"/>
              <a:t>Creates a National Multimodal Freight Network (NMFN)</a:t>
            </a:r>
          </a:p>
          <a:p>
            <a:pPr lvl="1"/>
            <a:r>
              <a:rPr lang="en-US" sz="2400" dirty="0"/>
              <a:t>Includes a National Highway Freight Network consisting of all Interstate </a:t>
            </a:r>
            <a:r>
              <a:rPr lang="en-US" sz="2400" dirty="0" smtClean="0"/>
              <a:t>Highways</a:t>
            </a:r>
            <a:endParaRPr lang="en-US" sz="2400" dirty="0"/>
          </a:p>
          <a:p>
            <a:pPr lvl="1"/>
            <a:r>
              <a:rPr lang="en-US" sz="2400" dirty="0" smtClean="0"/>
              <a:t>41,000 </a:t>
            </a:r>
            <a:r>
              <a:rPr lang="en-US" sz="2400" dirty="0"/>
              <a:t>primary freight network highway miles identified under MAP-21 and other State-identified highway segments </a:t>
            </a:r>
          </a:p>
          <a:p>
            <a:pPr lvl="1"/>
            <a:r>
              <a:rPr lang="en-US" sz="2400" dirty="0"/>
              <a:t>Includes non-highway modes </a:t>
            </a:r>
          </a:p>
          <a:p>
            <a:pPr lvl="2"/>
            <a:r>
              <a:rPr lang="en-US" dirty="0"/>
              <a:t>Class I freight railroads, Ports &gt;2 million short tons, Inland and intracoastal waterways, Great Lakes and St. Lawrence Seaway, Marine highways, 50 US airports with highest annual landed weight, Other assets as identified by Undersecretary of Policy</a:t>
            </a:r>
          </a:p>
          <a:p>
            <a:pPr lvl="2"/>
            <a:endParaRPr lang="en-US" dirty="0"/>
          </a:p>
        </p:txBody>
      </p:sp>
    </p:spTree>
    <p:extLst>
      <p:ext uri="{BB962C8B-B14F-4D97-AF65-F5344CB8AC3E}">
        <p14:creationId xmlns:p14="http://schemas.microsoft.com/office/powerpoint/2010/main" val="3515370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1558" y="213286"/>
            <a:ext cx="7429499" cy="985838"/>
          </a:xfrm>
        </p:spPr>
        <p:txBody>
          <a:bodyPr>
            <a:normAutofit/>
          </a:bodyPr>
          <a:lstStyle/>
          <a:p>
            <a:r>
              <a:rPr lang="en-US" dirty="0" smtClean="0"/>
              <a:t>Freight Policy </a:t>
            </a:r>
            <a:r>
              <a:rPr lang="en-US" dirty="0"/>
              <a:t>Provisions in </a:t>
            </a:r>
            <a:r>
              <a:rPr lang="en-US" dirty="0" smtClean="0"/>
              <a:t>FAST—USDOT </a:t>
            </a:r>
            <a:endParaRPr lang="en-US" dirty="0"/>
          </a:p>
        </p:txBody>
      </p:sp>
      <p:sp>
        <p:nvSpPr>
          <p:cNvPr id="3" name="Content Placeholder 2"/>
          <p:cNvSpPr>
            <a:spLocks noGrp="1"/>
          </p:cNvSpPr>
          <p:nvPr>
            <p:ph idx="1"/>
          </p:nvPr>
        </p:nvSpPr>
        <p:spPr>
          <a:xfrm>
            <a:off x="438317" y="1671852"/>
            <a:ext cx="8055980" cy="3280428"/>
          </a:xfrm>
        </p:spPr>
        <p:txBody>
          <a:bodyPr>
            <a:noAutofit/>
          </a:bodyPr>
          <a:lstStyle/>
          <a:p>
            <a:r>
              <a:rPr lang="en-US" sz="2800" dirty="0"/>
              <a:t>Requires USDOT to create a National Multimodal Freight Policy (NMFP) (administered by the USDOT Undersecretary for Policy) to improve the condition and performance of the NMFN. </a:t>
            </a:r>
          </a:p>
          <a:p>
            <a:pPr lvl="1"/>
            <a:r>
              <a:rPr lang="en-US" sz="2400" dirty="0"/>
              <a:t>USDOT must complete a National Strategic Freight Plan (NSFP) every five years to include processes for multi-State project delivery, and financial and regulatory barriers to freight movement. </a:t>
            </a:r>
          </a:p>
        </p:txBody>
      </p:sp>
    </p:spTree>
    <p:extLst>
      <p:ext uri="{BB962C8B-B14F-4D97-AF65-F5344CB8AC3E}">
        <p14:creationId xmlns:p14="http://schemas.microsoft.com/office/powerpoint/2010/main" val="32176623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56060" y="269422"/>
            <a:ext cx="7429499" cy="985838"/>
          </a:xfrm>
        </p:spPr>
        <p:txBody>
          <a:bodyPr>
            <a:normAutofit/>
          </a:bodyPr>
          <a:lstStyle/>
          <a:p>
            <a:r>
              <a:rPr lang="en-US" dirty="0" smtClean="0"/>
              <a:t>Freight </a:t>
            </a:r>
            <a:r>
              <a:rPr lang="en-US" dirty="0"/>
              <a:t>Funding Provisions in </a:t>
            </a:r>
            <a:r>
              <a:rPr lang="en-US" dirty="0" smtClean="0"/>
              <a:t>FAST—USDOT </a:t>
            </a:r>
            <a:endParaRPr lang="en-US" dirty="0"/>
          </a:p>
        </p:txBody>
      </p:sp>
      <p:sp>
        <p:nvSpPr>
          <p:cNvPr id="3" name="Content Placeholder 2"/>
          <p:cNvSpPr>
            <a:spLocks noGrp="1"/>
          </p:cNvSpPr>
          <p:nvPr>
            <p:ph idx="1"/>
          </p:nvPr>
        </p:nvSpPr>
        <p:spPr>
          <a:xfrm>
            <a:off x="510362" y="1811556"/>
            <a:ext cx="8006317" cy="3523496"/>
          </a:xfrm>
        </p:spPr>
        <p:txBody>
          <a:bodyPr>
            <a:noAutofit/>
          </a:bodyPr>
          <a:lstStyle/>
          <a:p>
            <a:r>
              <a:rPr lang="en-US" dirty="0"/>
              <a:t>Establishes a new National Highway Freight Program (NHFP) as part of the core Federal-aid Highway Program structure.  The NHFP will direct Federal resources and policies to NHFN improvement. </a:t>
            </a:r>
          </a:p>
          <a:p>
            <a:pPr lvl="1"/>
            <a:r>
              <a:rPr lang="en-US" sz="1800" dirty="0"/>
              <a:t>This formula program is authorized at $6.2 billion over five years, and each State’s share of the NHFP will be based on the State’s overall share of highway program apportionments</a:t>
            </a:r>
          </a:p>
          <a:p>
            <a:pPr lvl="1"/>
            <a:r>
              <a:rPr lang="en-US" sz="1800" dirty="0"/>
              <a:t>Flexibility of NHFP dollars within a State will be related to its share of miles on the Primary Highway Freight System. </a:t>
            </a:r>
          </a:p>
          <a:p>
            <a:r>
              <a:rPr lang="en-US" dirty="0"/>
              <a:t>Repeals the increased (90-95 %) Federal match (in MAP-21) for freight projects on interstates and highways. </a:t>
            </a:r>
          </a:p>
        </p:txBody>
      </p:sp>
    </p:spTree>
    <p:extLst>
      <p:ext uri="{BB962C8B-B14F-4D97-AF65-F5344CB8AC3E}">
        <p14:creationId xmlns:p14="http://schemas.microsoft.com/office/powerpoint/2010/main" val="3884045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56061" y="191045"/>
            <a:ext cx="7429499" cy="985838"/>
          </a:xfrm>
        </p:spPr>
        <p:txBody>
          <a:bodyPr>
            <a:normAutofit/>
          </a:bodyPr>
          <a:lstStyle/>
          <a:p>
            <a:r>
              <a:rPr lang="en-US" dirty="0" smtClean="0"/>
              <a:t>Freight </a:t>
            </a:r>
            <a:r>
              <a:rPr lang="en-US" dirty="0"/>
              <a:t>Funding Provisions in </a:t>
            </a:r>
            <a:r>
              <a:rPr lang="en-US" dirty="0" smtClean="0"/>
              <a:t>FAST—USDOT </a:t>
            </a:r>
            <a:endParaRPr lang="en-US" dirty="0"/>
          </a:p>
        </p:txBody>
      </p:sp>
      <p:sp>
        <p:nvSpPr>
          <p:cNvPr id="3" name="Content Placeholder 2"/>
          <p:cNvSpPr>
            <a:spLocks noGrp="1"/>
          </p:cNvSpPr>
          <p:nvPr>
            <p:ph idx="1"/>
          </p:nvPr>
        </p:nvSpPr>
        <p:spPr>
          <a:xfrm>
            <a:off x="477275" y="1596955"/>
            <a:ext cx="8187069" cy="3514816"/>
          </a:xfrm>
        </p:spPr>
        <p:txBody>
          <a:bodyPr>
            <a:noAutofit/>
          </a:bodyPr>
          <a:lstStyle/>
          <a:p>
            <a:r>
              <a:rPr lang="en-US" sz="2800" dirty="0"/>
              <a:t>Creates the Nationally Significant Freight and Highway Projects (NSFHP) discretionary grant program designed for major highway and freight projects funded at $4.5 billion over five years. </a:t>
            </a:r>
          </a:p>
          <a:p>
            <a:r>
              <a:rPr lang="en-US" sz="2800" dirty="0"/>
              <a:t>Certain non-highway projects are eligible to receive portions of the NHFP and NSFHP dollars </a:t>
            </a:r>
          </a:p>
          <a:p>
            <a:pPr lvl="1"/>
            <a:r>
              <a:rPr lang="en-US" sz="2400" dirty="0"/>
              <a:t>For example, provides eligibility for truck parking and surface transportation infrastructure improvements in port terminals for direct intermodal interchange, transfer, and port access.</a:t>
            </a:r>
          </a:p>
          <a:p>
            <a:endParaRPr lang="en-US" sz="2800" dirty="0"/>
          </a:p>
        </p:txBody>
      </p:sp>
    </p:spTree>
    <p:extLst>
      <p:ext uri="{BB962C8B-B14F-4D97-AF65-F5344CB8AC3E}">
        <p14:creationId xmlns:p14="http://schemas.microsoft.com/office/powerpoint/2010/main" val="15146046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LFT_FCS_Presentation">
  <a:themeElements>
    <a:clrScheme name="PPT_Fresh">
      <a:dk1>
        <a:srgbClr val="003399"/>
      </a:dk1>
      <a:lt1>
        <a:srgbClr val="FFFFFF"/>
      </a:lt1>
      <a:dk2>
        <a:srgbClr val="000000"/>
      </a:dk2>
      <a:lt2>
        <a:srgbClr val="FFFFFF"/>
      </a:lt2>
      <a:accent1>
        <a:srgbClr val="43BDFF"/>
      </a:accent1>
      <a:accent2>
        <a:srgbClr val="7AC143"/>
      </a:accent2>
      <a:accent3>
        <a:srgbClr val="F47B20"/>
      </a:accent3>
      <a:accent4>
        <a:srgbClr val="FECC4D"/>
      </a:accent4>
      <a:accent5>
        <a:srgbClr val="9BCEF0"/>
      </a:accent5>
      <a:accent6>
        <a:srgbClr val="003399"/>
      </a:accent6>
      <a:hlink>
        <a:srgbClr val="003399"/>
      </a:hlink>
      <a:folHlink>
        <a:srgbClr val="C2E1F6"/>
      </a:folHlink>
    </a:clrScheme>
    <a:fontScheme name="CDM LF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work Dark">
  <a:themeElements>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fontScheme name="CDM LF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0.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1.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2.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3.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4.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5.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6.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7.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8.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19.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2.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20.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21.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22.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23.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24.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3.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4.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5.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6.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7.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8.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ppt/theme/themeOverride9.xml><?xml version="1.0" encoding="utf-8"?>
<a:themeOverride xmlns:a="http://schemas.openxmlformats.org/drawingml/2006/main">
  <a:clrScheme name="Splash">
    <a:dk1>
      <a:srgbClr val="003399"/>
    </a:dk1>
    <a:lt1>
      <a:srgbClr val="FFFFFF"/>
    </a:lt1>
    <a:dk2>
      <a:srgbClr val="000000"/>
    </a:dk2>
    <a:lt2>
      <a:srgbClr val="FFFFFF"/>
    </a:lt2>
    <a:accent1>
      <a:srgbClr val="00314C"/>
    </a:accent1>
    <a:accent2>
      <a:srgbClr val="9BCEF0"/>
    </a:accent2>
    <a:accent3>
      <a:srgbClr val="003399"/>
    </a:accent3>
    <a:accent4>
      <a:srgbClr val="A3A5A8"/>
    </a:accent4>
    <a:accent5>
      <a:srgbClr val="33DBFF"/>
    </a:accent5>
    <a:accent6>
      <a:srgbClr val="000000"/>
    </a:accent6>
    <a:hlink>
      <a:srgbClr val="003399"/>
    </a:hlink>
    <a:folHlink>
      <a:srgbClr val="C2E1F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4C7DDF731A7245BD9C9D6BB8130A5F" ma:contentTypeVersion="7" ma:contentTypeDescription="Create a new document." ma:contentTypeScope="" ma:versionID="64dab4e9a7f700a261231036c08858b1">
  <xsd:schema xmlns:xsd="http://www.w3.org/2001/XMLSchema" xmlns:xs="http://www.w3.org/2001/XMLSchema" xmlns:p="http://schemas.microsoft.com/office/2006/metadata/properties" xmlns:ns2="e82d9c9c-0106-4092-b4b0-0a0a115e3169" xmlns:ns3="9cbe29b2-509b-4a47-a80f-d7996855ab22" targetNamespace="http://schemas.microsoft.com/office/2006/metadata/properties" ma:root="true" ma:fieldsID="d146448109f35443a1f5902a519ea85d" ns2:_="" ns3:_="">
    <xsd:import namespace="e82d9c9c-0106-4092-b4b0-0a0a115e3169"/>
    <xsd:import namespace="9cbe29b2-509b-4a47-a80f-d7996855ab22"/>
    <xsd:element name="properties">
      <xsd:complexType>
        <xsd:sequence>
          <xsd:element name="documentManagement">
            <xsd:complexType>
              <xsd:all>
                <xsd:element ref="ns2:Document_x0020_Type" minOccurs="0"/>
                <xsd:element ref="ns2:Design_x0020_Theme" minOccurs="0"/>
                <xsd:element ref="ns2:Size" minOccurs="0"/>
                <xsd:element ref="ns2:Orientation" minOccurs="0"/>
                <xsd:element ref="ns2:Product"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d9c9c-0106-4092-b4b0-0a0a115e3169" elementFormDefault="qualified">
    <xsd:import namespace="http://schemas.microsoft.com/office/2006/documentManagement/types"/>
    <xsd:import namespace="http://schemas.microsoft.com/office/infopath/2007/PartnerControls"/>
    <xsd:element name="Document_x0020_Type" ma:index="1" nillable="true" ma:displayName="Document Type" ma:format="RadioButtons" ma:internalName="Document_x0020_Type">
      <xsd:simpleType>
        <xsd:restriction base="dms:Choice">
          <xsd:enumeration value="InDesign"/>
          <xsd:enumeration value="Word"/>
          <xsd:enumeration value="PowerPoint"/>
          <xsd:enumeration value="Other"/>
        </xsd:restriction>
      </xsd:simpleType>
    </xsd:element>
    <xsd:element name="Design_x0020_Theme" ma:index="2" nillable="true" ma:displayName="Design Theme" ma:format="RadioButtons" ma:internalName="Design_x0020_Theme">
      <xsd:simpleType>
        <xsd:restriction base="dms:Choice">
          <xsd:enumeration value="Foundation"/>
          <xsd:enumeration value="Framework"/>
          <xsd:enumeration value="Focus"/>
          <xsd:enumeration value="N/A"/>
        </xsd:restriction>
      </xsd:simpleType>
    </xsd:element>
    <xsd:element name="Size" ma:index="3" nillable="true" ma:displayName="Size" ma:format="RadioButtons" ma:internalName="Size">
      <xsd:simpleType>
        <xsd:restriction base="dms:Choice">
          <xsd:enumeration value="US Letter"/>
          <xsd:enumeration value="A4"/>
          <xsd:enumeration value="Binder"/>
          <xsd:enumeration value="Other"/>
        </xsd:restriction>
      </xsd:simpleType>
    </xsd:element>
    <xsd:element name="Orientation" ma:index="4" nillable="true" ma:displayName="Orientation" ma:default="Portrait" ma:format="RadioButtons" ma:internalName="Orientation">
      <xsd:simpleType>
        <xsd:restriction base="dms:Choice">
          <xsd:enumeration value="Portrait"/>
          <xsd:enumeration value="Landscape"/>
        </xsd:restriction>
      </xsd:simpleType>
    </xsd:element>
    <xsd:element name="Product" ma:index="5" nillable="true" ma:displayName="Product" ma:format="RadioButtons" ma:internalName="Product">
      <xsd:simpleType>
        <xsd:restriction base="dms:Choice">
          <xsd:enumeration value="Covers"/>
          <xsd:enumeration value="Tabs"/>
          <xsd:enumeration value="CDs"/>
          <xsd:enumeration value="Brochures"/>
          <xsd:enumeration value="Leave-behinds"/>
          <xsd:enumeration value="PPT Presentations"/>
          <xsd:enumeration value="Exhibit Booth"/>
          <xsd:enumeration value="Fact Sheet"/>
          <xsd:enumeration value="Ads"/>
          <xsd:enumeration value="Newsletter"/>
          <xsd:enumeration value="SPIN"/>
        </xsd:restriction>
      </xsd:simpleType>
    </xsd:element>
  </xsd:schema>
  <xsd:schema xmlns:xsd="http://www.w3.org/2001/XMLSchema" xmlns:xs="http://www.w3.org/2001/XMLSchema" xmlns:dms="http://schemas.microsoft.com/office/2006/documentManagement/types" xmlns:pc="http://schemas.microsoft.com/office/infopath/2007/PartnerControls" targetNamespace="9cbe29b2-509b-4a47-a80f-d7996855ab22" elementFormDefault="qualified">
    <xsd:import namespace="http://schemas.microsoft.com/office/2006/documentManagement/types"/>
    <xsd:import namespace="http://schemas.microsoft.com/office/infopath/2007/PartnerControls"/>
    <xsd:element name="Notes0" ma:index="13" nillable="true" ma:displayName="Notes" ma:description="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ientation xmlns="e82d9c9c-0106-4092-b4b0-0a0a115e3169">Landscape</Orientation>
    <Size xmlns="e82d9c9c-0106-4092-b4b0-0a0a115e3169">Other</Size>
    <Product xmlns="e82d9c9c-0106-4092-b4b0-0a0a115e3169">PPT Presentations</Product>
    <Design_x0020_Theme xmlns="e82d9c9c-0106-4092-b4b0-0a0a115e3169">Foundation</Design_x0020_Theme>
    <Document_x0020_Type xmlns="e82d9c9c-0106-4092-b4b0-0a0a115e3169">PowerPoint</Document_x0020_Type>
    <Notes0 xmlns="9cbe29b2-509b-4a47-a80f-d7996855ab22">10/16/12 Registered Trademark added to logo</Notes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EA93FC-75B8-42A4-90FD-C97705BF9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d9c9c-0106-4092-b4b0-0a0a115e3169"/>
    <ds:schemaRef ds:uri="9cbe29b2-509b-4a47-a80f-d7996855ab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E06038-C04B-4412-A661-C139E2EEFB20}">
  <ds:schemaRefs>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e82d9c9c-0106-4092-b4b0-0a0a115e3169"/>
    <ds:schemaRef ds:uri="9cbe29b2-509b-4a47-a80f-d7996855ab22"/>
    <ds:schemaRef ds:uri="http://www.w3.org/XML/1998/namespace"/>
    <ds:schemaRef ds:uri="http://purl.org/dc/elements/1.1/"/>
  </ds:schemaRefs>
</ds:datastoreItem>
</file>

<file path=customXml/itemProps3.xml><?xml version="1.0" encoding="utf-8"?>
<ds:datastoreItem xmlns:ds="http://schemas.openxmlformats.org/officeDocument/2006/customXml" ds:itemID="{30FFBD2E-78D0-4A55-9467-1D0D6A61C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LFT_FCS_Presentation</Template>
  <TotalTime>2896</TotalTime>
  <Words>2527</Words>
  <Application>Microsoft Office PowerPoint</Application>
  <PresentationFormat>On-screen Show (4:3)</PresentationFormat>
  <Paragraphs>368</Paragraphs>
  <Slides>43</Slides>
  <Notes>43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Arial</vt:lpstr>
      <vt:lpstr>Calibri</vt:lpstr>
      <vt:lpstr>Times New Roman</vt:lpstr>
      <vt:lpstr>LFT_FCS_Presentation</vt:lpstr>
      <vt:lpstr>Framework Dark</vt:lpstr>
      <vt:lpstr>PowerPoint Presentation</vt:lpstr>
      <vt:lpstr>Agenda</vt:lpstr>
      <vt:lpstr>Project Status </vt:lpstr>
      <vt:lpstr>Fixing America’s Surface Transportation (FAST) Act and the Implications for Freight </vt:lpstr>
      <vt:lpstr>FAST and Freight</vt:lpstr>
      <vt:lpstr>Freight Network Provisions in FAST—USDOT </vt:lpstr>
      <vt:lpstr>Freight Policy Provisions in FAST—USDOT </vt:lpstr>
      <vt:lpstr>Freight Funding Provisions in FAST—USDOT </vt:lpstr>
      <vt:lpstr>Freight Funding Provisions in FAST—USDOT </vt:lpstr>
      <vt:lpstr>USDOT to Develop Transportation Investment Data and Planning Tools</vt:lpstr>
      <vt:lpstr>USDOT to Develop Transportation Investment Data and Planning Tools</vt:lpstr>
      <vt:lpstr>State Freight Plan Development</vt:lpstr>
      <vt:lpstr>State Freight Plan Contents</vt:lpstr>
      <vt:lpstr>State Freight Plan Contents (cont) </vt:lpstr>
      <vt:lpstr>State DOT Freight Planning and Performance Measures Requirements</vt:lpstr>
      <vt:lpstr>State DOTs Use of Funds to Improve Freight Movement  </vt:lpstr>
      <vt:lpstr>Nationally Significant Freight and Highway Projects  </vt:lpstr>
      <vt:lpstr>Draft Freight Goals and Objectives </vt:lpstr>
      <vt:lpstr>Draft Goals and Objectives</vt:lpstr>
      <vt:lpstr>Draft Goals and Objectives</vt:lpstr>
      <vt:lpstr>Draft Goals and Objectives</vt:lpstr>
      <vt:lpstr>Draft Goals and Objectives</vt:lpstr>
      <vt:lpstr>Stakeholder Engagement </vt:lpstr>
      <vt:lpstr>Stakeholder Engagement</vt:lpstr>
      <vt:lpstr>Freight Network Identification</vt:lpstr>
      <vt:lpstr>Freight Network Identification</vt:lpstr>
      <vt:lpstr>Draft Tier Criteria</vt:lpstr>
      <vt:lpstr>Potential Multimodal Freight Network—Tier 1</vt:lpstr>
      <vt:lpstr>Potential Multimodal Freight Network—Tier 2</vt:lpstr>
      <vt:lpstr>Potential Multimodal Freight Network—Tiers 1 &amp; 2</vt:lpstr>
      <vt:lpstr>Project Prioritization</vt:lpstr>
      <vt:lpstr>Freight Project Prioritization</vt:lpstr>
      <vt:lpstr>Freight Project Prioritization</vt:lpstr>
      <vt:lpstr>Freight Project Prioritization</vt:lpstr>
      <vt:lpstr>Project Prioritization Framework</vt:lpstr>
      <vt:lpstr>Project Prioritization Framework</vt:lpstr>
      <vt:lpstr>Project Prioritization Framework</vt:lpstr>
      <vt:lpstr>Project Prioritization Framework</vt:lpstr>
      <vt:lpstr>Project Prioritization Framework</vt:lpstr>
      <vt:lpstr>Project Prioritization Framework</vt:lpstr>
      <vt:lpstr>Schedule</vt:lpstr>
      <vt:lpstr>Schedule</vt:lpstr>
      <vt:lpstr>PowerPoint Presentation</vt:lpstr>
    </vt:vector>
  </TitlesOfParts>
  <Company>CDM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Anater, Patrick R.</dc:creator>
  <cp:lastModifiedBy>Jessica Hill</cp:lastModifiedBy>
  <cp:revision>76</cp:revision>
  <cp:lastPrinted>2016-01-28T01:21:28Z</cp:lastPrinted>
  <dcterms:created xsi:type="dcterms:W3CDTF">2015-06-09T15:52:54Z</dcterms:created>
  <dcterms:modified xsi:type="dcterms:W3CDTF">2016-01-28T13:17:19Z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0x010100A04C7DDF731A7245BD9C9D6BB8130A5F</vt:lpwstr>
  </property>
  <property fmtid="{D5CDD505-2E9C-101B-9397-08002B2CF9AE}" pid="3" name="Order">
    <vt:r8>3700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